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362" r:id="rId2"/>
    <p:sldId id="408" r:id="rId3"/>
    <p:sldId id="409" r:id="rId4"/>
    <p:sldId id="410" r:id="rId5"/>
    <p:sldId id="399" r:id="rId6"/>
    <p:sldId id="400" r:id="rId7"/>
    <p:sldId id="405" r:id="rId8"/>
    <p:sldId id="406" r:id="rId9"/>
    <p:sldId id="407" r:id="rId10"/>
    <p:sldId id="401" r:id="rId11"/>
    <p:sldId id="402" r:id="rId12"/>
    <p:sldId id="412" r:id="rId13"/>
    <p:sldId id="413" r:id="rId14"/>
    <p:sldId id="411"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13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 Id="rId4" Type="http://schemas.openxmlformats.org/officeDocument/2006/relationships/image" Target="../media/image2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9.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3AC1350-F9F1-4D43-9B62-833F5455756F}" type="datetimeFigureOut">
              <a:rPr lang="en-US" smtClean="0"/>
              <a:t>4/17/2020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3B04F2-4D3A-4941-AA70-66D3EE98DA0A}" type="slidenum">
              <a:rPr lang="en-US" smtClean="0"/>
              <a:t>‹#›</a:t>
            </a:fld>
            <a:endParaRPr lang="en-US"/>
          </a:p>
        </p:txBody>
      </p:sp>
    </p:spTree>
    <p:extLst>
      <p:ext uri="{BB962C8B-B14F-4D97-AF65-F5344CB8AC3E}">
        <p14:creationId xmlns:p14="http://schemas.microsoft.com/office/powerpoint/2010/main" val="3913496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3AC1350-F9F1-4D43-9B62-833F5455756F}" type="datetimeFigureOut">
              <a:rPr lang="en-US" smtClean="0"/>
              <a:t>4/17/2020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3B04F2-4D3A-4941-AA70-66D3EE98DA0A}" type="slidenum">
              <a:rPr lang="en-US" smtClean="0"/>
              <a:t>‹#›</a:t>
            </a:fld>
            <a:endParaRPr lang="en-US"/>
          </a:p>
        </p:txBody>
      </p:sp>
    </p:spTree>
    <p:extLst>
      <p:ext uri="{BB962C8B-B14F-4D97-AF65-F5344CB8AC3E}">
        <p14:creationId xmlns:p14="http://schemas.microsoft.com/office/powerpoint/2010/main" val="868779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3AC1350-F9F1-4D43-9B62-833F5455756F}" type="datetimeFigureOut">
              <a:rPr lang="en-US" smtClean="0"/>
              <a:t>4/17/2020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3B04F2-4D3A-4941-AA70-66D3EE98DA0A}" type="slidenum">
              <a:rPr lang="en-US" smtClean="0"/>
              <a:t>‹#›</a:t>
            </a:fld>
            <a:endParaRPr lang="en-US"/>
          </a:p>
        </p:txBody>
      </p:sp>
    </p:spTree>
    <p:extLst>
      <p:ext uri="{BB962C8B-B14F-4D97-AF65-F5344CB8AC3E}">
        <p14:creationId xmlns:p14="http://schemas.microsoft.com/office/powerpoint/2010/main" val="183650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3AC1350-F9F1-4D43-9B62-833F5455756F}" type="datetimeFigureOut">
              <a:rPr lang="en-US" smtClean="0"/>
              <a:t>4/17/2020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3B04F2-4D3A-4941-AA70-66D3EE98DA0A}" type="slidenum">
              <a:rPr lang="en-US" smtClean="0"/>
              <a:t>‹#›</a:t>
            </a:fld>
            <a:endParaRPr lang="en-US"/>
          </a:p>
        </p:txBody>
      </p:sp>
    </p:spTree>
    <p:extLst>
      <p:ext uri="{BB962C8B-B14F-4D97-AF65-F5344CB8AC3E}">
        <p14:creationId xmlns:p14="http://schemas.microsoft.com/office/powerpoint/2010/main" val="463395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3AC1350-F9F1-4D43-9B62-833F5455756F}" type="datetimeFigureOut">
              <a:rPr lang="en-US" smtClean="0"/>
              <a:t>4/17/2020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3B04F2-4D3A-4941-AA70-66D3EE98DA0A}" type="slidenum">
              <a:rPr lang="en-US" smtClean="0"/>
              <a:t>‹#›</a:t>
            </a:fld>
            <a:endParaRPr lang="en-US"/>
          </a:p>
        </p:txBody>
      </p:sp>
    </p:spTree>
    <p:extLst>
      <p:ext uri="{BB962C8B-B14F-4D97-AF65-F5344CB8AC3E}">
        <p14:creationId xmlns:p14="http://schemas.microsoft.com/office/powerpoint/2010/main" val="2705489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3AC1350-F9F1-4D43-9B62-833F5455756F}" type="datetimeFigureOut">
              <a:rPr lang="en-US" smtClean="0"/>
              <a:t>4/17/2020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3B04F2-4D3A-4941-AA70-66D3EE98DA0A}" type="slidenum">
              <a:rPr lang="en-US" smtClean="0"/>
              <a:t>‹#›</a:t>
            </a:fld>
            <a:endParaRPr lang="en-US"/>
          </a:p>
        </p:txBody>
      </p:sp>
    </p:spTree>
    <p:extLst>
      <p:ext uri="{BB962C8B-B14F-4D97-AF65-F5344CB8AC3E}">
        <p14:creationId xmlns:p14="http://schemas.microsoft.com/office/powerpoint/2010/main" val="897391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3AC1350-F9F1-4D43-9B62-833F5455756F}" type="datetimeFigureOut">
              <a:rPr lang="en-US" smtClean="0"/>
              <a:t>4/17/2020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3B04F2-4D3A-4941-AA70-66D3EE98DA0A}" type="slidenum">
              <a:rPr lang="en-US" smtClean="0"/>
              <a:t>‹#›</a:t>
            </a:fld>
            <a:endParaRPr lang="en-US"/>
          </a:p>
        </p:txBody>
      </p:sp>
    </p:spTree>
    <p:extLst>
      <p:ext uri="{BB962C8B-B14F-4D97-AF65-F5344CB8AC3E}">
        <p14:creationId xmlns:p14="http://schemas.microsoft.com/office/powerpoint/2010/main" val="317781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3AC1350-F9F1-4D43-9B62-833F5455756F}" type="datetimeFigureOut">
              <a:rPr lang="en-US" smtClean="0"/>
              <a:t>4/17/2020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3B04F2-4D3A-4941-AA70-66D3EE98DA0A}" type="slidenum">
              <a:rPr lang="en-US" smtClean="0"/>
              <a:t>‹#›</a:t>
            </a:fld>
            <a:endParaRPr lang="en-US"/>
          </a:p>
        </p:txBody>
      </p:sp>
    </p:spTree>
    <p:extLst>
      <p:ext uri="{BB962C8B-B14F-4D97-AF65-F5344CB8AC3E}">
        <p14:creationId xmlns:p14="http://schemas.microsoft.com/office/powerpoint/2010/main" val="2767788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AC1350-F9F1-4D43-9B62-833F5455756F}" type="datetimeFigureOut">
              <a:rPr lang="en-US" smtClean="0"/>
              <a:t>4/17/2020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3B04F2-4D3A-4941-AA70-66D3EE98DA0A}" type="slidenum">
              <a:rPr lang="en-US" smtClean="0"/>
              <a:t>‹#›</a:t>
            </a:fld>
            <a:endParaRPr lang="en-US"/>
          </a:p>
        </p:txBody>
      </p:sp>
    </p:spTree>
    <p:extLst>
      <p:ext uri="{BB962C8B-B14F-4D97-AF65-F5344CB8AC3E}">
        <p14:creationId xmlns:p14="http://schemas.microsoft.com/office/powerpoint/2010/main" val="953398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3AC1350-F9F1-4D43-9B62-833F5455756F}" type="datetimeFigureOut">
              <a:rPr lang="en-US" smtClean="0"/>
              <a:t>4/17/2020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3B04F2-4D3A-4941-AA70-66D3EE98DA0A}" type="slidenum">
              <a:rPr lang="en-US" smtClean="0"/>
              <a:t>‹#›</a:t>
            </a:fld>
            <a:endParaRPr lang="en-US"/>
          </a:p>
        </p:txBody>
      </p:sp>
    </p:spTree>
    <p:extLst>
      <p:ext uri="{BB962C8B-B14F-4D97-AF65-F5344CB8AC3E}">
        <p14:creationId xmlns:p14="http://schemas.microsoft.com/office/powerpoint/2010/main" val="3004779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3AC1350-F9F1-4D43-9B62-833F5455756F}" type="datetimeFigureOut">
              <a:rPr lang="en-US" smtClean="0"/>
              <a:t>4/17/2020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3B04F2-4D3A-4941-AA70-66D3EE98DA0A}" type="slidenum">
              <a:rPr lang="en-US" smtClean="0"/>
              <a:t>‹#›</a:t>
            </a:fld>
            <a:endParaRPr lang="en-US"/>
          </a:p>
        </p:txBody>
      </p:sp>
    </p:spTree>
    <p:extLst>
      <p:ext uri="{BB962C8B-B14F-4D97-AF65-F5344CB8AC3E}">
        <p14:creationId xmlns:p14="http://schemas.microsoft.com/office/powerpoint/2010/main" val="316455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AC1350-F9F1-4D43-9B62-833F5455756F}" type="datetimeFigureOut">
              <a:rPr lang="en-US" smtClean="0"/>
              <a:t>4/17/2020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3B04F2-4D3A-4941-AA70-66D3EE98DA0A}" type="slidenum">
              <a:rPr lang="en-US" smtClean="0"/>
              <a:t>‹#›</a:t>
            </a:fld>
            <a:endParaRPr lang="en-US"/>
          </a:p>
        </p:txBody>
      </p:sp>
    </p:spTree>
    <p:extLst>
      <p:ext uri="{BB962C8B-B14F-4D97-AF65-F5344CB8AC3E}">
        <p14:creationId xmlns:p14="http://schemas.microsoft.com/office/powerpoint/2010/main" val="26571684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25.wmf"/><Relationship Id="rId11" Type="http://schemas.openxmlformats.org/officeDocument/2006/relationships/image" Target="../media/image21.png"/><Relationship Id="rId5" Type="http://schemas.openxmlformats.org/officeDocument/2006/relationships/oleObject" Target="../embeddings/oleObject11.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13.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image" Target="../media/image21.png"/><Relationship Id="rId4" Type="http://schemas.openxmlformats.org/officeDocument/2006/relationships/image" Target="../media/image28.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7.xml"/><Relationship Id="rId1" Type="http://schemas.openxmlformats.org/officeDocument/2006/relationships/vmlDrawing" Target="../drawings/vmlDrawing6.vml"/><Relationship Id="rId5" Type="http://schemas.openxmlformats.org/officeDocument/2006/relationships/image" Target="../media/image17.jpg"/><Relationship Id="rId4" Type="http://schemas.openxmlformats.org/officeDocument/2006/relationships/image" Target="../media/image29.wmf"/></Relationships>
</file>

<file path=ppt/slides/_rels/slide14.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oleObject" Target="../embeddings/oleObject1.bin"/><Relationship Id="rId7" Type="http://schemas.openxmlformats.org/officeDocument/2006/relationships/image" Target="../media/image10.png"/><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8.wmf"/><Relationship Id="rId5" Type="http://schemas.openxmlformats.org/officeDocument/2006/relationships/image" Target="../media/image9.png"/><Relationship Id="rId10" Type="http://schemas.openxmlformats.org/officeDocument/2006/relationships/oleObject" Target="../embeddings/oleObject4.bin"/><Relationship Id="rId4" Type="http://schemas.openxmlformats.org/officeDocument/2006/relationships/image" Target="../media/image6.wmf"/><Relationship Id="rId9" Type="http://schemas.openxmlformats.org/officeDocument/2006/relationships/image" Target="../media/image7.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5.bin"/><Relationship Id="rId7" Type="http://schemas.openxmlformats.org/officeDocument/2006/relationships/image" Target="../media/image14.png"/><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13.jpg"/><Relationship Id="rId5" Type="http://schemas.openxmlformats.org/officeDocument/2006/relationships/image" Target="../media/image12.jpg"/><Relationship Id="rId4" Type="http://schemas.openxmlformats.org/officeDocument/2006/relationships/image" Target="../media/image11.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16.wmf"/><Relationship Id="rId5" Type="http://schemas.openxmlformats.org/officeDocument/2006/relationships/oleObject" Target="../embeddings/oleObject7.bin"/><Relationship Id="rId4" Type="http://schemas.openxmlformats.org/officeDocument/2006/relationships/image" Target="../media/image15.wmf"/></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0.jpg"/><Relationship Id="rId2" Type="http://schemas.openxmlformats.org/officeDocument/2006/relationships/image" Target="../media/image19.jpg"/><Relationship Id="rId1" Type="http://schemas.openxmlformats.org/officeDocument/2006/relationships/slideLayout" Target="../slideLayouts/slideLayout7.xml"/><Relationship Id="rId4" Type="http://schemas.openxmlformats.org/officeDocument/2006/relationships/image" Target="../media/image21.png"/></Relationships>
</file>

<file path=ppt/slides/_rels/slide9.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descr="Image result for â«Ø¨Ø³Ù Ø§ÙÙÙ Ø§ÙØ±Ø­ÙÙ Ø§ÙØ±Ø­ÙÙâ¬â"/>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6395" y="1621667"/>
            <a:ext cx="6858000" cy="3857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940588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82879" y="450139"/>
            <a:ext cx="8908681" cy="830997"/>
          </a:xfrm>
          <a:prstGeom prst="rect">
            <a:avLst/>
          </a:prstGeom>
        </p:spPr>
        <p:txBody>
          <a:bodyPr wrap="square">
            <a:spAutoFit/>
          </a:bodyPr>
          <a:lstStyle/>
          <a:p>
            <a:pPr algn="r" rtl="1">
              <a:spcBef>
                <a:spcPct val="50000"/>
              </a:spcBef>
            </a:pPr>
            <a:r>
              <a:rPr lang="fa-IR" altLang="en-US" sz="2400" dirty="0" smtClean="0">
                <a:solidFill>
                  <a:srgbClr val="FF0000"/>
                </a:solidFill>
                <a:cs typeface="B Nazanin" panose="00000400000000000000" pitchFamily="2" charset="-78"/>
              </a:rPr>
              <a:t>روابط جسم و تصویر در عدسی در تقریب گاوس</a:t>
            </a:r>
            <a:r>
              <a:rPr lang="fa-IR" altLang="en-US" sz="2400" dirty="0" smtClean="0">
                <a:cs typeface="B Nazanin" panose="00000400000000000000" pitchFamily="2" charset="-78"/>
              </a:rPr>
              <a:t>: در تقریب گاوس فرض می شود پرتو ها بسیار نزدیک به محور اصلی باشند.</a:t>
            </a:r>
            <a:r>
              <a:rPr lang="fa-IR" altLang="en-US" sz="2400" dirty="0">
                <a:cs typeface="B Nazanin" panose="00000400000000000000" pitchFamily="2" charset="-78"/>
              </a:rPr>
              <a:t> </a:t>
            </a:r>
            <a:r>
              <a:rPr lang="fa-IR" altLang="en-US" sz="2400" dirty="0" smtClean="0">
                <a:cs typeface="B Nazanin" panose="00000400000000000000" pitchFamily="2" charset="-78"/>
              </a:rPr>
              <a:t>(پرتوها پیرا محوری-پاراکسیال)</a:t>
            </a:r>
            <a:endParaRPr lang="en-US" altLang="en-US" sz="2400" dirty="0">
              <a:cs typeface="B Nazanin" panose="00000400000000000000" pitchFamily="2" charset="-78"/>
            </a:endParaRPr>
          </a:p>
        </p:txBody>
      </p:sp>
      <p:graphicFrame>
        <p:nvGraphicFramePr>
          <p:cNvPr id="30" name="Object 7"/>
          <p:cNvGraphicFramePr>
            <a:graphicFrameLocks noChangeAspect="1"/>
          </p:cNvGraphicFramePr>
          <p:nvPr>
            <p:extLst>
              <p:ext uri="{D42A27DB-BD31-4B8C-83A1-F6EECF244321}">
                <p14:modId xmlns:p14="http://schemas.microsoft.com/office/powerpoint/2010/main" val="3377644680"/>
              </p:ext>
            </p:extLst>
          </p:nvPr>
        </p:nvGraphicFramePr>
        <p:xfrm>
          <a:off x="757420" y="1720987"/>
          <a:ext cx="1423987" cy="782637"/>
        </p:xfrm>
        <a:graphic>
          <a:graphicData uri="http://schemas.openxmlformats.org/presentationml/2006/ole">
            <mc:AlternateContent xmlns:mc="http://schemas.openxmlformats.org/markup-compatibility/2006">
              <mc:Choice xmlns:v="urn:schemas-microsoft-com:vml" Requires="v">
                <p:oleObj spid="_x0000_s92252" name="Equation" r:id="rId3" imgW="761760" imgH="419040" progId="Equation.DSMT4">
                  <p:embed/>
                </p:oleObj>
              </mc:Choice>
              <mc:Fallback>
                <p:oleObj name="Equation" r:id="rId3" imgW="761760" imgH="419040" progId="Equation.DSMT4">
                  <p:embed/>
                  <p:pic>
                    <p:nvPicPr>
                      <p:cNvPr id="3" name="Object 7"/>
                      <p:cNvPicPr>
                        <a:picLocks noChangeAspect="1" noChangeArrowheads="1"/>
                      </p:cNvPicPr>
                      <p:nvPr/>
                    </p:nvPicPr>
                    <p:blipFill>
                      <a:blip r:embed="rId4"/>
                      <a:srcRect/>
                      <a:stretch>
                        <a:fillRect/>
                      </a:stretch>
                    </p:blipFill>
                    <p:spPr bwMode="auto">
                      <a:xfrm>
                        <a:off x="757420" y="1720987"/>
                        <a:ext cx="1423987" cy="782637"/>
                      </a:xfrm>
                      <a:prstGeom prst="rect">
                        <a:avLst/>
                      </a:prstGeom>
                      <a:noFill/>
                      <a:extLst/>
                    </p:spPr>
                  </p:pic>
                </p:oleObj>
              </mc:Fallback>
            </mc:AlternateContent>
          </a:graphicData>
        </a:graphic>
      </p:graphicFrame>
      <p:graphicFrame>
        <p:nvGraphicFramePr>
          <p:cNvPr id="31" name="Object 7"/>
          <p:cNvGraphicFramePr>
            <a:graphicFrameLocks noChangeAspect="1"/>
          </p:cNvGraphicFramePr>
          <p:nvPr>
            <p:extLst>
              <p:ext uri="{D42A27DB-BD31-4B8C-83A1-F6EECF244321}">
                <p14:modId xmlns:p14="http://schemas.microsoft.com/office/powerpoint/2010/main" val="3594223858"/>
              </p:ext>
            </p:extLst>
          </p:nvPr>
        </p:nvGraphicFramePr>
        <p:xfrm>
          <a:off x="568325" y="2943225"/>
          <a:ext cx="1803400" cy="735013"/>
        </p:xfrm>
        <a:graphic>
          <a:graphicData uri="http://schemas.openxmlformats.org/presentationml/2006/ole">
            <mc:AlternateContent xmlns:mc="http://schemas.openxmlformats.org/markup-compatibility/2006">
              <mc:Choice xmlns:v="urn:schemas-microsoft-com:vml" Requires="v">
                <p:oleObj spid="_x0000_s92253" name="Equation" r:id="rId5" imgW="965160" imgH="393480" progId="Equation.DSMT4">
                  <p:embed/>
                </p:oleObj>
              </mc:Choice>
              <mc:Fallback>
                <p:oleObj name="Equation" r:id="rId5" imgW="965160" imgH="393480" progId="Equation.DSMT4">
                  <p:embed/>
                  <p:pic>
                    <p:nvPicPr>
                      <p:cNvPr id="30" name="Object 7"/>
                      <p:cNvPicPr>
                        <a:picLocks noChangeAspect="1" noChangeArrowheads="1"/>
                      </p:cNvPicPr>
                      <p:nvPr/>
                    </p:nvPicPr>
                    <p:blipFill>
                      <a:blip r:embed="rId6"/>
                      <a:srcRect/>
                      <a:stretch>
                        <a:fillRect/>
                      </a:stretch>
                    </p:blipFill>
                    <p:spPr bwMode="auto">
                      <a:xfrm>
                        <a:off x="568325" y="2943225"/>
                        <a:ext cx="1803400" cy="735013"/>
                      </a:xfrm>
                      <a:prstGeom prst="rect">
                        <a:avLst/>
                      </a:prstGeom>
                      <a:noFill/>
                      <a:extLst/>
                    </p:spPr>
                  </p:pic>
                </p:oleObj>
              </mc:Fallback>
            </mc:AlternateContent>
          </a:graphicData>
        </a:graphic>
      </p:graphicFrame>
      <p:graphicFrame>
        <p:nvGraphicFramePr>
          <p:cNvPr id="5" name="Object 7"/>
          <p:cNvGraphicFramePr>
            <a:graphicFrameLocks noChangeAspect="1"/>
          </p:cNvGraphicFramePr>
          <p:nvPr>
            <p:extLst>
              <p:ext uri="{D42A27DB-BD31-4B8C-83A1-F6EECF244321}">
                <p14:modId xmlns:p14="http://schemas.microsoft.com/office/powerpoint/2010/main" val="868250056"/>
              </p:ext>
            </p:extLst>
          </p:nvPr>
        </p:nvGraphicFramePr>
        <p:xfrm>
          <a:off x="863600" y="4441825"/>
          <a:ext cx="1020763" cy="427038"/>
        </p:xfrm>
        <a:graphic>
          <a:graphicData uri="http://schemas.openxmlformats.org/presentationml/2006/ole">
            <mc:AlternateContent xmlns:mc="http://schemas.openxmlformats.org/markup-compatibility/2006">
              <mc:Choice xmlns:v="urn:schemas-microsoft-com:vml" Requires="v">
                <p:oleObj spid="_x0000_s92254" name="Equation" r:id="rId7" imgW="545760" imgH="228600" progId="Equation.DSMT4">
                  <p:embed/>
                </p:oleObj>
              </mc:Choice>
              <mc:Fallback>
                <p:oleObj name="Equation" r:id="rId7" imgW="545760" imgH="228600" progId="Equation.DSMT4">
                  <p:embed/>
                  <p:pic>
                    <p:nvPicPr>
                      <p:cNvPr id="30" name="Object 7"/>
                      <p:cNvPicPr>
                        <a:picLocks noChangeAspect="1" noChangeArrowheads="1"/>
                      </p:cNvPicPr>
                      <p:nvPr/>
                    </p:nvPicPr>
                    <p:blipFill>
                      <a:blip r:embed="rId8"/>
                      <a:srcRect/>
                      <a:stretch>
                        <a:fillRect/>
                      </a:stretch>
                    </p:blipFill>
                    <p:spPr bwMode="auto">
                      <a:xfrm>
                        <a:off x="863600" y="4441825"/>
                        <a:ext cx="1020763" cy="427038"/>
                      </a:xfrm>
                      <a:prstGeom prst="rect">
                        <a:avLst/>
                      </a:prstGeom>
                      <a:noFill/>
                      <a:extLst/>
                    </p:spPr>
                  </p:pic>
                </p:oleObj>
              </mc:Fallback>
            </mc:AlternateContent>
          </a:graphicData>
        </a:graphic>
      </p:graphicFrame>
      <p:graphicFrame>
        <p:nvGraphicFramePr>
          <p:cNvPr id="6" name="Object 7"/>
          <p:cNvGraphicFramePr>
            <a:graphicFrameLocks noChangeAspect="1"/>
          </p:cNvGraphicFramePr>
          <p:nvPr>
            <p:extLst>
              <p:ext uri="{D42A27DB-BD31-4B8C-83A1-F6EECF244321}">
                <p14:modId xmlns:p14="http://schemas.microsoft.com/office/powerpoint/2010/main" val="3808859403"/>
              </p:ext>
            </p:extLst>
          </p:nvPr>
        </p:nvGraphicFramePr>
        <p:xfrm>
          <a:off x="971550" y="5094288"/>
          <a:ext cx="996950" cy="735012"/>
        </p:xfrm>
        <a:graphic>
          <a:graphicData uri="http://schemas.openxmlformats.org/presentationml/2006/ole">
            <mc:AlternateContent xmlns:mc="http://schemas.openxmlformats.org/markup-compatibility/2006">
              <mc:Choice xmlns:v="urn:schemas-microsoft-com:vml" Requires="v">
                <p:oleObj spid="_x0000_s92255" name="Equation" r:id="rId9" imgW="533160" imgH="393480" progId="Equation.DSMT4">
                  <p:embed/>
                </p:oleObj>
              </mc:Choice>
              <mc:Fallback>
                <p:oleObj name="Equation" r:id="rId9" imgW="533160" imgH="393480" progId="Equation.DSMT4">
                  <p:embed/>
                  <p:pic>
                    <p:nvPicPr>
                      <p:cNvPr id="31" name="Object 7"/>
                      <p:cNvPicPr>
                        <a:picLocks noChangeAspect="1" noChangeArrowheads="1"/>
                      </p:cNvPicPr>
                      <p:nvPr/>
                    </p:nvPicPr>
                    <p:blipFill>
                      <a:blip r:embed="rId10"/>
                      <a:srcRect/>
                      <a:stretch>
                        <a:fillRect/>
                      </a:stretch>
                    </p:blipFill>
                    <p:spPr bwMode="auto">
                      <a:xfrm>
                        <a:off x="971550" y="5094288"/>
                        <a:ext cx="996950" cy="735012"/>
                      </a:xfrm>
                      <a:prstGeom prst="rect">
                        <a:avLst/>
                      </a:prstGeom>
                      <a:noFill/>
                      <a:extLst/>
                    </p:spPr>
                  </p:pic>
                </p:oleObj>
              </mc:Fallback>
            </mc:AlternateContent>
          </a:graphicData>
        </a:graphic>
      </p:graphicFrame>
      <p:sp>
        <p:nvSpPr>
          <p:cNvPr id="7" name="Rectangle 6"/>
          <p:cNvSpPr/>
          <p:nvPr/>
        </p:nvSpPr>
        <p:spPr>
          <a:xfrm>
            <a:off x="6997337" y="1699014"/>
            <a:ext cx="1946366" cy="461665"/>
          </a:xfrm>
          <a:prstGeom prst="rect">
            <a:avLst/>
          </a:prstGeom>
        </p:spPr>
        <p:txBody>
          <a:bodyPr wrap="square">
            <a:spAutoFit/>
          </a:bodyPr>
          <a:lstStyle/>
          <a:p>
            <a:pPr algn="r" rtl="1">
              <a:spcBef>
                <a:spcPct val="50000"/>
              </a:spcBef>
            </a:pPr>
            <a:r>
              <a:rPr lang="fa-IR" altLang="en-US" sz="2400" dirty="0" smtClean="0">
                <a:solidFill>
                  <a:srgbClr val="FF0000"/>
                </a:solidFill>
                <a:cs typeface="B Nazanin" panose="00000400000000000000" pitchFamily="2" charset="-78"/>
              </a:rPr>
              <a:t>فرمول های گاوس</a:t>
            </a:r>
            <a:endParaRPr lang="en-US" altLang="en-US" sz="2400" dirty="0">
              <a:cs typeface="B Nazanin" panose="00000400000000000000" pitchFamily="2" charset="-78"/>
            </a:endParaRPr>
          </a:p>
        </p:txBody>
      </p:sp>
      <p:sp>
        <p:nvSpPr>
          <p:cNvPr id="8" name="Rectangle 7"/>
          <p:cNvSpPr/>
          <p:nvPr/>
        </p:nvSpPr>
        <p:spPr>
          <a:xfrm>
            <a:off x="6997337" y="4210992"/>
            <a:ext cx="1946366" cy="461665"/>
          </a:xfrm>
          <a:prstGeom prst="rect">
            <a:avLst/>
          </a:prstGeom>
        </p:spPr>
        <p:txBody>
          <a:bodyPr wrap="square">
            <a:spAutoFit/>
          </a:bodyPr>
          <a:lstStyle/>
          <a:p>
            <a:pPr algn="r" rtl="1">
              <a:spcBef>
                <a:spcPct val="50000"/>
              </a:spcBef>
            </a:pPr>
            <a:r>
              <a:rPr lang="fa-IR" altLang="en-US" sz="2400" dirty="0" smtClean="0">
                <a:solidFill>
                  <a:srgbClr val="FF0000"/>
                </a:solidFill>
                <a:cs typeface="B Nazanin" panose="00000400000000000000" pitchFamily="2" charset="-78"/>
              </a:rPr>
              <a:t>فرمول های نیوتن</a:t>
            </a:r>
            <a:endParaRPr lang="en-US" altLang="en-US" sz="2400" dirty="0">
              <a:cs typeface="B Nazanin" panose="00000400000000000000" pitchFamily="2" charset="-78"/>
            </a:endParaRPr>
          </a:p>
        </p:txBody>
      </p:sp>
      <p:pic>
        <p:nvPicPr>
          <p:cNvPr id="9" name="Picture 8"/>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014787" y="2306638"/>
            <a:ext cx="3343275" cy="1371600"/>
          </a:xfrm>
          <a:prstGeom prst="rect">
            <a:avLst/>
          </a:prstGeom>
        </p:spPr>
      </p:pic>
    </p:spTree>
    <p:extLst>
      <p:ext uri="{BB962C8B-B14F-4D97-AF65-F5344CB8AC3E}">
        <p14:creationId xmlns:p14="http://schemas.microsoft.com/office/powerpoint/2010/main" val="22297962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3690" y="162757"/>
            <a:ext cx="8908681" cy="4339650"/>
          </a:xfrm>
          <a:prstGeom prst="rect">
            <a:avLst/>
          </a:prstGeom>
        </p:spPr>
        <p:txBody>
          <a:bodyPr wrap="square">
            <a:spAutoFit/>
          </a:bodyPr>
          <a:lstStyle/>
          <a:p>
            <a:pPr algn="r" rtl="1">
              <a:spcBef>
                <a:spcPct val="50000"/>
              </a:spcBef>
            </a:pPr>
            <a:r>
              <a:rPr lang="fa-IR" altLang="en-US" sz="2400" dirty="0" smtClean="0">
                <a:cs typeface="B Nazanin" panose="00000400000000000000" pitchFamily="2" charset="-78"/>
              </a:rPr>
              <a:t>قرارداد:</a:t>
            </a:r>
          </a:p>
          <a:p>
            <a:pPr algn="r" rtl="1">
              <a:spcBef>
                <a:spcPct val="50000"/>
              </a:spcBef>
            </a:pPr>
            <a:r>
              <a:rPr lang="fa-IR" altLang="en-US" sz="2400" dirty="0" smtClean="0">
                <a:cs typeface="B Nazanin" panose="00000400000000000000" pitchFamily="2" charset="-78"/>
              </a:rPr>
              <a:t>1. جهت انتشار نور از چپ به راست مثبت فرض می شود.</a:t>
            </a:r>
          </a:p>
          <a:p>
            <a:pPr algn="r" rtl="1">
              <a:spcBef>
                <a:spcPct val="50000"/>
              </a:spcBef>
            </a:pPr>
            <a:r>
              <a:rPr lang="fa-IR" altLang="en-US" sz="2400" dirty="0" smtClean="0">
                <a:cs typeface="B Nazanin" panose="00000400000000000000" pitchFamily="2" charset="-78"/>
              </a:rPr>
              <a:t>2. فاصله جسم حقیقی تا عدسی مثبت است و فاصله جسم مجازی تا عدسی منفی است.</a:t>
            </a:r>
          </a:p>
          <a:p>
            <a:pPr algn="r" rtl="1">
              <a:spcBef>
                <a:spcPct val="50000"/>
              </a:spcBef>
            </a:pPr>
            <a:r>
              <a:rPr lang="fa-IR" altLang="en-US" sz="2400" dirty="0" smtClean="0">
                <a:cs typeface="B Nazanin" panose="00000400000000000000" pitchFamily="2" charset="-78"/>
              </a:rPr>
              <a:t>3. فاصله تصویرحقیقی </a:t>
            </a:r>
            <a:r>
              <a:rPr lang="fa-IR" altLang="en-US" sz="2400" dirty="0">
                <a:cs typeface="B Nazanin" panose="00000400000000000000" pitchFamily="2" charset="-78"/>
              </a:rPr>
              <a:t>تا </a:t>
            </a:r>
            <a:r>
              <a:rPr lang="fa-IR" altLang="en-US" sz="2400" dirty="0" smtClean="0">
                <a:cs typeface="B Nazanin" panose="00000400000000000000" pitchFamily="2" charset="-78"/>
              </a:rPr>
              <a:t>عدسی مثبت </a:t>
            </a:r>
            <a:r>
              <a:rPr lang="fa-IR" altLang="en-US" sz="2400" dirty="0">
                <a:cs typeface="B Nazanin" panose="00000400000000000000" pitchFamily="2" charset="-78"/>
              </a:rPr>
              <a:t>و فاصله </a:t>
            </a:r>
            <a:r>
              <a:rPr lang="fa-IR" altLang="en-US" sz="2400" dirty="0" smtClean="0">
                <a:cs typeface="B Nazanin" panose="00000400000000000000" pitchFamily="2" charset="-78"/>
              </a:rPr>
              <a:t>تصویرمجازی </a:t>
            </a:r>
            <a:r>
              <a:rPr lang="fa-IR" altLang="en-US" sz="2400" dirty="0">
                <a:cs typeface="B Nazanin" panose="00000400000000000000" pitchFamily="2" charset="-78"/>
              </a:rPr>
              <a:t>تا عدسی </a:t>
            </a:r>
            <a:r>
              <a:rPr lang="fa-IR" altLang="en-US" sz="2400" dirty="0" smtClean="0">
                <a:cs typeface="B Nazanin" panose="00000400000000000000" pitchFamily="2" charset="-78"/>
              </a:rPr>
              <a:t>منفی </a:t>
            </a:r>
            <a:r>
              <a:rPr lang="fa-IR" altLang="en-US" sz="2400" dirty="0">
                <a:cs typeface="B Nazanin" panose="00000400000000000000" pitchFamily="2" charset="-78"/>
              </a:rPr>
              <a:t>است. </a:t>
            </a:r>
            <a:endParaRPr lang="fa-IR" altLang="en-US" sz="2400" dirty="0" smtClean="0">
              <a:cs typeface="B Nazanin" panose="00000400000000000000" pitchFamily="2" charset="-78"/>
            </a:endParaRPr>
          </a:p>
          <a:p>
            <a:pPr algn="r" rtl="1">
              <a:spcBef>
                <a:spcPct val="50000"/>
              </a:spcBef>
            </a:pPr>
            <a:r>
              <a:rPr lang="fa-IR" altLang="en-US" sz="2400" dirty="0" smtClean="0">
                <a:cs typeface="B Nazanin" panose="00000400000000000000" pitchFamily="2" charset="-78"/>
              </a:rPr>
              <a:t>4. فاصله کانونی </a:t>
            </a:r>
            <a:r>
              <a:rPr lang="fa-IR" altLang="en-US" sz="2400" dirty="0">
                <a:cs typeface="B Nazanin" panose="00000400000000000000" pitchFamily="2" charset="-78"/>
              </a:rPr>
              <a:t>عدسی همگرا </a:t>
            </a:r>
            <a:r>
              <a:rPr lang="fa-IR" altLang="en-US" sz="2400" dirty="0" smtClean="0">
                <a:cs typeface="B Nazanin" panose="00000400000000000000" pitchFamily="2" charset="-78"/>
              </a:rPr>
              <a:t>مثبت و عدسی واگرا منفی است.</a:t>
            </a:r>
          </a:p>
          <a:p>
            <a:pPr algn="r" rtl="1">
              <a:spcBef>
                <a:spcPct val="50000"/>
              </a:spcBef>
            </a:pPr>
            <a:r>
              <a:rPr lang="fa-IR" altLang="en-US" sz="2400" dirty="0" smtClean="0">
                <a:cs typeface="B Nazanin" panose="00000400000000000000" pitchFamily="2" charset="-78"/>
              </a:rPr>
              <a:t>5. شعاع انحنای </a:t>
            </a:r>
            <a:r>
              <a:rPr lang="fa-IR" altLang="en-US" sz="2400" dirty="0">
                <a:cs typeface="B Nazanin" panose="00000400000000000000" pitchFamily="2" charset="-78"/>
              </a:rPr>
              <a:t>عدسی همگرا مثبت و عدسی واگرا منفی </a:t>
            </a:r>
            <a:r>
              <a:rPr lang="fa-IR" altLang="en-US" sz="2400" dirty="0" smtClean="0">
                <a:cs typeface="B Nazanin" panose="00000400000000000000" pitchFamily="2" charset="-78"/>
              </a:rPr>
              <a:t>است.</a:t>
            </a:r>
          </a:p>
          <a:p>
            <a:pPr algn="r" rtl="1">
              <a:spcBef>
                <a:spcPct val="50000"/>
              </a:spcBef>
            </a:pPr>
            <a:endParaRPr lang="en-US" altLang="en-US" sz="2400" dirty="0">
              <a:cs typeface="B Nazanin" panose="00000400000000000000" pitchFamily="2" charset="-78"/>
            </a:endParaRPr>
          </a:p>
          <a:p>
            <a:pPr algn="r" rtl="1">
              <a:spcBef>
                <a:spcPct val="50000"/>
              </a:spcBef>
            </a:pPr>
            <a:endParaRPr lang="en-US" altLang="en-US" sz="2400" dirty="0">
              <a:cs typeface="B Nazanin" panose="00000400000000000000" pitchFamily="2" charset="-78"/>
            </a:endParaRPr>
          </a:p>
        </p:txBody>
      </p:sp>
    </p:spTree>
    <p:extLst>
      <p:ext uri="{BB962C8B-B14F-4D97-AF65-F5344CB8AC3E}">
        <p14:creationId xmlns:p14="http://schemas.microsoft.com/office/powerpoint/2010/main" val="4373120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503" y="274320"/>
            <a:ext cx="8908868" cy="1200329"/>
          </a:xfrm>
          <a:prstGeom prst="rect">
            <a:avLst/>
          </a:prstGeom>
          <a:noFill/>
        </p:spPr>
        <p:txBody>
          <a:bodyPr wrap="square" rtlCol="0">
            <a:spAutoFit/>
          </a:bodyPr>
          <a:lstStyle/>
          <a:p>
            <a:pPr algn="r" rtl="1"/>
            <a:r>
              <a:rPr lang="fa-IR" sz="2400" dirty="0" smtClean="0"/>
              <a:t>مثال. فاصله جسم از عدسی محدب 30 سانتی متر و طول آن 10 سانتی متر است. اگر فاصله کانونی عدسی 20 سانتی متر است محل تصویر، و بزرگنمایی و طول تصویر را پیدا کنید.</a:t>
            </a:r>
            <a:endParaRPr lang="en-US" sz="2400" dirty="0"/>
          </a:p>
        </p:txBody>
      </p:sp>
      <p:graphicFrame>
        <p:nvGraphicFramePr>
          <p:cNvPr id="3" name="Object 7"/>
          <p:cNvGraphicFramePr>
            <a:graphicFrameLocks noChangeAspect="1"/>
          </p:cNvGraphicFramePr>
          <p:nvPr>
            <p:extLst>
              <p:ext uri="{D42A27DB-BD31-4B8C-83A1-F6EECF244321}">
                <p14:modId xmlns:p14="http://schemas.microsoft.com/office/powerpoint/2010/main" val="529553909"/>
              </p:ext>
            </p:extLst>
          </p:nvPr>
        </p:nvGraphicFramePr>
        <p:xfrm>
          <a:off x="533400" y="1225550"/>
          <a:ext cx="4746625" cy="2324100"/>
        </p:xfrm>
        <a:graphic>
          <a:graphicData uri="http://schemas.openxmlformats.org/presentationml/2006/ole">
            <mc:AlternateContent xmlns:mc="http://schemas.openxmlformats.org/markup-compatibility/2006">
              <mc:Choice xmlns:v="urn:schemas-microsoft-com:vml" Requires="v">
                <p:oleObj spid="_x0000_s99333" name="Equation" r:id="rId3" imgW="2539800" imgH="1244520" progId="Equation.DSMT4">
                  <p:embed/>
                </p:oleObj>
              </mc:Choice>
              <mc:Fallback>
                <p:oleObj name="Equation" r:id="rId3" imgW="2539800" imgH="1244520" progId="Equation.DSMT4">
                  <p:embed/>
                  <p:pic>
                    <p:nvPicPr>
                      <p:cNvPr id="30" name="Object 7"/>
                      <p:cNvPicPr>
                        <a:picLocks noChangeAspect="1" noChangeArrowheads="1"/>
                      </p:cNvPicPr>
                      <p:nvPr/>
                    </p:nvPicPr>
                    <p:blipFill>
                      <a:blip r:embed="rId4"/>
                      <a:srcRect/>
                      <a:stretch>
                        <a:fillRect/>
                      </a:stretch>
                    </p:blipFill>
                    <p:spPr bwMode="auto">
                      <a:xfrm>
                        <a:off x="533400" y="1225550"/>
                        <a:ext cx="4746625" cy="2324100"/>
                      </a:xfrm>
                      <a:prstGeom prst="rect">
                        <a:avLst/>
                      </a:prstGeom>
                      <a:noFill/>
                      <a:extLst/>
                    </p:spPr>
                  </p:pic>
                </p:oleObj>
              </mc:Fallback>
            </mc:AlternateContent>
          </a:graphicData>
        </a:graphic>
      </p:graphicFrame>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19781" y="4265023"/>
            <a:ext cx="3343275" cy="1371600"/>
          </a:xfrm>
          <a:prstGeom prst="rect">
            <a:avLst/>
          </a:prstGeom>
        </p:spPr>
      </p:pic>
    </p:spTree>
    <p:extLst>
      <p:ext uri="{BB962C8B-B14F-4D97-AF65-F5344CB8AC3E}">
        <p14:creationId xmlns:p14="http://schemas.microsoft.com/office/powerpoint/2010/main" val="22303572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4503" y="274320"/>
            <a:ext cx="8908868" cy="1200329"/>
          </a:xfrm>
          <a:prstGeom prst="rect">
            <a:avLst/>
          </a:prstGeom>
          <a:noFill/>
        </p:spPr>
        <p:txBody>
          <a:bodyPr wrap="square" rtlCol="0">
            <a:spAutoFit/>
          </a:bodyPr>
          <a:lstStyle/>
          <a:p>
            <a:pPr algn="r" rtl="1"/>
            <a:r>
              <a:rPr lang="fa-IR" sz="2400" dirty="0" smtClean="0"/>
              <a:t>مثال. فاصله جسم از عدسی مقعر 30 سانتی متر و طول آن 10 سانتی متر است. اگر فاصله کانونی عدسی 20 سانتی متر است محل تصویر، و بزرگنمایی و طول تصویر را پیدا کنید.</a:t>
            </a:r>
            <a:endParaRPr lang="en-US" sz="2400" dirty="0"/>
          </a:p>
        </p:txBody>
      </p:sp>
      <p:graphicFrame>
        <p:nvGraphicFramePr>
          <p:cNvPr id="3" name="Object 7"/>
          <p:cNvGraphicFramePr>
            <a:graphicFrameLocks noChangeAspect="1"/>
          </p:cNvGraphicFramePr>
          <p:nvPr>
            <p:extLst>
              <p:ext uri="{D42A27DB-BD31-4B8C-83A1-F6EECF244321}">
                <p14:modId xmlns:p14="http://schemas.microsoft.com/office/powerpoint/2010/main" val="2666744537"/>
              </p:ext>
            </p:extLst>
          </p:nvPr>
        </p:nvGraphicFramePr>
        <p:xfrm>
          <a:off x="368300" y="2035175"/>
          <a:ext cx="5102225" cy="2324100"/>
        </p:xfrm>
        <a:graphic>
          <a:graphicData uri="http://schemas.openxmlformats.org/presentationml/2006/ole">
            <mc:AlternateContent xmlns:mc="http://schemas.openxmlformats.org/markup-compatibility/2006">
              <mc:Choice xmlns:v="urn:schemas-microsoft-com:vml" Requires="v">
                <p:oleObj spid="_x0000_s100358" name="Equation" r:id="rId3" imgW="2730240" imgH="1244520" progId="Equation.DSMT4">
                  <p:embed/>
                </p:oleObj>
              </mc:Choice>
              <mc:Fallback>
                <p:oleObj name="Equation" r:id="rId3" imgW="2730240" imgH="1244520" progId="Equation.DSMT4">
                  <p:embed/>
                  <p:pic>
                    <p:nvPicPr>
                      <p:cNvPr id="3" name="Object 7"/>
                      <p:cNvPicPr>
                        <a:picLocks noChangeAspect="1" noChangeArrowheads="1"/>
                      </p:cNvPicPr>
                      <p:nvPr/>
                    </p:nvPicPr>
                    <p:blipFill>
                      <a:blip r:embed="rId4"/>
                      <a:srcRect/>
                      <a:stretch>
                        <a:fillRect/>
                      </a:stretch>
                    </p:blipFill>
                    <p:spPr bwMode="auto">
                      <a:xfrm>
                        <a:off x="368300" y="2035175"/>
                        <a:ext cx="5102225" cy="2324100"/>
                      </a:xfrm>
                      <a:prstGeom prst="rect">
                        <a:avLst/>
                      </a:prstGeom>
                      <a:noFill/>
                      <a:extLst/>
                    </p:spPr>
                  </p:pic>
                </p:oleObj>
              </mc:Fallback>
            </mc:AlternateContent>
          </a:graphicData>
        </a:graphic>
      </p:graphicFrame>
      <p:pic>
        <p:nvPicPr>
          <p:cNvPr id="4" name="Picture 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88674" y="4460285"/>
            <a:ext cx="4164058" cy="2097270"/>
          </a:xfrm>
          <a:prstGeom prst="rect">
            <a:avLst/>
          </a:prstGeom>
        </p:spPr>
      </p:pic>
    </p:spTree>
    <p:extLst>
      <p:ext uri="{BB962C8B-B14F-4D97-AF65-F5344CB8AC3E}">
        <p14:creationId xmlns:p14="http://schemas.microsoft.com/office/powerpoint/2010/main" val="4016393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187625" y="260465"/>
            <a:ext cx="7551426" cy="5461065"/>
          </a:xfrm>
          <a:prstGeom prst="rect">
            <a:avLst/>
          </a:prstGeom>
        </p:spPr>
      </p:pic>
    </p:spTree>
    <p:extLst>
      <p:ext uri="{BB962C8B-B14F-4D97-AF65-F5344CB8AC3E}">
        <p14:creationId xmlns:p14="http://schemas.microsoft.com/office/powerpoint/2010/main" val="922154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24936" y="1243012"/>
            <a:ext cx="4074386" cy="2543175"/>
          </a:xfrm>
          <a:prstGeom prst="rect">
            <a:avLst/>
          </a:prstGeom>
        </p:spPr>
      </p:pic>
      <p:sp>
        <p:nvSpPr>
          <p:cNvPr id="3" name="Rectangle 2"/>
          <p:cNvSpPr/>
          <p:nvPr/>
        </p:nvSpPr>
        <p:spPr>
          <a:xfrm>
            <a:off x="3971226" y="77831"/>
            <a:ext cx="5056192" cy="523220"/>
          </a:xfrm>
          <a:prstGeom prst="rect">
            <a:avLst/>
          </a:prstGeom>
        </p:spPr>
        <p:txBody>
          <a:bodyPr wrap="none">
            <a:spAutoFit/>
          </a:bodyPr>
          <a:lstStyle/>
          <a:p>
            <a:pPr algn="r" rtl="1">
              <a:spcBef>
                <a:spcPct val="50000"/>
              </a:spcBef>
            </a:pPr>
            <a:r>
              <a:rPr lang="fa-IR" altLang="en-US" sz="2800" dirty="0" smtClean="0">
                <a:solidFill>
                  <a:srgbClr val="FF0000"/>
                </a:solidFill>
                <a:cs typeface="B Nazanin" panose="00000400000000000000" pitchFamily="2" charset="-78"/>
              </a:rPr>
              <a:t>عدسی های نازک : </a:t>
            </a:r>
            <a:r>
              <a:rPr lang="fa-IR" altLang="en-US" sz="2800" dirty="0" smtClean="0">
                <a:cs typeface="B Nazanin" panose="00000400000000000000" pitchFamily="2" charset="-78"/>
              </a:rPr>
              <a:t>دو </a:t>
            </a:r>
            <a:r>
              <a:rPr lang="fa-IR" altLang="en-US" sz="2800" dirty="0">
                <a:cs typeface="B Nazanin" panose="00000400000000000000" pitchFamily="2" charset="-78"/>
              </a:rPr>
              <a:t>نوع </a:t>
            </a:r>
            <a:r>
              <a:rPr lang="fa-IR" altLang="en-US" sz="2800" dirty="0" smtClean="0">
                <a:cs typeface="B Nazanin" panose="00000400000000000000" pitchFamily="2" charset="-78"/>
              </a:rPr>
              <a:t>همگرا </a:t>
            </a:r>
            <a:r>
              <a:rPr lang="fa-IR" altLang="en-US" sz="2800" dirty="0">
                <a:cs typeface="B Nazanin" panose="00000400000000000000" pitchFamily="2" charset="-78"/>
              </a:rPr>
              <a:t>و </a:t>
            </a:r>
            <a:r>
              <a:rPr lang="fa-IR" altLang="en-US" sz="2800" dirty="0" smtClean="0">
                <a:cs typeface="B Nazanin" panose="00000400000000000000" pitchFamily="2" charset="-78"/>
              </a:rPr>
              <a:t>واگر </a:t>
            </a:r>
            <a:r>
              <a:rPr lang="fa-IR" altLang="en-US" sz="2800" dirty="0">
                <a:cs typeface="B Nazanin" panose="00000400000000000000" pitchFamily="2" charset="-78"/>
              </a:rPr>
              <a:t>دارد.</a:t>
            </a:r>
            <a:endParaRPr lang="en-US" altLang="en-US" sz="2800" dirty="0">
              <a:cs typeface="B Nazanin" panose="00000400000000000000" pitchFamily="2" charset="-78"/>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25497" y="4246653"/>
            <a:ext cx="6630227" cy="2611347"/>
          </a:xfrm>
          <a:prstGeom prst="rect">
            <a:avLst/>
          </a:prstGeom>
        </p:spPr>
      </p:pic>
    </p:spTree>
    <p:extLst>
      <p:ext uri="{BB962C8B-B14F-4D97-AF65-F5344CB8AC3E}">
        <p14:creationId xmlns:p14="http://schemas.microsoft.com/office/powerpoint/2010/main" val="261398153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495" y="202660"/>
            <a:ext cx="8908681" cy="2369880"/>
          </a:xfrm>
          <a:prstGeom prst="rect">
            <a:avLst/>
          </a:prstGeom>
        </p:spPr>
        <p:txBody>
          <a:bodyPr wrap="square">
            <a:spAutoFit/>
          </a:bodyPr>
          <a:lstStyle/>
          <a:p>
            <a:pPr algn="r" rtl="1">
              <a:spcBef>
                <a:spcPct val="50000"/>
              </a:spcBef>
            </a:pPr>
            <a:r>
              <a:rPr lang="fa-IR" altLang="en-US" sz="2800" dirty="0" smtClean="0">
                <a:cs typeface="B Nazanin" panose="00000400000000000000" pitchFamily="2" charset="-78"/>
              </a:rPr>
              <a:t>تعاریف</a:t>
            </a:r>
          </a:p>
          <a:p>
            <a:pPr algn="r" rtl="1">
              <a:spcBef>
                <a:spcPct val="50000"/>
              </a:spcBef>
            </a:pPr>
            <a:r>
              <a:rPr lang="fa-IR" altLang="en-US" sz="2400" dirty="0" smtClean="0">
                <a:cs typeface="B Nazanin" panose="00000400000000000000" pitchFamily="2" charset="-78"/>
              </a:rPr>
              <a:t>1. محور اصلی: خطی است که از مرکز عدسی می گذرد و سطح ان را به دو قسمت مساوی تقسیم می کند.</a:t>
            </a:r>
          </a:p>
          <a:p>
            <a:pPr algn="r" rtl="1">
              <a:spcBef>
                <a:spcPct val="50000"/>
              </a:spcBef>
            </a:pPr>
            <a:r>
              <a:rPr lang="fa-IR" altLang="en-US" sz="2400" dirty="0" smtClean="0">
                <a:cs typeface="B Nazanin" panose="00000400000000000000" pitchFamily="2" charset="-78"/>
              </a:rPr>
              <a:t>2. مرکز اپتیکی عدسی(</a:t>
            </a:r>
            <a:r>
              <a:rPr lang="en-US" altLang="en-US" sz="2400" dirty="0" smtClean="0">
                <a:cs typeface="B Nazanin" panose="00000400000000000000" pitchFamily="2" charset="-78"/>
              </a:rPr>
              <a:t>o</a:t>
            </a:r>
            <a:r>
              <a:rPr lang="fa-IR" altLang="en-US" sz="2400" dirty="0" smtClean="0">
                <a:cs typeface="B Nazanin" panose="00000400000000000000" pitchFamily="2" charset="-78"/>
              </a:rPr>
              <a:t>): نقطه وسط عدسی است که پرتوهایی که از این نقطه می گذرند شکست نمی بابند.</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11021" y="3395824"/>
            <a:ext cx="3566484" cy="1899037"/>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9858" y="3212944"/>
            <a:ext cx="3605372" cy="1950447"/>
          </a:xfrm>
          <a:prstGeom prst="rect">
            <a:avLst/>
          </a:prstGeom>
        </p:spPr>
      </p:pic>
    </p:spTree>
    <p:extLst>
      <p:ext uri="{BB962C8B-B14F-4D97-AF65-F5344CB8AC3E}">
        <p14:creationId xmlns:p14="http://schemas.microsoft.com/office/powerpoint/2010/main" val="31253579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182879" y="437076"/>
            <a:ext cx="8908681" cy="2123658"/>
            <a:chOff x="182879" y="437076"/>
            <a:chExt cx="8908681" cy="2123658"/>
          </a:xfrm>
        </p:grpSpPr>
        <p:sp>
          <p:nvSpPr>
            <p:cNvPr id="4" name="Rectangle 3"/>
            <p:cNvSpPr/>
            <p:nvPr/>
          </p:nvSpPr>
          <p:spPr>
            <a:xfrm>
              <a:off x="182879" y="437076"/>
              <a:ext cx="8908681" cy="2123658"/>
            </a:xfrm>
            <a:prstGeom prst="rect">
              <a:avLst/>
            </a:prstGeom>
          </p:spPr>
          <p:txBody>
            <a:bodyPr wrap="square">
              <a:spAutoFit/>
            </a:bodyPr>
            <a:lstStyle/>
            <a:p>
              <a:pPr algn="r" rtl="1">
                <a:spcBef>
                  <a:spcPct val="50000"/>
                </a:spcBef>
              </a:pPr>
              <a:r>
                <a:rPr lang="fa-IR" altLang="en-US" sz="2400" dirty="0" smtClean="0">
                  <a:cs typeface="B Nazanin" panose="00000400000000000000" pitchFamily="2" charset="-78"/>
                </a:rPr>
                <a:t>4. کانون شی ِ        (کانون اول) : نقطه است روی محور اصلی عدسی که پرتوی که از این نقطه می گذرد </a:t>
              </a:r>
              <a:r>
                <a:rPr lang="fa-IR" altLang="en-US" sz="2400" dirty="0">
                  <a:cs typeface="B Nazanin" panose="00000400000000000000" pitchFamily="2" charset="-78"/>
                </a:rPr>
                <a:t>(عدسی محدب) </a:t>
              </a:r>
              <a:r>
                <a:rPr lang="fa-IR" altLang="en-US" sz="2400" dirty="0" smtClean="0">
                  <a:cs typeface="B Nazanin" panose="00000400000000000000" pitchFamily="2" charset="-78"/>
                </a:rPr>
                <a:t>یا امتداد آن از این نقطه می گذرد</a:t>
              </a:r>
              <a:r>
                <a:rPr lang="fa-IR" altLang="en-US" sz="2400" dirty="0">
                  <a:cs typeface="B Nazanin" panose="00000400000000000000" pitchFamily="2" charset="-78"/>
                </a:rPr>
                <a:t> (عدسی مقعر)</a:t>
              </a:r>
              <a:r>
                <a:rPr lang="fa-IR" altLang="en-US" sz="2400" dirty="0" smtClean="0">
                  <a:cs typeface="B Nazanin" panose="00000400000000000000" pitchFamily="2" charset="-78"/>
                </a:rPr>
                <a:t> پس از شکست در </a:t>
              </a:r>
              <a:r>
                <a:rPr lang="fa-IR" altLang="en-US" sz="2400" dirty="0">
                  <a:cs typeface="B Nazanin" panose="00000400000000000000" pitchFamily="2" charset="-78"/>
                </a:rPr>
                <a:t>عدسی </a:t>
              </a:r>
              <a:r>
                <a:rPr lang="fa-IR" altLang="en-US" sz="2400" dirty="0" smtClean="0">
                  <a:cs typeface="B Nazanin" panose="00000400000000000000" pitchFamily="2" charset="-78"/>
                </a:rPr>
                <a:t>به موازات محور اصلی خارج می شوند. این نقطه را کانون شیِ  می گویند که در </a:t>
              </a:r>
              <a:r>
                <a:rPr lang="fa-IR" altLang="en-US" sz="2400" dirty="0">
                  <a:cs typeface="B Nazanin" panose="00000400000000000000" pitchFamily="2" charset="-78"/>
                </a:rPr>
                <a:t>عدسی </a:t>
              </a:r>
              <a:r>
                <a:rPr lang="fa-IR" altLang="en-US" sz="2400" dirty="0" smtClean="0">
                  <a:cs typeface="B Nazanin" panose="00000400000000000000" pitchFamily="2" charset="-78"/>
                </a:rPr>
                <a:t>محدب (همگرا) </a:t>
              </a:r>
              <a:r>
                <a:rPr lang="fa-IR" altLang="en-US" sz="2400" dirty="0">
                  <a:cs typeface="B Nazanin" panose="00000400000000000000" pitchFamily="2" charset="-78"/>
                </a:rPr>
                <a:t>حقیقی ودر عدسی </a:t>
              </a:r>
              <a:r>
                <a:rPr lang="fa-IR" altLang="en-US" sz="2400" dirty="0" smtClean="0">
                  <a:cs typeface="B Nazanin" panose="00000400000000000000" pitchFamily="2" charset="-78"/>
                </a:rPr>
                <a:t>مقعر(واگرا) مجازی است</a:t>
              </a:r>
            </a:p>
            <a:p>
              <a:pPr marL="457200" indent="-457200" algn="r" rtl="1">
                <a:spcBef>
                  <a:spcPct val="50000"/>
                </a:spcBef>
                <a:buAutoNum type="arabicPeriod"/>
              </a:pPr>
              <a:endParaRPr lang="en-US" altLang="en-US" sz="2400" dirty="0">
                <a:cs typeface="B Nazanin" panose="00000400000000000000" pitchFamily="2" charset="-78"/>
              </a:endParaRPr>
            </a:p>
          </p:txBody>
        </p:sp>
        <p:graphicFrame>
          <p:nvGraphicFramePr>
            <p:cNvPr id="5" name="Object 4"/>
            <p:cNvGraphicFramePr>
              <a:graphicFrameLocks noChangeAspect="1"/>
            </p:cNvGraphicFramePr>
            <p:nvPr>
              <p:extLst/>
            </p:nvPr>
          </p:nvGraphicFramePr>
          <p:xfrm>
            <a:off x="7271451" y="573450"/>
            <a:ext cx="368300" cy="268287"/>
          </p:xfrm>
          <a:graphic>
            <a:graphicData uri="http://schemas.openxmlformats.org/presentationml/2006/ole">
              <mc:AlternateContent xmlns:mc="http://schemas.openxmlformats.org/markup-compatibility/2006">
                <mc:Choice xmlns:v="urn:schemas-microsoft-com:vml" Requires="v">
                  <p:oleObj spid="_x0000_s93281" name="Equation" r:id="rId3" imgW="266400" imgH="203040" progId="Equation.DSMT4">
                    <p:embed/>
                  </p:oleObj>
                </mc:Choice>
                <mc:Fallback>
                  <p:oleObj name="Equation" r:id="rId3" imgW="266400" imgH="203040" progId="Equation.DSMT4">
                    <p:embed/>
                    <p:pic>
                      <p:nvPicPr>
                        <p:cNvPr id="31" name="Object 30"/>
                        <p:cNvPicPr>
                          <a:picLocks noChangeAspect="1" noChangeArrowheads="1"/>
                        </p:cNvPicPr>
                        <p:nvPr/>
                      </p:nvPicPr>
                      <p:blipFill>
                        <a:blip r:embed="rId4"/>
                        <a:srcRect/>
                        <a:stretch>
                          <a:fillRect/>
                        </a:stretch>
                      </p:blipFill>
                      <p:spPr bwMode="auto">
                        <a:xfrm>
                          <a:off x="7271451" y="573450"/>
                          <a:ext cx="368300" cy="268287"/>
                        </a:xfrm>
                        <a:prstGeom prst="rect">
                          <a:avLst/>
                        </a:prstGeom>
                        <a:noFill/>
                        <a:extLst/>
                      </p:spPr>
                    </p:pic>
                  </p:oleObj>
                </mc:Fallback>
              </mc:AlternateContent>
            </a:graphicData>
          </a:graphic>
        </p:graphicFrame>
      </p:grpSp>
      <p:grpSp>
        <p:nvGrpSpPr>
          <p:cNvPr id="10" name="Group 9"/>
          <p:cNvGrpSpPr/>
          <p:nvPr/>
        </p:nvGrpSpPr>
        <p:grpSpPr>
          <a:xfrm>
            <a:off x="976585" y="2560734"/>
            <a:ext cx="3466588" cy="1931972"/>
            <a:chOff x="976585" y="2560734"/>
            <a:chExt cx="3466588" cy="1931972"/>
          </a:xfrm>
        </p:grpSpPr>
        <p:pic>
          <p:nvPicPr>
            <p:cNvPr id="8" name="Picture 7"/>
            <p:cNvPicPr>
              <a:picLocks noChangeAspect="1"/>
            </p:cNvPicPr>
            <p:nvPr/>
          </p:nvPicPr>
          <p:blipFill>
            <a:blip r:embed="rId5"/>
            <a:stretch>
              <a:fillRect/>
            </a:stretch>
          </p:blipFill>
          <p:spPr>
            <a:xfrm>
              <a:off x="976585" y="2560734"/>
              <a:ext cx="3466588" cy="1931972"/>
            </a:xfrm>
            <a:prstGeom prst="rect">
              <a:avLst/>
            </a:prstGeom>
          </p:spPr>
        </p:pic>
        <p:graphicFrame>
          <p:nvGraphicFramePr>
            <p:cNvPr id="9" name="Object 8"/>
            <p:cNvGraphicFramePr>
              <a:graphicFrameLocks noChangeAspect="1"/>
            </p:cNvGraphicFramePr>
            <p:nvPr>
              <p:extLst>
                <p:ext uri="{D42A27DB-BD31-4B8C-83A1-F6EECF244321}">
                  <p14:modId xmlns:p14="http://schemas.microsoft.com/office/powerpoint/2010/main" val="1166961123"/>
                </p:ext>
              </p:extLst>
            </p:nvPr>
          </p:nvGraphicFramePr>
          <p:xfrm>
            <a:off x="1506377" y="3687050"/>
            <a:ext cx="368300" cy="268287"/>
          </p:xfrm>
          <a:graphic>
            <a:graphicData uri="http://schemas.openxmlformats.org/presentationml/2006/ole">
              <mc:AlternateContent xmlns:mc="http://schemas.openxmlformats.org/markup-compatibility/2006">
                <mc:Choice xmlns:v="urn:schemas-microsoft-com:vml" Requires="v">
                  <p:oleObj spid="_x0000_s93282" name="Equation" r:id="rId6" imgW="266400" imgH="203040" progId="Equation.DSMT4">
                    <p:embed/>
                  </p:oleObj>
                </mc:Choice>
                <mc:Fallback>
                  <p:oleObj name="Equation" r:id="rId6" imgW="266400" imgH="203040" progId="Equation.DSMT4">
                    <p:embed/>
                    <p:pic>
                      <p:nvPicPr>
                        <p:cNvPr id="5" name="Object 4"/>
                        <p:cNvPicPr>
                          <a:picLocks noChangeAspect="1" noChangeArrowheads="1"/>
                        </p:cNvPicPr>
                        <p:nvPr/>
                      </p:nvPicPr>
                      <p:blipFill>
                        <a:blip r:embed="rId4"/>
                        <a:srcRect/>
                        <a:stretch>
                          <a:fillRect/>
                        </a:stretch>
                      </p:blipFill>
                      <p:spPr bwMode="auto">
                        <a:xfrm>
                          <a:off x="1506377" y="3687050"/>
                          <a:ext cx="368300" cy="268287"/>
                        </a:xfrm>
                        <a:prstGeom prst="rect">
                          <a:avLst/>
                        </a:prstGeom>
                        <a:noFill/>
                        <a:extLst/>
                      </p:spPr>
                    </p:pic>
                  </p:oleObj>
                </mc:Fallback>
              </mc:AlternateContent>
            </a:graphicData>
          </a:graphic>
        </p:graphicFrame>
      </p:grpSp>
      <p:pic>
        <p:nvPicPr>
          <p:cNvPr id="12" name="Picture 11"/>
          <p:cNvPicPr>
            <a:picLocks noChangeAspect="1"/>
          </p:cNvPicPr>
          <p:nvPr/>
        </p:nvPicPr>
        <p:blipFill>
          <a:blip r:embed="rId7"/>
          <a:stretch>
            <a:fillRect/>
          </a:stretch>
        </p:blipFill>
        <p:spPr>
          <a:xfrm>
            <a:off x="5236879" y="2274164"/>
            <a:ext cx="2940470" cy="2813412"/>
          </a:xfrm>
          <a:prstGeom prst="rect">
            <a:avLst/>
          </a:prstGeom>
        </p:spPr>
      </p:pic>
      <p:grpSp>
        <p:nvGrpSpPr>
          <p:cNvPr id="26" name="Group 25"/>
          <p:cNvGrpSpPr/>
          <p:nvPr/>
        </p:nvGrpSpPr>
        <p:grpSpPr>
          <a:xfrm>
            <a:off x="255993" y="4977367"/>
            <a:ext cx="4206240" cy="1525316"/>
            <a:chOff x="255993" y="2560734"/>
            <a:chExt cx="4206240" cy="1525316"/>
          </a:xfrm>
        </p:grpSpPr>
        <p:cxnSp>
          <p:nvCxnSpPr>
            <p:cNvPr id="27" name="Straight Arrow Connector 26"/>
            <p:cNvCxnSpPr>
              <a:endCxn id="32" idx="1"/>
            </p:cNvCxnSpPr>
            <p:nvPr/>
          </p:nvCxnSpPr>
          <p:spPr>
            <a:xfrm flipV="1">
              <a:off x="653141" y="2784111"/>
              <a:ext cx="903835" cy="5534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32" idx="7"/>
            </p:cNvCxnSpPr>
            <p:nvPr/>
          </p:nvCxnSpPr>
          <p:spPr>
            <a:xfrm flipV="1">
              <a:off x="1720593" y="2758393"/>
              <a:ext cx="1153234" cy="257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29" name="Group 28"/>
            <p:cNvGrpSpPr/>
            <p:nvPr/>
          </p:nvGrpSpPr>
          <p:grpSpPr>
            <a:xfrm>
              <a:off x="255993" y="2560734"/>
              <a:ext cx="4206240" cy="1525316"/>
              <a:chOff x="242932" y="4895039"/>
              <a:chExt cx="4206240" cy="1525316"/>
            </a:xfrm>
          </p:grpSpPr>
          <p:sp>
            <p:nvSpPr>
              <p:cNvPr id="30" name="Rounded Rectangle 29"/>
              <p:cNvSpPr/>
              <p:nvPr/>
            </p:nvSpPr>
            <p:spPr>
              <a:xfrm>
                <a:off x="242932" y="5648966"/>
                <a:ext cx="4206240"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1" name="Object 30"/>
              <p:cNvGraphicFramePr>
                <a:graphicFrameLocks noChangeAspect="1"/>
              </p:cNvGraphicFramePr>
              <p:nvPr>
                <p:extLst>
                  <p:ext uri="{D42A27DB-BD31-4B8C-83A1-F6EECF244321}">
                    <p14:modId xmlns:p14="http://schemas.microsoft.com/office/powerpoint/2010/main" val="3662891168"/>
                  </p:ext>
                </p:extLst>
              </p:nvPr>
            </p:nvGraphicFramePr>
            <p:xfrm>
              <a:off x="543515" y="5787118"/>
              <a:ext cx="228600" cy="217487"/>
            </p:xfrm>
            <a:graphic>
              <a:graphicData uri="http://schemas.openxmlformats.org/presentationml/2006/ole">
                <mc:AlternateContent xmlns:mc="http://schemas.openxmlformats.org/markup-compatibility/2006">
                  <mc:Choice xmlns:v="urn:schemas-microsoft-com:vml" Requires="v">
                    <p:oleObj spid="_x0000_s93283" name="Equation" r:id="rId8" imgW="164880" imgH="164880" progId="Equation.DSMT4">
                      <p:embed/>
                    </p:oleObj>
                  </mc:Choice>
                  <mc:Fallback>
                    <p:oleObj name="Equation" r:id="rId8" imgW="164880" imgH="164880" progId="Equation.DSMT4">
                      <p:embed/>
                      <p:pic>
                        <p:nvPicPr>
                          <p:cNvPr id="36" name="Object 35"/>
                          <p:cNvPicPr>
                            <a:picLocks noChangeAspect="1" noChangeArrowheads="1"/>
                          </p:cNvPicPr>
                          <p:nvPr/>
                        </p:nvPicPr>
                        <p:blipFill>
                          <a:blip r:embed="rId9"/>
                          <a:srcRect/>
                          <a:stretch>
                            <a:fillRect/>
                          </a:stretch>
                        </p:blipFill>
                        <p:spPr bwMode="auto">
                          <a:xfrm>
                            <a:off x="543515" y="5787118"/>
                            <a:ext cx="228600" cy="217487"/>
                          </a:xfrm>
                          <a:prstGeom prst="rect">
                            <a:avLst/>
                          </a:prstGeom>
                          <a:noFill/>
                          <a:extLst/>
                        </p:spPr>
                      </p:pic>
                    </p:oleObj>
                  </mc:Fallback>
                </mc:AlternateContent>
              </a:graphicData>
            </a:graphic>
          </p:graphicFrame>
          <p:sp>
            <p:nvSpPr>
              <p:cNvPr id="32" name="Oval 31"/>
              <p:cNvSpPr/>
              <p:nvPr/>
            </p:nvSpPr>
            <p:spPr>
              <a:xfrm>
                <a:off x="1510029" y="4895039"/>
                <a:ext cx="231389" cy="15253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3" name="Group 32"/>
          <p:cNvGrpSpPr/>
          <p:nvPr/>
        </p:nvGrpSpPr>
        <p:grpSpPr>
          <a:xfrm>
            <a:off x="4762680" y="5003493"/>
            <a:ext cx="4285749" cy="1227559"/>
            <a:chOff x="4762680" y="2639112"/>
            <a:chExt cx="4285749" cy="1227559"/>
          </a:xfrm>
        </p:grpSpPr>
        <p:grpSp>
          <p:nvGrpSpPr>
            <p:cNvPr id="34" name="Group 33"/>
            <p:cNvGrpSpPr/>
            <p:nvPr/>
          </p:nvGrpSpPr>
          <p:grpSpPr>
            <a:xfrm>
              <a:off x="4842189" y="2672801"/>
              <a:ext cx="4206240" cy="1193870"/>
              <a:chOff x="4937760" y="5033155"/>
              <a:chExt cx="4206240" cy="1193870"/>
            </a:xfrm>
          </p:grpSpPr>
          <p:sp>
            <p:nvSpPr>
              <p:cNvPr id="37" name="Rounded Rectangle 36"/>
              <p:cNvSpPr/>
              <p:nvPr/>
            </p:nvSpPr>
            <p:spPr>
              <a:xfrm>
                <a:off x="4937760" y="5717532"/>
                <a:ext cx="4206240" cy="4571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8" name="Object 37"/>
              <p:cNvGraphicFramePr>
                <a:graphicFrameLocks noChangeAspect="1"/>
              </p:cNvGraphicFramePr>
              <p:nvPr>
                <p:extLst>
                  <p:ext uri="{D42A27DB-BD31-4B8C-83A1-F6EECF244321}">
                    <p14:modId xmlns:p14="http://schemas.microsoft.com/office/powerpoint/2010/main" val="1924136792"/>
                  </p:ext>
                </p:extLst>
              </p:nvPr>
            </p:nvGraphicFramePr>
            <p:xfrm>
              <a:off x="6797996" y="5763954"/>
              <a:ext cx="182563" cy="217488"/>
            </p:xfrm>
            <a:graphic>
              <a:graphicData uri="http://schemas.openxmlformats.org/presentationml/2006/ole">
                <mc:AlternateContent xmlns:mc="http://schemas.openxmlformats.org/markup-compatibility/2006">
                  <mc:Choice xmlns:v="urn:schemas-microsoft-com:vml" Requires="v">
                    <p:oleObj spid="_x0000_s93284" name="Equation" r:id="rId10" imgW="164880" imgH="164880" progId="Equation.DSMT4">
                      <p:embed/>
                    </p:oleObj>
                  </mc:Choice>
                  <mc:Fallback>
                    <p:oleObj name="Equation" r:id="rId10" imgW="164880" imgH="164880" progId="Equation.DSMT4">
                      <p:embed/>
                      <p:pic>
                        <p:nvPicPr>
                          <p:cNvPr id="45" name="Object 44"/>
                          <p:cNvPicPr>
                            <a:picLocks noChangeAspect="1" noChangeArrowheads="1"/>
                          </p:cNvPicPr>
                          <p:nvPr/>
                        </p:nvPicPr>
                        <p:blipFill>
                          <a:blip r:embed="rId11"/>
                          <a:srcRect/>
                          <a:stretch>
                            <a:fillRect/>
                          </a:stretch>
                        </p:blipFill>
                        <p:spPr bwMode="auto">
                          <a:xfrm>
                            <a:off x="6797996" y="5763954"/>
                            <a:ext cx="182563" cy="217488"/>
                          </a:xfrm>
                          <a:prstGeom prst="rect">
                            <a:avLst/>
                          </a:prstGeom>
                          <a:noFill/>
                          <a:extLst/>
                        </p:spPr>
                      </p:pic>
                    </p:oleObj>
                  </mc:Fallback>
                </mc:AlternateContent>
              </a:graphicData>
            </a:graphic>
          </p:graphicFrame>
          <p:grpSp>
            <p:nvGrpSpPr>
              <p:cNvPr id="39" name="Group 38"/>
              <p:cNvGrpSpPr/>
              <p:nvPr/>
            </p:nvGrpSpPr>
            <p:grpSpPr>
              <a:xfrm>
                <a:off x="5900672" y="5033155"/>
                <a:ext cx="265496" cy="1193870"/>
                <a:chOff x="5900672" y="5033155"/>
                <a:chExt cx="265496" cy="1193870"/>
              </a:xfrm>
            </p:grpSpPr>
            <p:sp>
              <p:nvSpPr>
                <p:cNvPr id="40" name="Moon 39"/>
                <p:cNvSpPr/>
                <p:nvPr/>
              </p:nvSpPr>
              <p:spPr>
                <a:xfrm rot="10800000">
                  <a:off x="5900672" y="5033155"/>
                  <a:ext cx="215418" cy="1182157"/>
                </a:xfrm>
                <a:prstGeom prst="mo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Moon 40"/>
                <p:cNvSpPr/>
                <p:nvPr/>
              </p:nvSpPr>
              <p:spPr>
                <a:xfrm>
                  <a:off x="6031483" y="5033157"/>
                  <a:ext cx="134685" cy="1193868"/>
                </a:xfrm>
                <a:prstGeom prst="mo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cxnSp>
          <p:nvCxnSpPr>
            <p:cNvPr id="35" name="Straight Arrow Connector 34"/>
            <p:cNvCxnSpPr/>
            <p:nvPr/>
          </p:nvCxnSpPr>
          <p:spPr>
            <a:xfrm>
              <a:off x="4762680" y="2639112"/>
              <a:ext cx="1093723" cy="37840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flipV="1">
              <a:off x="6065068" y="3048645"/>
              <a:ext cx="962911" cy="192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207907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ct 6"/>
          <p:cNvGraphicFramePr>
            <a:graphicFrameLocks noChangeAspect="1"/>
          </p:cNvGraphicFramePr>
          <p:nvPr>
            <p:extLst>
              <p:ext uri="{D42A27DB-BD31-4B8C-83A1-F6EECF244321}">
                <p14:modId xmlns:p14="http://schemas.microsoft.com/office/powerpoint/2010/main" val="953075466"/>
              </p:ext>
            </p:extLst>
          </p:nvPr>
        </p:nvGraphicFramePr>
        <p:xfrm>
          <a:off x="7210697" y="672924"/>
          <a:ext cx="420687" cy="268287"/>
        </p:xfrm>
        <a:graphic>
          <a:graphicData uri="http://schemas.openxmlformats.org/presentationml/2006/ole">
            <mc:AlternateContent xmlns:mc="http://schemas.openxmlformats.org/markup-compatibility/2006">
              <mc:Choice xmlns:v="urn:schemas-microsoft-com:vml" Requires="v">
                <p:oleObj spid="_x0000_s90171" name="Equation" r:id="rId3" imgW="304560" imgH="203040" progId="Equation.DSMT4">
                  <p:embed/>
                </p:oleObj>
              </mc:Choice>
              <mc:Fallback>
                <p:oleObj name="Equation" r:id="rId3" imgW="304560" imgH="203040" progId="Equation.DSMT4">
                  <p:embed/>
                  <p:pic>
                    <p:nvPicPr>
                      <p:cNvPr id="31" name="Object 30"/>
                      <p:cNvPicPr>
                        <a:picLocks noChangeAspect="1" noChangeArrowheads="1"/>
                      </p:cNvPicPr>
                      <p:nvPr/>
                    </p:nvPicPr>
                    <p:blipFill>
                      <a:blip r:embed="rId4"/>
                      <a:srcRect/>
                      <a:stretch>
                        <a:fillRect/>
                      </a:stretch>
                    </p:blipFill>
                    <p:spPr bwMode="auto">
                      <a:xfrm>
                        <a:off x="7210697" y="672924"/>
                        <a:ext cx="420687" cy="268287"/>
                      </a:xfrm>
                      <a:prstGeom prst="rect">
                        <a:avLst/>
                      </a:prstGeom>
                      <a:noFill/>
                      <a:extLst/>
                    </p:spPr>
                  </p:pic>
                </p:oleObj>
              </mc:Fallback>
            </mc:AlternateContent>
          </a:graphicData>
        </a:graphic>
      </p:graphicFrame>
      <p:sp>
        <p:nvSpPr>
          <p:cNvPr id="6" name="Rectangle 5"/>
          <p:cNvSpPr/>
          <p:nvPr/>
        </p:nvSpPr>
        <p:spPr>
          <a:xfrm>
            <a:off x="28243" y="672924"/>
            <a:ext cx="8908681" cy="2123658"/>
          </a:xfrm>
          <a:prstGeom prst="rect">
            <a:avLst/>
          </a:prstGeom>
        </p:spPr>
        <p:txBody>
          <a:bodyPr wrap="square">
            <a:spAutoFit/>
          </a:bodyPr>
          <a:lstStyle/>
          <a:p>
            <a:pPr algn="r" rtl="1">
              <a:spcBef>
                <a:spcPct val="50000"/>
              </a:spcBef>
            </a:pPr>
            <a:r>
              <a:rPr lang="fa-IR" altLang="en-US" sz="2400" dirty="0" smtClean="0">
                <a:cs typeface="B Nazanin" panose="00000400000000000000" pitchFamily="2" charset="-78"/>
              </a:rPr>
              <a:t>3کانون </a:t>
            </a:r>
            <a:r>
              <a:rPr lang="fa-IR" altLang="en-US" sz="2400" dirty="0">
                <a:cs typeface="B Nazanin" panose="00000400000000000000" pitchFamily="2" charset="-78"/>
              </a:rPr>
              <a:t>تصویر       (یا کانون دوم): وقتی پرتو موازی با محوراصلی به عدسی می تابد پس از شکست خود پرتو (دیوپتر محدب) یا امتداد آن (دیوپتر مقعر) محور اصلی را در نقطه ایی قطع میکند. این نقطه را کانون تصویر می گویند که در عدسی محدب (همگرا) حقیقی ودر عدسی مقعر(واگرا) مجازی است</a:t>
            </a:r>
          </a:p>
          <a:p>
            <a:pPr algn="r" rtl="1">
              <a:spcBef>
                <a:spcPct val="50000"/>
              </a:spcBef>
            </a:pPr>
            <a:endParaRPr lang="en-US" altLang="en-US" sz="2400" dirty="0">
              <a:cs typeface="B Nazanin" panose="00000400000000000000" pitchFamily="2" charset="-78"/>
            </a:endParaRPr>
          </a:p>
        </p:txBody>
      </p:sp>
      <p:pic>
        <p:nvPicPr>
          <p:cNvPr id="55" name="Picture 5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345884" y="2460390"/>
            <a:ext cx="4345274" cy="2442710"/>
          </a:xfrm>
          <a:prstGeom prst="rect">
            <a:avLst/>
          </a:prstGeom>
        </p:spPr>
      </p:pic>
      <p:pic>
        <p:nvPicPr>
          <p:cNvPr id="56" name="Picture 55"/>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8243" y="2146884"/>
            <a:ext cx="4502729" cy="2442710"/>
          </a:xfrm>
          <a:prstGeom prst="rect">
            <a:avLst/>
          </a:prstGeom>
        </p:spPr>
      </p:pic>
      <p:pic>
        <p:nvPicPr>
          <p:cNvPr id="57" name="Picture 56"/>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10322" y="4589594"/>
            <a:ext cx="3227751" cy="1918904"/>
          </a:xfrm>
          <a:prstGeom prst="rect">
            <a:avLst/>
          </a:prstGeom>
        </p:spPr>
      </p:pic>
    </p:spTree>
    <p:extLst>
      <p:ext uri="{BB962C8B-B14F-4D97-AF65-F5344CB8AC3E}">
        <p14:creationId xmlns:p14="http://schemas.microsoft.com/office/powerpoint/2010/main" val="11152313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7567" y="391336"/>
            <a:ext cx="8908681" cy="1015663"/>
          </a:xfrm>
          <a:prstGeom prst="rect">
            <a:avLst/>
          </a:prstGeom>
        </p:spPr>
        <p:txBody>
          <a:bodyPr wrap="square">
            <a:spAutoFit/>
          </a:bodyPr>
          <a:lstStyle/>
          <a:p>
            <a:pPr algn="r" rtl="1">
              <a:spcBef>
                <a:spcPct val="50000"/>
              </a:spcBef>
            </a:pPr>
            <a:r>
              <a:rPr lang="fa-IR" altLang="en-US" sz="2400" dirty="0" smtClean="0">
                <a:cs typeface="B Nazanin" panose="00000400000000000000" pitchFamily="2" charset="-78"/>
              </a:rPr>
              <a:t>5. فاصله کانونی: فاصله کانون تا مرکز اپتیکی عدسی را فاصله کانونی می نامند.</a:t>
            </a:r>
          </a:p>
          <a:p>
            <a:pPr algn="r" rtl="1">
              <a:spcBef>
                <a:spcPct val="50000"/>
              </a:spcBef>
            </a:pPr>
            <a:r>
              <a:rPr lang="fa-IR" altLang="en-US" sz="2400" dirty="0" smtClean="0">
                <a:cs typeface="B Nazanin" panose="00000400000000000000" pitchFamily="2" charset="-78"/>
              </a:rPr>
              <a:t>7. شعاع عدسی: فاصله مرکز کره </a:t>
            </a:r>
            <a:r>
              <a:rPr lang="fa-IR" altLang="en-US" sz="2400" dirty="0">
                <a:cs typeface="B Nazanin" panose="00000400000000000000" pitchFamily="2" charset="-78"/>
              </a:rPr>
              <a:t>تا مرکز اپتیکی را </a:t>
            </a:r>
            <a:r>
              <a:rPr lang="fa-IR" altLang="en-US" sz="2400" dirty="0" smtClean="0">
                <a:cs typeface="B Nazanin" panose="00000400000000000000" pitchFamily="2" charset="-78"/>
              </a:rPr>
              <a:t>شعاع عدسی می </a:t>
            </a:r>
            <a:r>
              <a:rPr lang="fa-IR" altLang="en-US" sz="2400" dirty="0">
                <a:cs typeface="B Nazanin" panose="00000400000000000000" pitchFamily="2" charset="-78"/>
              </a:rPr>
              <a:t>نامند</a:t>
            </a:r>
            <a:r>
              <a:rPr lang="fa-IR" altLang="en-US" sz="2400" dirty="0" smtClean="0">
                <a:cs typeface="B Nazanin" panose="00000400000000000000" pitchFamily="2" charset="-78"/>
              </a:rPr>
              <a:t>.</a:t>
            </a:r>
            <a:endParaRPr lang="en-US" altLang="en-US" sz="2400" dirty="0">
              <a:cs typeface="B Nazanin" panose="00000400000000000000" pitchFamily="2" charset="-78"/>
            </a:endParaRPr>
          </a:p>
        </p:txBody>
      </p:sp>
      <p:sp>
        <p:nvSpPr>
          <p:cNvPr id="66" name="Rectangle 65"/>
          <p:cNvSpPr/>
          <p:nvPr/>
        </p:nvSpPr>
        <p:spPr>
          <a:xfrm>
            <a:off x="0" y="4127315"/>
            <a:ext cx="8908681" cy="830997"/>
          </a:xfrm>
          <a:prstGeom prst="rect">
            <a:avLst/>
          </a:prstGeom>
        </p:spPr>
        <p:txBody>
          <a:bodyPr wrap="square">
            <a:spAutoFit/>
          </a:bodyPr>
          <a:lstStyle/>
          <a:p>
            <a:pPr algn="r" rtl="1">
              <a:spcBef>
                <a:spcPct val="50000"/>
              </a:spcBef>
            </a:pPr>
            <a:r>
              <a:rPr lang="fa-IR" altLang="en-US" sz="2400" dirty="0" smtClean="0">
                <a:cs typeface="B Nazanin" panose="00000400000000000000" pitchFamily="2" charset="-78"/>
              </a:rPr>
              <a:t>9. سطح کانون تصویر:  </a:t>
            </a:r>
            <a:r>
              <a:rPr lang="fa-IR" altLang="en-US" sz="2400" dirty="0">
                <a:cs typeface="B Nazanin" panose="00000400000000000000" pitchFamily="2" charset="-78"/>
              </a:rPr>
              <a:t>مکان هندسی مجموعه نقاطی است که </a:t>
            </a:r>
            <a:r>
              <a:rPr lang="fa-IR" altLang="en-US" sz="2400" dirty="0" smtClean="0">
                <a:cs typeface="B Nazanin" panose="00000400000000000000" pitchFamily="2" charset="-78"/>
              </a:rPr>
              <a:t>پرتوهای موازی تابشی به عدسی پس از  شکست در عدسی از یکی از این نقاط می گذرند.</a:t>
            </a:r>
            <a:endParaRPr lang="en-US" altLang="en-US" sz="2400" dirty="0">
              <a:cs typeface="B Nazanin" panose="00000400000000000000" pitchFamily="2" charset="-78"/>
            </a:endParaRPr>
          </a:p>
        </p:txBody>
      </p:sp>
      <p:sp>
        <p:nvSpPr>
          <p:cNvPr id="67" name="Rectangle 66"/>
          <p:cNvSpPr/>
          <p:nvPr/>
        </p:nvSpPr>
        <p:spPr>
          <a:xfrm>
            <a:off x="182879" y="1406999"/>
            <a:ext cx="8908681" cy="830997"/>
          </a:xfrm>
          <a:prstGeom prst="rect">
            <a:avLst/>
          </a:prstGeom>
        </p:spPr>
        <p:txBody>
          <a:bodyPr wrap="square">
            <a:spAutoFit/>
          </a:bodyPr>
          <a:lstStyle/>
          <a:p>
            <a:pPr algn="r" rtl="1">
              <a:spcBef>
                <a:spcPct val="50000"/>
              </a:spcBef>
            </a:pPr>
            <a:r>
              <a:rPr lang="fa-IR" altLang="en-US" sz="2400" dirty="0" smtClean="0">
                <a:cs typeface="B Nazanin" panose="00000400000000000000" pitchFamily="2" charset="-78"/>
              </a:rPr>
              <a:t>8. سطح کانون شی:  </a:t>
            </a:r>
            <a:r>
              <a:rPr lang="fa-IR" altLang="en-US" sz="2400" dirty="0">
                <a:cs typeface="B Nazanin" panose="00000400000000000000" pitchFamily="2" charset="-78"/>
              </a:rPr>
              <a:t>مکان هندسی مجموعه نقاطی است که </a:t>
            </a:r>
            <a:r>
              <a:rPr lang="fa-IR" altLang="en-US" sz="2400" dirty="0" smtClean="0">
                <a:cs typeface="B Nazanin" panose="00000400000000000000" pitchFamily="2" charset="-78"/>
              </a:rPr>
              <a:t>پرتوهای تابشی از تک تک این نقاط به عدسی پس از شکست به موازات هم از آن خارج می شوند.:</a:t>
            </a:r>
            <a:endParaRPr lang="en-US" altLang="en-US" sz="2400" dirty="0">
              <a:cs typeface="B Nazanin" panose="00000400000000000000" pitchFamily="2" charset="-78"/>
            </a:endParaRPr>
          </a:p>
        </p:txBody>
      </p:sp>
      <p:grpSp>
        <p:nvGrpSpPr>
          <p:cNvPr id="114" name="Group 113"/>
          <p:cNvGrpSpPr/>
          <p:nvPr/>
        </p:nvGrpSpPr>
        <p:grpSpPr>
          <a:xfrm>
            <a:off x="2300288" y="2486175"/>
            <a:ext cx="4369572" cy="1595264"/>
            <a:chOff x="2300288" y="2486175"/>
            <a:chExt cx="4369572" cy="1595264"/>
          </a:xfrm>
        </p:grpSpPr>
        <p:sp>
          <p:nvSpPr>
            <p:cNvPr id="103" name="Rounded Rectangle 102"/>
            <p:cNvSpPr/>
            <p:nvPr/>
          </p:nvSpPr>
          <p:spPr>
            <a:xfrm>
              <a:off x="2463620" y="3187864"/>
              <a:ext cx="4206240" cy="3907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Flowchart: Terminator 96"/>
            <p:cNvSpPr/>
            <p:nvPr/>
          </p:nvSpPr>
          <p:spPr>
            <a:xfrm>
              <a:off x="2690950" y="2486175"/>
              <a:ext cx="45719" cy="1394118"/>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8" name="Straight Arrow Connector 97"/>
            <p:cNvCxnSpPr/>
            <p:nvPr/>
          </p:nvCxnSpPr>
          <p:spPr>
            <a:xfrm flipV="1">
              <a:off x="2736669" y="2765142"/>
              <a:ext cx="1012373" cy="3938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9" name="Straight Arrow Connector 98"/>
            <p:cNvCxnSpPr/>
            <p:nvPr/>
          </p:nvCxnSpPr>
          <p:spPr>
            <a:xfrm>
              <a:off x="2736669" y="3198065"/>
              <a:ext cx="979713" cy="3751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0" name="Straight Arrow Connector 99"/>
            <p:cNvCxnSpPr/>
            <p:nvPr/>
          </p:nvCxnSpPr>
          <p:spPr>
            <a:xfrm>
              <a:off x="3727642" y="2774493"/>
              <a:ext cx="125910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1" name="Straight Arrow Connector 100"/>
            <p:cNvCxnSpPr/>
            <p:nvPr/>
          </p:nvCxnSpPr>
          <p:spPr>
            <a:xfrm>
              <a:off x="3749042" y="3547872"/>
              <a:ext cx="134547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p:nvPr/>
          </p:nvCxnSpPr>
          <p:spPr>
            <a:xfrm>
              <a:off x="2736669" y="2663152"/>
              <a:ext cx="946961" cy="2989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p:nvPr/>
          </p:nvCxnSpPr>
          <p:spPr>
            <a:xfrm>
              <a:off x="2782388" y="2712426"/>
              <a:ext cx="830763" cy="6195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4" name="Straight Arrow Connector 93"/>
            <p:cNvCxnSpPr/>
            <p:nvPr/>
          </p:nvCxnSpPr>
          <p:spPr>
            <a:xfrm>
              <a:off x="3398984" y="3201582"/>
              <a:ext cx="1024068" cy="54920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5" name="Straight Arrow Connector 94"/>
            <p:cNvCxnSpPr/>
            <p:nvPr/>
          </p:nvCxnSpPr>
          <p:spPr>
            <a:xfrm>
              <a:off x="3709660" y="2997656"/>
              <a:ext cx="953589" cy="5813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pSp>
          <p:nvGrpSpPr>
            <p:cNvPr id="88" name="Group 87"/>
            <p:cNvGrpSpPr/>
            <p:nvPr/>
          </p:nvGrpSpPr>
          <p:grpSpPr>
            <a:xfrm>
              <a:off x="2300288" y="2506378"/>
              <a:ext cx="423862" cy="771989"/>
              <a:chOff x="2300288" y="1801813"/>
              <a:chExt cx="423862" cy="903287"/>
            </a:xfrm>
          </p:grpSpPr>
          <p:graphicFrame>
            <p:nvGraphicFramePr>
              <p:cNvPr id="89" name="Object 88"/>
              <p:cNvGraphicFramePr>
                <a:graphicFrameLocks noChangeAspect="1"/>
              </p:cNvGraphicFramePr>
              <p:nvPr>
                <p:extLst/>
              </p:nvPr>
            </p:nvGraphicFramePr>
            <p:xfrm>
              <a:off x="2300288" y="2315506"/>
              <a:ext cx="411621" cy="389594"/>
            </p:xfrm>
            <a:graphic>
              <a:graphicData uri="http://schemas.openxmlformats.org/presentationml/2006/ole">
                <mc:AlternateContent xmlns:mc="http://schemas.openxmlformats.org/markup-compatibility/2006">
                  <mc:Choice xmlns:v="urn:schemas-microsoft-com:vml" Requires="v">
                    <p:oleObj spid="_x0000_s91268" name="Equation" r:id="rId3" imgW="164880" imgH="164880" progId="Equation.DSMT4">
                      <p:embed/>
                    </p:oleObj>
                  </mc:Choice>
                  <mc:Fallback>
                    <p:oleObj name="Equation" r:id="rId3" imgW="164880" imgH="164880" progId="Equation.DSMT4">
                      <p:embed/>
                      <p:pic>
                        <p:nvPicPr>
                          <p:cNvPr id="36" name="Object 35"/>
                          <p:cNvPicPr>
                            <a:picLocks noChangeAspect="1" noChangeArrowheads="1"/>
                          </p:cNvPicPr>
                          <p:nvPr/>
                        </p:nvPicPr>
                        <p:blipFill>
                          <a:blip r:embed="rId4"/>
                          <a:srcRect/>
                          <a:stretch>
                            <a:fillRect/>
                          </a:stretch>
                        </p:blipFill>
                        <p:spPr bwMode="auto">
                          <a:xfrm>
                            <a:off x="2300288" y="2315506"/>
                            <a:ext cx="411621" cy="389594"/>
                          </a:xfrm>
                          <a:prstGeom prst="rect">
                            <a:avLst/>
                          </a:prstGeom>
                          <a:noFill/>
                          <a:extLst/>
                        </p:spPr>
                      </p:pic>
                    </p:oleObj>
                  </mc:Fallback>
                </mc:AlternateContent>
              </a:graphicData>
            </a:graphic>
          </p:graphicFrame>
          <p:graphicFrame>
            <p:nvGraphicFramePr>
              <p:cNvPr id="90" name="Object 89"/>
              <p:cNvGraphicFramePr>
                <a:graphicFrameLocks noChangeAspect="1"/>
              </p:cNvGraphicFramePr>
              <p:nvPr>
                <p:extLst/>
              </p:nvPr>
            </p:nvGraphicFramePr>
            <p:xfrm>
              <a:off x="2344738" y="1801813"/>
              <a:ext cx="379412" cy="388937"/>
            </p:xfrm>
            <a:graphic>
              <a:graphicData uri="http://schemas.openxmlformats.org/presentationml/2006/ole">
                <mc:AlternateContent xmlns:mc="http://schemas.openxmlformats.org/markup-compatibility/2006">
                  <mc:Choice xmlns:v="urn:schemas-microsoft-com:vml" Requires="v">
                    <p:oleObj spid="_x0000_s91269" name="Equation" r:id="rId5" imgW="152280" imgH="164880" progId="Equation.DSMT4">
                      <p:embed/>
                    </p:oleObj>
                  </mc:Choice>
                  <mc:Fallback>
                    <p:oleObj name="Equation" r:id="rId5" imgW="152280" imgH="164880" progId="Equation.DSMT4">
                      <p:embed/>
                      <p:pic>
                        <p:nvPicPr>
                          <p:cNvPr id="38" name="Object 37"/>
                          <p:cNvPicPr>
                            <a:picLocks noChangeAspect="1" noChangeArrowheads="1"/>
                          </p:cNvPicPr>
                          <p:nvPr/>
                        </p:nvPicPr>
                        <p:blipFill>
                          <a:blip r:embed="rId6"/>
                          <a:srcRect/>
                          <a:stretch>
                            <a:fillRect/>
                          </a:stretch>
                        </p:blipFill>
                        <p:spPr bwMode="auto">
                          <a:xfrm>
                            <a:off x="2344738" y="1801813"/>
                            <a:ext cx="379412" cy="388937"/>
                          </a:xfrm>
                          <a:prstGeom prst="rect">
                            <a:avLst/>
                          </a:prstGeom>
                          <a:noFill/>
                          <a:extLst/>
                        </p:spPr>
                      </p:pic>
                    </p:oleObj>
                  </mc:Fallback>
                </mc:AlternateContent>
              </a:graphicData>
            </a:graphic>
          </p:graphicFrame>
        </p:grpSp>
        <p:sp>
          <p:nvSpPr>
            <p:cNvPr id="112" name="Oval 111"/>
            <p:cNvSpPr/>
            <p:nvPr/>
          </p:nvSpPr>
          <p:spPr>
            <a:xfrm>
              <a:off x="3741910" y="2556123"/>
              <a:ext cx="231389" cy="15253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5" name="Group 114"/>
          <p:cNvGrpSpPr/>
          <p:nvPr/>
        </p:nvGrpSpPr>
        <p:grpSpPr>
          <a:xfrm>
            <a:off x="2312126" y="5046779"/>
            <a:ext cx="4428213" cy="1602210"/>
            <a:chOff x="2312126" y="5046779"/>
            <a:chExt cx="4428213" cy="1602210"/>
          </a:xfrm>
        </p:grpSpPr>
        <p:sp>
          <p:nvSpPr>
            <p:cNvPr id="84" name="Rounded Rectangle 83"/>
            <p:cNvSpPr/>
            <p:nvPr/>
          </p:nvSpPr>
          <p:spPr>
            <a:xfrm>
              <a:off x="2534099" y="5806117"/>
              <a:ext cx="4206240" cy="3907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lowchart: Terminator 73"/>
            <p:cNvSpPr/>
            <p:nvPr/>
          </p:nvSpPr>
          <p:spPr>
            <a:xfrm>
              <a:off x="4941028" y="5161280"/>
              <a:ext cx="45719" cy="1394118"/>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5" name="Straight Arrow Connector 74"/>
            <p:cNvCxnSpPr/>
            <p:nvPr/>
          </p:nvCxnSpPr>
          <p:spPr>
            <a:xfrm>
              <a:off x="2560416" y="5448567"/>
              <a:ext cx="125910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a:off x="2451187" y="6169860"/>
              <a:ext cx="134547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a:off x="3796661" y="5448567"/>
              <a:ext cx="1190086" cy="3575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a:endCxn id="74" idx="1"/>
            </p:cNvCxnSpPr>
            <p:nvPr/>
          </p:nvCxnSpPr>
          <p:spPr>
            <a:xfrm flipV="1">
              <a:off x="3819521" y="5858339"/>
              <a:ext cx="1121507" cy="3033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flipV="1">
              <a:off x="2312126" y="5627342"/>
              <a:ext cx="1397534" cy="7351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p:cNvCxnSpPr/>
            <p:nvPr/>
          </p:nvCxnSpPr>
          <p:spPr>
            <a:xfrm flipV="1">
              <a:off x="2346959" y="5913889"/>
              <a:ext cx="1397534" cy="73510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1" name="Straight Arrow Connector 80"/>
            <p:cNvCxnSpPr/>
            <p:nvPr/>
          </p:nvCxnSpPr>
          <p:spPr>
            <a:xfrm flipV="1">
              <a:off x="3709660" y="5349180"/>
              <a:ext cx="1254227" cy="2781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p:nvPr/>
          </p:nvCxnSpPr>
          <p:spPr>
            <a:xfrm flipV="1">
              <a:off x="3727642" y="5364155"/>
              <a:ext cx="1178553" cy="5811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aphicFrame>
          <p:nvGraphicFramePr>
            <p:cNvPr id="71" name="Object 70"/>
            <p:cNvGraphicFramePr>
              <a:graphicFrameLocks noChangeAspect="1"/>
            </p:cNvGraphicFramePr>
            <p:nvPr>
              <p:extLst>
                <p:ext uri="{D42A27DB-BD31-4B8C-83A1-F6EECF244321}">
                  <p14:modId xmlns:p14="http://schemas.microsoft.com/office/powerpoint/2010/main" val="2154792610"/>
                </p:ext>
              </p:extLst>
            </p:nvPr>
          </p:nvGraphicFramePr>
          <p:xfrm>
            <a:off x="4941028" y="5573144"/>
            <a:ext cx="411621" cy="332964"/>
          </p:xfrm>
          <a:graphic>
            <a:graphicData uri="http://schemas.openxmlformats.org/presentationml/2006/ole">
              <mc:AlternateContent xmlns:mc="http://schemas.openxmlformats.org/markup-compatibility/2006">
                <mc:Choice xmlns:v="urn:schemas-microsoft-com:vml" Requires="v">
                  <p:oleObj spid="_x0000_s91270" name="Equation" r:id="rId7" imgW="164880" imgH="164880" progId="Equation.DSMT4">
                    <p:embed/>
                  </p:oleObj>
                </mc:Choice>
                <mc:Fallback>
                  <p:oleObj name="Equation" r:id="rId7" imgW="164880" imgH="164880" progId="Equation.DSMT4">
                    <p:embed/>
                    <p:pic>
                      <p:nvPicPr>
                        <p:cNvPr id="40" name="Object 39"/>
                        <p:cNvPicPr>
                          <a:picLocks noChangeAspect="1" noChangeArrowheads="1"/>
                        </p:cNvPicPr>
                        <p:nvPr/>
                      </p:nvPicPr>
                      <p:blipFill>
                        <a:blip r:embed="rId4"/>
                        <a:srcRect/>
                        <a:stretch>
                          <a:fillRect/>
                        </a:stretch>
                      </p:blipFill>
                      <p:spPr bwMode="auto">
                        <a:xfrm>
                          <a:off x="4941028" y="5573144"/>
                          <a:ext cx="411621" cy="332964"/>
                        </a:xfrm>
                        <a:prstGeom prst="rect">
                          <a:avLst/>
                        </a:prstGeom>
                        <a:noFill/>
                        <a:extLst/>
                      </p:spPr>
                    </p:pic>
                  </p:oleObj>
                </mc:Fallback>
              </mc:AlternateContent>
            </a:graphicData>
          </a:graphic>
        </p:graphicFrame>
        <p:graphicFrame>
          <p:nvGraphicFramePr>
            <p:cNvPr id="72" name="Object 71"/>
            <p:cNvGraphicFramePr>
              <a:graphicFrameLocks noChangeAspect="1"/>
            </p:cNvGraphicFramePr>
            <p:nvPr>
              <p:extLst>
                <p:ext uri="{D42A27DB-BD31-4B8C-83A1-F6EECF244321}">
                  <p14:modId xmlns:p14="http://schemas.microsoft.com/office/powerpoint/2010/main" val="2396053162"/>
                </p:ext>
              </p:extLst>
            </p:nvPr>
          </p:nvGraphicFramePr>
          <p:xfrm>
            <a:off x="4965595" y="5172043"/>
            <a:ext cx="379412" cy="332403"/>
          </p:xfrm>
          <a:graphic>
            <a:graphicData uri="http://schemas.openxmlformats.org/presentationml/2006/ole">
              <mc:AlternateContent xmlns:mc="http://schemas.openxmlformats.org/markup-compatibility/2006">
                <mc:Choice xmlns:v="urn:schemas-microsoft-com:vml" Requires="v">
                  <p:oleObj spid="_x0000_s91271" name="Equation" r:id="rId8" imgW="152280" imgH="164880" progId="Equation.DSMT4">
                    <p:embed/>
                  </p:oleObj>
                </mc:Choice>
                <mc:Fallback>
                  <p:oleObj name="Equation" r:id="rId8" imgW="152280" imgH="164880" progId="Equation.DSMT4">
                    <p:embed/>
                    <p:pic>
                      <p:nvPicPr>
                        <p:cNvPr id="42" name="Object 41"/>
                        <p:cNvPicPr>
                          <a:picLocks noChangeAspect="1" noChangeArrowheads="1"/>
                        </p:cNvPicPr>
                        <p:nvPr/>
                      </p:nvPicPr>
                      <p:blipFill>
                        <a:blip r:embed="rId6"/>
                        <a:srcRect/>
                        <a:stretch>
                          <a:fillRect/>
                        </a:stretch>
                      </p:blipFill>
                      <p:spPr bwMode="auto">
                        <a:xfrm>
                          <a:off x="4965595" y="5172043"/>
                          <a:ext cx="379412" cy="332403"/>
                        </a:xfrm>
                        <a:prstGeom prst="rect">
                          <a:avLst/>
                        </a:prstGeom>
                        <a:noFill/>
                        <a:extLst/>
                      </p:spPr>
                    </p:pic>
                  </p:oleObj>
                </mc:Fallback>
              </mc:AlternateContent>
            </a:graphicData>
          </a:graphic>
        </p:graphicFrame>
        <p:sp>
          <p:nvSpPr>
            <p:cNvPr id="113" name="Oval 112"/>
            <p:cNvSpPr/>
            <p:nvPr/>
          </p:nvSpPr>
          <p:spPr>
            <a:xfrm>
              <a:off x="3855121" y="5046779"/>
              <a:ext cx="231389" cy="15253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2442871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4582" y="698182"/>
            <a:ext cx="4164058" cy="2097270"/>
          </a:xfrm>
          <a:prstGeom prst="rect">
            <a:avLst/>
          </a:prstGeom>
        </p:spPr>
      </p:pic>
      <p:sp>
        <p:nvSpPr>
          <p:cNvPr id="3" name="Rectangle 2"/>
          <p:cNvSpPr/>
          <p:nvPr/>
        </p:nvSpPr>
        <p:spPr>
          <a:xfrm>
            <a:off x="5970171" y="0"/>
            <a:ext cx="3057247" cy="523220"/>
          </a:xfrm>
          <a:prstGeom prst="rect">
            <a:avLst/>
          </a:prstGeom>
        </p:spPr>
        <p:txBody>
          <a:bodyPr wrap="none">
            <a:spAutoFit/>
          </a:bodyPr>
          <a:lstStyle/>
          <a:p>
            <a:pPr algn="r" rtl="1">
              <a:spcBef>
                <a:spcPct val="50000"/>
              </a:spcBef>
            </a:pPr>
            <a:r>
              <a:rPr lang="fa-IR" altLang="en-US" sz="2800" dirty="0" smtClean="0">
                <a:solidFill>
                  <a:srgbClr val="FF0000"/>
                </a:solidFill>
                <a:cs typeface="B Nazanin" panose="00000400000000000000" pitchFamily="2" charset="-78"/>
              </a:rPr>
              <a:t>تصویر درعدسی های مقعر</a:t>
            </a:r>
            <a:endParaRPr lang="en-US" altLang="en-US" sz="2800" dirty="0">
              <a:cs typeface="B Nazanin" panose="00000400000000000000" pitchFamily="2" charset="-78"/>
            </a:endParaRPr>
          </a:p>
        </p:txBody>
      </p:sp>
      <p:sp>
        <p:nvSpPr>
          <p:cNvPr id="4" name="Rectangle 3"/>
          <p:cNvSpPr/>
          <p:nvPr/>
        </p:nvSpPr>
        <p:spPr>
          <a:xfrm>
            <a:off x="5668476" y="3143794"/>
            <a:ext cx="3223959" cy="523220"/>
          </a:xfrm>
          <a:prstGeom prst="rect">
            <a:avLst/>
          </a:prstGeom>
        </p:spPr>
        <p:txBody>
          <a:bodyPr wrap="none">
            <a:spAutoFit/>
          </a:bodyPr>
          <a:lstStyle/>
          <a:p>
            <a:pPr algn="r" rtl="1">
              <a:spcBef>
                <a:spcPct val="50000"/>
              </a:spcBef>
            </a:pPr>
            <a:r>
              <a:rPr lang="fa-IR" altLang="en-US" sz="2800" dirty="0" smtClean="0">
                <a:solidFill>
                  <a:srgbClr val="FF0000"/>
                </a:solidFill>
                <a:cs typeface="B Nazanin" panose="00000400000000000000" pitchFamily="2" charset="-78"/>
              </a:rPr>
              <a:t>تصویر درعدسی های محدب</a:t>
            </a:r>
            <a:endParaRPr lang="en-US" altLang="en-US" sz="2800" dirty="0">
              <a:cs typeface="B Nazanin" panose="00000400000000000000" pitchFamily="2" charset="-78"/>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4582" y="3823769"/>
            <a:ext cx="4406910" cy="2266813"/>
          </a:xfrm>
          <a:prstGeom prst="rect">
            <a:avLst/>
          </a:prstGeom>
        </p:spPr>
      </p:pic>
      <p:sp>
        <p:nvSpPr>
          <p:cNvPr id="6" name="Rectangle 5"/>
          <p:cNvSpPr/>
          <p:nvPr/>
        </p:nvSpPr>
        <p:spPr>
          <a:xfrm>
            <a:off x="6136883" y="3823769"/>
            <a:ext cx="2890536" cy="523220"/>
          </a:xfrm>
          <a:prstGeom prst="rect">
            <a:avLst/>
          </a:prstGeom>
        </p:spPr>
        <p:txBody>
          <a:bodyPr wrap="none">
            <a:spAutoFit/>
          </a:bodyPr>
          <a:lstStyle/>
          <a:p>
            <a:pPr algn="r" rtl="1">
              <a:spcBef>
                <a:spcPct val="50000"/>
              </a:spcBef>
            </a:pPr>
            <a:r>
              <a:rPr lang="fa-IR" altLang="en-US" sz="2800" dirty="0" smtClean="0">
                <a:solidFill>
                  <a:srgbClr val="FF0000"/>
                </a:solidFill>
                <a:cs typeface="B Nazanin" panose="00000400000000000000" pitchFamily="2" charset="-78"/>
              </a:rPr>
              <a:t>1. جسم در فاصله کانونی</a:t>
            </a:r>
            <a:endParaRPr lang="en-US" altLang="en-US" sz="2800" dirty="0">
              <a:cs typeface="B Nazanin" panose="00000400000000000000" pitchFamily="2" charset="-78"/>
            </a:endParaRPr>
          </a:p>
        </p:txBody>
      </p:sp>
    </p:spTree>
    <p:extLst>
      <p:ext uri="{BB962C8B-B14F-4D97-AF65-F5344CB8AC3E}">
        <p14:creationId xmlns:p14="http://schemas.microsoft.com/office/powerpoint/2010/main" val="41650644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396" y="4753927"/>
            <a:ext cx="2914650" cy="1571625"/>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6821" y="340586"/>
            <a:ext cx="2943225" cy="1552575"/>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6821" y="2658291"/>
            <a:ext cx="3343275" cy="1371600"/>
          </a:xfrm>
          <a:prstGeom prst="rect">
            <a:avLst/>
          </a:prstGeom>
        </p:spPr>
      </p:pic>
      <p:sp>
        <p:nvSpPr>
          <p:cNvPr id="7" name="Rectangle 6"/>
          <p:cNvSpPr/>
          <p:nvPr/>
        </p:nvSpPr>
        <p:spPr>
          <a:xfrm>
            <a:off x="6950771" y="340586"/>
            <a:ext cx="2193229" cy="523220"/>
          </a:xfrm>
          <a:prstGeom prst="rect">
            <a:avLst/>
          </a:prstGeom>
        </p:spPr>
        <p:txBody>
          <a:bodyPr wrap="none">
            <a:spAutoFit/>
          </a:bodyPr>
          <a:lstStyle/>
          <a:p>
            <a:pPr algn="r" rtl="1">
              <a:spcBef>
                <a:spcPct val="50000"/>
              </a:spcBef>
            </a:pPr>
            <a:r>
              <a:rPr lang="fa-IR" altLang="en-US" sz="2800" dirty="0" smtClean="0">
                <a:solidFill>
                  <a:srgbClr val="FF0000"/>
                </a:solidFill>
                <a:cs typeface="B Nazanin" panose="00000400000000000000" pitchFamily="2" charset="-78"/>
              </a:rPr>
              <a:t>2. جسم در کانونی</a:t>
            </a:r>
            <a:endParaRPr lang="en-US" altLang="en-US" sz="2800" dirty="0">
              <a:cs typeface="B Nazanin" panose="00000400000000000000" pitchFamily="2" charset="-78"/>
            </a:endParaRPr>
          </a:p>
        </p:txBody>
      </p:sp>
      <p:sp>
        <p:nvSpPr>
          <p:cNvPr id="8" name="Rectangle 7"/>
          <p:cNvSpPr/>
          <p:nvPr/>
        </p:nvSpPr>
        <p:spPr>
          <a:xfrm>
            <a:off x="6198086" y="2646886"/>
            <a:ext cx="2693366" cy="523220"/>
          </a:xfrm>
          <a:prstGeom prst="rect">
            <a:avLst/>
          </a:prstGeom>
        </p:spPr>
        <p:txBody>
          <a:bodyPr wrap="none">
            <a:spAutoFit/>
          </a:bodyPr>
          <a:lstStyle/>
          <a:p>
            <a:pPr algn="r" rtl="1">
              <a:spcBef>
                <a:spcPct val="50000"/>
              </a:spcBef>
            </a:pPr>
            <a:r>
              <a:rPr lang="fa-IR" altLang="en-US" sz="2800" dirty="0" smtClean="0">
                <a:solidFill>
                  <a:srgbClr val="FF0000"/>
                </a:solidFill>
                <a:cs typeface="B Nazanin" panose="00000400000000000000" pitchFamily="2" charset="-78"/>
              </a:rPr>
              <a:t>3. جسم در بین</a:t>
            </a:r>
            <a:r>
              <a:rPr lang="en-US" altLang="en-US" sz="2800" dirty="0" smtClean="0">
                <a:solidFill>
                  <a:srgbClr val="FF0000"/>
                </a:solidFill>
                <a:cs typeface="B Nazanin" panose="00000400000000000000" pitchFamily="2" charset="-78"/>
              </a:rPr>
              <a:t>F</a:t>
            </a:r>
            <a:r>
              <a:rPr lang="fa-IR" altLang="en-US" sz="2800" dirty="0" smtClean="0">
                <a:solidFill>
                  <a:srgbClr val="FF0000"/>
                </a:solidFill>
                <a:cs typeface="B Nazanin" panose="00000400000000000000" pitchFamily="2" charset="-78"/>
              </a:rPr>
              <a:t> و </a:t>
            </a:r>
            <a:r>
              <a:rPr lang="en-US" altLang="en-US" sz="2800" dirty="0" smtClean="0">
                <a:solidFill>
                  <a:srgbClr val="FF0000"/>
                </a:solidFill>
                <a:cs typeface="B Nazanin" panose="00000400000000000000" pitchFamily="2" charset="-78"/>
              </a:rPr>
              <a:t>2F</a:t>
            </a:r>
            <a:endParaRPr lang="en-US" altLang="en-US" sz="2800" dirty="0">
              <a:cs typeface="B Nazanin" panose="00000400000000000000" pitchFamily="2" charset="-78"/>
            </a:endParaRPr>
          </a:p>
        </p:txBody>
      </p:sp>
      <p:sp>
        <p:nvSpPr>
          <p:cNvPr id="9" name="Rectangle 8"/>
          <p:cNvSpPr/>
          <p:nvPr/>
        </p:nvSpPr>
        <p:spPr>
          <a:xfrm>
            <a:off x="7384308" y="4753927"/>
            <a:ext cx="1507144" cy="523220"/>
          </a:xfrm>
          <a:prstGeom prst="rect">
            <a:avLst/>
          </a:prstGeom>
        </p:spPr>
        <p:txBody>
          <a:bodyPr wrap="none">
            <a:spAutoFit/>
          </a:bodyPr>
          <a:lstStyle/>
          <a:p>
            <a:pPr algn="r" rtl="1">
              <a:spcBef>
                <a:spcPct val="50000"/>
              </a:spcBef>
            </a:pPr>
            <a:r>
              <a:rPr lang="fa-IR" altLang="en-US" sz="2800" dirty="0" smtClean="0">
                <a:solidFill>
                  <a:srgbClr val="FF0000"/>
                </a:solidFill>
                <a:cs typeface="B Nazanin" panose="00000400000000000000" pitchFamily="2" charset="-78"/>
              </a:rPr>
              <a:t>4. جسم </a:t>
            </a:r>
            <a:r>
              <a:rPr lang="en-US" altLang="en-US" sz="2800" dirty="0" smtClean="0">
                <a:solidFill>
                  <a:srgbClr val="FF0000"/>
                </a:solidFill>
                <a:cs typeface="B Nazanin" panose="00000400000000000000" pitchFamily="2" charset="-78"/>
              </a:rPr>
              <a:t>2F</a:t>
            </a:r>
            <a:endParaRPr lang="en-US" altLang="en-US" sz="2800" dirty="0">
              <a:cs typeface="B Nazanin" panose="00000400000000000000" pitchFamily="2" charset="-78"/>
            </a:endParaRPr>
          </a:p>
        </p:txBody>
      </p:sp>
    </p:spTree>
    <p:extLst>
      <p:ext uri="{BB962C8B-B14F-4D97-AF65-F5344CB8AC3E}">
        <p14:creationId xmlns:p14="http://schemas.microsoft.com/office/powerpoint/2010/main" val="11009949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5797" y="793976"/>
            <a:ext cx="2762250" cy="1657350"/>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8462" y="3042285"/>
            <a:ext cx="3028950" cy="1504950"/>
          </a:xfrm>
          <a:prstGeom prst="rect">
            <a:avLst/>
          </a:prstGeom>
        </p:spPr>
      </p:pic>
      <p:sp>
        <p:nvSpPr>
          <p:cNvPr id="4" name="Rectangle 3"/>
          <p:cNvSpPr/>
          <p:nvPr/>
        </p:nvSpPr>
        <p:spPr>
          <a:xfrm>
            <a:off x="6421550" y="1099431"/>
            <a:ext cx="2417650" cy="523220"/>
          </a:xfrm>
          <a:prstGeom prst="rect">
            <a:avLst/>
          </a:prstGeom>
        </p:spPr>
        <p:txBody>
          <a:bodyPr wrap="none">
            <a:spAutoFit/>
          </a:bodyPr>
          <a:lstStyle/>
          <a:p>
            <a:pPr algn="r" rtl="1">
              <a:spcBef>
                <a:spcPct val="50000"/>
              </a:spcBef>
            </a:pPr>
            <a:r>
              <a:rPr lang="fa-IR" altLang="en-US" sz="2800" dirty="0" smtClean="0">
                <a:solidFill>
                  <a:srgbClr val="FF0000"/>
                </a:solidFill>
                <a:cs typeface="B Nazanin" panose="00000400000000000000" pitchFamily="2" charset="-78"/>
              </a:rPr>
              <a:t>5. جسم خارج از </a:t>
            </a:r>
            <a:r>
              <a:rPr lang="en-US" altLang="en-US" sz="2800" dirty="0" smtClean="0">
                <a:solidFill>
                  <a:srgbClr val="FF0000"/>
                </a:solidFill>
                <a:cs typeface="B Nazanin" panose="00000400000000000000" pitchFamily="2" charset="-78"/>
              </a:rPr>
              <a:t>2F</a:t>
            </a:r>
            <a:endParaRPr lang="en-US" altLang="en-US" sz="2800" dirty="0">
              <a:cs typeface="B Nazanin" panose="00000400000000000000" pitchFamily="2" charset="-78"/>
            </a:endParaRPr>
          </a:p>
        </p:txBody>
      </p:sp>
      <p:sp>
        <p:nvSpPr>
          <p:cNvPr id="5" name="Rectangle 4"/>
          <p:cNvSpPr/>
          <p:nvPr/>
        </p:nvSpPr>
        <p:spPr>
          <a:xfrm>
            <a:off x="6631420" y="3274397"/>
            <a:ext cx="2347117" cy="523220"/>
          </a:xfrm>
          <a:prstGeom prst="rect">
            <a:avLst/>
          </a:prstGeom>
        </p:spPr>
        <p:txBody>
          <a:bodyPr wrap="none">
            <a:spAutoFit/>
          </a:bodyPr>
          <a:lstStyle/>
          <a:p>
            <a:pPr algn="r" rtl="1">
              <a:spcBef>
                <a:spcPct val="50000"/>
              </a:spcBef>
            </a:pPr>
            <a:r>
              <a:rPr lang="fa-IR" altLang="en-US" sz="2800" dirty="0" smtClean="0">
                <a:solidFill>
                  <a:srgbClr val="FF0000"/>
                </a:solidFill>
                <a:cs typeface="B Nazanin" panose="00000400000000000000" pitchFamily="2" charset="-78"/>
              </a:rPr>
              <a:t>6. جسم در بینهایت</a:t>
            </a:r>
            <a:endParaRPr lang="en-US" altLang="en-US" sz="2800" dirty="0">
              <a:cs typeface="B Nazanin" panose="00000400000000000000" pitchFamily="2" charset="-78"/>
            </a:endParaRPr>
          </a:p>
        </p:txBody>
      </p:sp>
    </p:spTree>
    <p:extLst>
      <p:ext uri="{BB962C8B-B14F-4D97-AF65-F5344CB8AC3E}">
        <p14:creationId xmlns:p14="http://schemas.microsoft.com/office/powerpoint/2010/main" val="3312178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2106</TotalTime>
  <Words>522</Words>
  <Application>Microsoft Office PowerPoint</Application>
  <PresentationFormat>On-screen Show (4:3)</PresentationFormat>
  <Paragraphs>29</Paragraphs>
  <Slides>14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0" baseType="lpstr">
      <vt:lpstr>Arial</vt:lpstr>
      <vt:lpstr>B Nazanin</vt:lpstr>
      <vt:lpstr>Calibri</vt:lpstr>
      <vt:lpstr>Calibri Light</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 Hamrah Gharamaleki</dc:creator>
  <cp:lastModifiedBy>Ata</cp:lastModifiedBy>
  <cp:revision>188</cp:revision>
  <dcterms:created xsi:type="dcterms:W3CDTF">2019-05-04T09:56:59Z</dcterms:created>
  <dcterms:modified xsi:type="dcterms:W3CDTF">2020-04-17T08:05:01Z</dcterms:modified>
</cp:coreProperties>
</file>