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2"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26AFED-9EA8-49F7-812E-E87E7C8A41C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B6136-0E89-408A-B240-AA9CC68BAA48}" type="slidenum">
              <a:rPr lang="en-US" smtClean="0"/>
              <a:t>‹#›</a:t>
            </a:fld>
            <a:endParaRPr lang="en-US"/>
          </a:p>
        </p:txBody>
      </p:sp>
    </p:spTree>
    <p:extLst>
      <p:ext uri="{BB962C8B-B14F-4D97-AF65-F5344CB8AC3E}">
        <p14:creationId xmlns:p14="http://schemas.microsoft.com/office/powerpoint/2010/main" val="24912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6AFED-9EA8-49F7-812E-E87E7C8A41C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B6136-0E89-408A-B240-AA9CC68BAA48}" type="slidenum">
              <a:rPr lang="en-US" smtClean="0"/>
              <a:t>‹#›</a:t>
            </a:fld>
            <a:endParaRPr lang="en-US"/>
          </a:p>
        </p:txBody>
      </p:sp>
    </p:spTree>
    <p:extLst>
      <p:ext uri="{BB962C8B-B14F-4D97-AF65-F5344CB8AC3E}">
        <p14:creationId xmlns:p14="http://schemas.microsoft.com/office/powerpoint/2010/main" val="2605989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6AFED-9EA8-49F7-812E-E87E7C8A41C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B6136-0E89-408A-B240-AA9CC68BAA48}" type="slidenum">
              <a:rPr lang="en-US" smtClean="0"/>
              <a:t>‹#›</a:t>
            </a:fld>
            <a:endParaRPr lang="en-US"/>
          </a:p>
        </p:txBody>
      </p:sp>
    </p:spTree>
    <p:extLst>
      <p:ext uri="{BB962C8B-B14F-4D97-AF65-F5344CB8AC3E}">
        <p14:creationId xmlns:p14="http://schemas.microsoft.com/office/powerpoint/2010/main" val="176455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6AFED-9EA8-49F7-812E-E87E7C8A41C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B6136-0E89-408A-B240-AA9CC68BAA48}" type="slidenum">
              <a:rPr lang="en-US" smtClean="0"/>
              <a:t>‹#›</a:t>
            </a:fld>
            <a:endParaRPr lang="en-US"/>
          </a:p>
        </p:txBody>
      </p:sp>
    </p:spTree>
    <p:extLst>
      <p:ext uri="{BB962C8B-B14F-4D97-AF65-F5344CB8AC3E}">
        <p14:creationId xmlns:p14="http://schemas.microsoft.com/office/powerpoint/2010/main" val="2895599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26AFED-9EA8-49F7-812E-E87E7C8A41C6}"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7B6136-0E89-408A-B240-AA9CC68BAA48}" type="slidenum">
              <a:rPr lang="en-US" smtClean="0"/>
              <a:t>‹#›</a:t>
            </a:fld>
            <a:endParaRPr lang="en-US"/>
          </a:p>
        </p:txBody>
      </p:sp>
    </p:spTree>
    <p:extLst>
      <p:ext uri="{BB962C8B-B14F-4D97-AF65-F5344CB8AC3E}">
        <p14:creationId xmlns:p14="http://schemas.microsoft.com/office/powerpoint/2010/main" val="202572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26AFED-9EA8-49F7-812E-E87E7C8A41C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7B6136-0E89-408A-B240-AA9CC68BAA48}" type="slidenum">
              <a:rPr lang="en-US" smtClean="0"/>
              <a:t>‹#›</a:t>
            </a:fld>
            <a:endParaRPr lang="en-US"/>
          </a:p>
        </p:txBody>
      </p:sp>
    </p:spTree>
    <p:extLst>
      <p:ext uri="{BB962C8B-B14F-4D97-AF65-F5344CB8AC3E}">
        <p14:creationId xmlns:p14="http://schemas.microsoft.com/office/powerpoint/2010/main" val="1194571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26AFED-9EA8-49F7-812E-E87E7C8A41C6}" type="datetimeFigureOut">
              <a:rPr lang="en-US" smtClean="0"/>
              <a:t>4/17/2020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7B6136-0E89-408A-B240-AA9CC68BAA48}" type="slidenum">
              <a:rPr lang="en-US" smtClean="0"/>
              <a:t>‹#›</a:t>
            </a:fld>
            <a:endParaRPr lang="en-US"/>
          </a:p>
        </p:txBody>
      </p:sp>
    </p:spTree>
    <p:extLst>
      <p:ext uri="{BB962C8B-B14F-4D97-AF65-F5344CB8AC3E}">
        <p14:creationId xmlns:p14="http://schemas.microsoft.com/office/powerpoint/2010/main" val="3610667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26AFED-9EA8-49F7-812E-E87E7C8A41C6}" type="datetimeFigureOut">
              <a:rPr lang="en-US" smtClean="0"/>
              <a:t>4/17/2020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7B6136-0E89-408A-B240-AA9CC68BAA48}" type="slidenum">
              <a:rPr lang="en-US" smtClean="0"/>
              <a:t>‹#›</a:t>
            </a:fld>
            <a:endParaRPr lang="en-US"/>
          </a:p>
        </p:txBody>
      </p:sp>
    </p:spTree>
    <p:extLst>
      <p:ext uri="{BB962C8B-B14F-4D97-AF65-F5344CB8AC3E}">
        <p14:creationId xmlns:p14="http://schemas.microsoft.com/office/powerpoint/2010/main" val="794849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6AFED-9EA8-49F7-812E-E87E7C8A41C6}" type="datetimeFigureOut">
              <a:rPr lang="en-US" smtClean="0"/>
              <a:t>4/17/2020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7B6136-0E89-408A-B240-AA9CC68BAA48}" type="slidenum">
              <a:rPr lang="en-US" smtClean="0"/>
              <a:t>‹#›</a:t>
            </a:fld>
            <a:endParaRPr lang="en-US"/>
          </a:p>
        </p:txBody>
      </p:sp>
    </p:spTree>
    <p:extLst>
      <p:ext uri="{BB962C8B-B14F-4D97-AF65-F5344CB8AC3E}">
        <p14:creationId xmlns:p14="http://schemas.microsoft.com/office/powerpoint/2010/main" val="1538972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26AFED-9EA8-49F7-812E-E87E7C8A41C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7B6136-0E89-408A-B240-AA9CC68BAA48}" type="slidenum">
              <a:rPr lang="en-US" smtClean="0"/>
              <a:t>‹#›</a:t>
            </a:fld>
            <a:endParaRPr lang="en-US"/>
          </a:p>
        </p:txBody>
      </p:sp>
    </p:spTree>
    <p:extLst>
      <p:ext uri="{BB962C8B-B14F-4D97-AF65-F5344CB8AC3E}">
        <p14:creationId xmlns:p14="http://schemas.microsoft.com/office/powerpoint/2010/main" val="253541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26AFED-9EA8-49F7-812E-E87E7C8A41C6}"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7B6136-0E89-408A-B240-AA9CC68BAA48}" type="slidenum">
              <a:rPr lang="en-US" smtClean="0"/>
              <a:t>‹#›</a:t>
            </a:fld>
            <a:endParaRPr lang="en-US"/>
          </a:p>
        </p:txBody>
      </p:sp>
    </p:spTree>
    <p:extLst>
      <p:ext uri="{BB962C8B-B14F-4D97-AF65-F5344CB8AC3E}">
        <p14:creationId xmlns:p14="http://schemas.microsoft.com/office/powerpoint/2010/main" val="109164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6AFED-9EA8-49F7-812E-E87E7C8A41C6}" type="datetimeFigureOut">
              <a:rPr lang="en-US" smtClean="0"/>
              <a:t>4/17/2020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B6136-0E89-408A-B240-AA9CC68BAA48}" type="slidenum">
              <a:rPr lang="en-US" smtClean="0"/>
              <a:t>‹#›</a:t>
            </a:fld>
            <a:endParaRPr lang="en-US"/>
          </a:p>
        </p:txBody>
      </p:sp>
    </p:spTree>
    <p:extLst>
      <p:ext uri="{BB962C8B-B14F-4D97-AF65-F5344CB8AC3E}">
        <p14:creationId xmlns:p14="http://schemas.microsoft.com/office/powerpoint/2010/main" val="3423898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794" y="792479"/>
            <a:ext cx="9144000" cy="896983"/>
          </a:xfrm>
        </p:spPr>
        <p:txBody>
          <a:bodyPr>
            <a:normAutofit/>
          </a:bodyPr>
          <a:lstStyle/>
          <a:p>
            <a:r>
              <a:rPr lang="fa-IR" sz="3200" dirty="0" smtClean="0"/>
              <a:t>درس چهارم کلاس شنبه 8تا10</a:t>
            </a:r>
            <a:endParaRPr lang="en-US" sz="3200" dirty="0"/>
          </a:p>
        </p:txBody>
      </p:sp>
      <p:sp>
        <p:nvSpPr>
          <p:cNvPr id="3" name="Subtitle 2"/>
          <p:cNvSpPr>
            <a:spLocks noGrp="1"/>
          </p:cNvSpPr>
          <p:nvPr>
            <p:ph type="subTitle" idx="1"/>
          </p:nvPr>
        </p:nvSpPr>
        <p:spPr>
          <a:xfrm>
            <a:off x="1524000" y="1689463"/>
            <a:ext cx="9144000" cy="3568338"/>
          </a:xfrm>
        </p:spPr>
        <p:txBody>
          <a:bodyPr>
            <a:normAutofit fontScale="77500" lnSpcReduction="20000"/>
          </a:bodyPr>
          <a:lstStyle/>
          <a:p>
            <a:r>
              <a:rPr lang="en-US" sz="3600" b="1" dirty="0" smtClean="0">
                <a:effectLst/>
                <a:latin typeface="Times New Roman" panose="02020603050405020304" pitchFamily="18" charset="0"/>
              </a:rPr>
              <a:t>Unit Four</a:t>
            </a:r>
            <a:endParaRPr lang="en-US" b="1" dirty="0">
              <a:latin typeface="Times New Roman" panose="02020603050405020304" pitchFamily="18" charset="0"/>
            </a:endParaRPr>
          </a:p>
          <a:p>
            <a:pPr algn="just">
              <a:lnSpc>
                <a:spcPct val="115000"/>
              </a:lnSpc>
              <a:spcBef>
                <a:spcPts val="0"/>
              </a:spcBef>
            </a:pPr>
            <a:r>
              <a:rPr lang="en-US" sz="2800" b="1" dirty="0" smtClean="0">
                <a:effectLst/>
                <a:latin typeface="Arial" panose="020B0604020202020204" pitchFamily="34" charset="0"/>
                <a:ea typeface="Times New Roman" panose="02020603050405020304" pitchFamily="18" charset="0"/>
              </a:rPr>
              <a:t>New Vocabulary</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Bef>
                <a:spcPts val="0"/>
              </a:spcBef>
            </a:pPr>
            <a:r>
              <a:rPr lang="en-US" b="1" dirty="0">
                <a:latin typeface="DejaVu Serif"/>
                <a:ea typeface="Times New Roman" panose="02020603050405020304" pitchFamily="18" charset="0"/>
              </a:rPr>
              <a:t>1- tight</a:t>
            </a:r>
            <a:r>
              <a:rPr lang="en-US" dirty="0">
                <a:latin typeface="DejaVu Serif"/>
                <a:ea typeface="Times New Roman" panose="02020603050405020304" pitchFamily="18" charset="0"/>
              </a:rPr>
              <a:t>:  held or kept firmly</a:t>
            </a:r>
            <a:endParaRPr lang="en-US" sz="2800" dirty="0" smtClean="0">
              <a:effectLst/>
              <a:latin typeface="Times New Roman" panose="02020603050405020304" pitchFamily="18" charset="0"/>
              <a:ea typeface="Times New Roman" panose="02020603050405020304" pitchFamily="18" charset="0"/>
            </a:endParaRPr>
          </a:p>
          <a:p>
            <a:pPr indent="457200" algn="just">
              <a:lnSpc>
                <a:spcPct val="115000"/>
              </a:lnSpc>
              <a:spcBef>
                <a:spcPts val="0"/>
              </a:spcBef>
            </a:pPr>
            <a:r>
              <a:rPr lang="en-US" dirty="0">
                <a:latin typeface="DejaVu Serif"/>
                <a:ea typeface="Times New Roman" panose="02020603050405020304" pitchFamily="18" charset="0"/>
              </a:rPr>
              <a:t>I can't untie the knot- it's too tight.                                </a:t>
            </a:r>
            <a:r>
              <a:rPr lang="en-US" dirty="0">
                <a:latin typeface="Times New Roman" panose="02020603050405020304" pitchFamily="18" charset="0"/>
                <a:ea typeface="Times New Roman" panose="02020603050405020304" pitchFamily="18" charset="0"/>
              </a:rPr>
              <a:t/>
            </a:r>
            <a:br>
              <a:rPr lang="en-US" dirty="0">
                <a:latin typeface="Times New Roman" panose="02020603050405020304" pitchFamily="18" charset="0"/>
                <a:ea typeface="Times New Roman" panose="02020603050405020304" pitchFamily="18" charset="0"/>
              </a:rPr>
            </a:br>
            <a:r>
              <a:rPr lang="en-US" dirty="0">
                <a:latin typeface="DejaVu Serif"/>
                <a:ea typeface="Times New Roman" panose="02020603050405020304" pitchFamily="18" charset="0"/>
              </a:rPr>
              <a:t>2- </a:t>
            </a:r>
            <a:r>
              <a:rPr lang="en-US" b="1" dirty="0">
                <a:latin typeface="DejaVu Serif"/>
                <a:ea typeface="Times New Roman" panose="02020603050405020304" pitchFamily="18" charset="0"/>
              </a:rPr>
              <a:t>precarious</a:t>
            </a:r>
            <a:r>
              <a:rPr lang="en-US" dirty="0">
                <a:latin typeface="DejaVu Serif"/>
                <a:ea typeface="Times New Roman" panose="02020603050405020304" pitchFamily="18" charset="0"/>
              </a:rPr>
              <a:t>: in a dangerous state</a:t>
            </a:r>
            <a:endParaRPr lang="en-US" sz="2800" dirty="0" smtClean="0">
              <a:effectLst/>
              <a:latin typeface="Times New Roman" panose="02020603050405020304" pitchFamily="18" charset="0"/>
              <a:ea typeface="Times New Roman" panose="02020603050405020304" pitchFamily="18" charset="0"/>
            </a:endParaRPr>
          </a:p>
          <a:p>
            <a:pPr indent="457200" algn="just">
              <a:lnSpc>
                <a:spcPct val="115000"/>
              </a:lnSpc>
              <a:spcBef>
                <a:spcPts val="0"/>
              </a:spcBef>
            </a:pPr>
            <a:r>
              <a:rPr lang="en-US" dirty="0">
                <a:latin typeface="DejaVu Serif"/>
                <a:ea typeface="Times New Roman" panose="02020603050405020304" pitchFamily="18" charset="0"/>
              </a:rPr>
              <a:t>The lorry was loaded in a precarious way.</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Bef>
                <a:spcPts val="0"/>
              </a:spcBef>
            </a:pPr>
            <a:r>
              <a:rPr lang="en-US" dirty="0">
                <a:latin typeface="DejaVu Serif"/>
                <a:ea typeface="Times New Roman" panose="02020603050405020304" pitchFamily="18" charset="0"/>
              </a:rPr>
              <a:t>3- </a:t>
            </a:r>
            <a:r>
              <a:rPr lang="en-US" b="1" dirty="0">
                <a:latin typeface="DejaVu Serif"/>
                <a:ea typeface="Times New Roman" panose="02020603050405020304" pitchFamily="18" charset="0"/>
              </a:rPr>
              <a:t>limber</a:t>
            </a:r>
            <a:r>
              <a:rPr lang="en-US" dirty="0">
                <a:latin typeface="DejaVu Serif"/>
                <a:ea typeface="Times New Roman" panose="02020603050405020304" pitchFamily="18" charset="0"/>
              </a:rPr>
              <a:t>: able to bend and move easily</a:t>
            </a:r>
            <a:endParaRPr lang="en-US" sz="2800" dirty="0" smtClean="0">
              <a:effectLst/>
              <a:latin typeface="Times New Roman" panose="02020603050405020304" pitchFamily="18" charset="0"/>
              <a:ea typeface="Times New Roman" panose="02020603050405020304" pitchFamily="18" charset="0"/>
            </a:endParaRPr>
          </a:p>
          <a:p>
            <a:pPr indent="457200" algn="just">
              <a:lnSpc>
                <a:spcPct val="115000"/>
              </a:lnSpc>
              <a:spcBef>
                <a:spcPts val="0"/>
              </a:spcBef>
            </a:pPr>
            <a:r>
              <a:rPr lang="en-US" dirty="0">
                <a:latin typeface="DejaVu Serif"/>
                <a:ea typeface="Times New Roman" panose="02020603050405020304" pitchFamily="18" charset="0"/>
              </a:rPr>
              <a:t>She has a very limber body.                                       </a:t>
            </a:r>
            <a:r>
              <a:rPr lang="fa-IR" dirty="0">
                <a:latin typeface="DejaVu Serif"/>
                <a:ea typeface="Times New Roman" panose="02020603050405020304" pitchFamily="18" charset="0"/>
              </a:rPr>
              <a:t>     </a:t>
            </a:r>
            <a:r>
              <a:rPr lang="en-US" dirty="0">
                <a:latin typeface="DejaVu Serif"/>
                <a:ea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Bef>
                <a:spcPts val="0"/>
              </a:spcBef>
            </a:pPr>
            <a:r>
              <a:rPr lang="en-US" dirty="0">
                <a:latin typeface="DejaVu Serif"/>
                <a:ea typeface="Times New Roman" panose="02020603050405020304" pitchFamily="18" charset="0"/>
              </a:rPr>
              <a:t>4-</a:t>
            </a:r>
            <a:r>
              <a:rPr lang="en-US" b="1" dirty="0">
                <a:latin typeface="DejaVu Serif"/>
                <a:ea typeface="Times New Roman" panose="02020603050405020304" pitchFamily="18" charset="0"/>
              </a:rPr>
              <a:t> dramatic </a:t>
            </a:r>
            <a:r>
              <a:rPr lang="en-US" dirty="0">
                <a:latin typeface="DejaVu Serif"/>
                <a:ea typeface="Times New Roman" panose="02020603050405020304" pitchFamily="18" charset="0"/>
              </a:rPr>
              <a:t>:full of emotion</a:t>
            </a:r>
            <a:endParaRPr lang="en-US" sz="2800" dirty="0" smtClean="0">
              <a:effectLst/>
              <a:latin typeface="Times New Roman" panose="02020603050405020304" pitchFamily="18" charset="0"/>
              <a:ea typeface="Times New Roman" panose="02020603050405020304" pitchFamily="18" charset="0"/>
            </a:endParaRPr>
          </a:p>
          <a:p>
            <a:pPr indent="457200" algn="just">
              <a:lnSpc>
                <a:spcPct val="115000"/>
              </a:lnSpc>
              <a:spcBef>
                <a:spcPts val="0"/>
              </a:spcBef>
            </a:pPr>
            <a:r>
              <a:rPr lang="en-US" dirty="0">
                <a:latin typeface="DejaVu Serif"/>
                <a:ea typeface="Times New Roman" panose="02020603050405020304" pitchFamily="18" charset="0"/>
              </a:rPr>
              <a:t>We watched the dramatic rescue on the news.                 </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Bef>
                <a:spcPts val="0"/>
              </a:spcBef>
            </a:pPr>
            <a:r>
              <a:rPr lang="en-US" dirty="0">
                <a:latin typeface="DejaVu Serif"/>
                <a:ea typeface="Times New Roman" panose="02020603050405020304" pitchFamily="18" charset="0"/>
              </a:rPr>
              <a:t>5- </a:t>
            </a:r>
            <a:r>
              <a:rPr lang="en-US" b="1" dirty="0">
                <a:latin typeface="DejaVu Serif"/>
                <a:ea typeface="Times New Roman" panose="02020603050405020304" pitchFamily="18" charset="0"/>
              </a:rPr>
              <a:t>elaborate</a:t>
            </a:r>
            <a:r>
              <a:rPr lang="en-US" dirty="0">
                <a:latin typeface="DejaVu Serif"/>
                <a:ea typeface="Times New Roman" panose="02020603050405020304" pitchFamily="18" charset="0"/>
              </a:rPr>
              <a:t>: complex</a:t>
            </a:r>
            <a:endParaRPr lang="en-US" sz="2800" dirty="0" smtClean="0">
              <a:effectLst/>
              <a:latin typeface="Times New Roman" panose="02020603050405020304" pitchFamily="18" charset="0"/>
              <a:ea typeface="Times New Roman" panose="02020603050405020304" pitchFamily="18" charset="0"/>
            </a:endParaRPr>
          </a:p>
          <a:p>
            <a:pPr indent="457200" algn="just">
              <a:lnSpc>
                <a:spcPct val="115000"/>
              </a:lnSpc>
              <a:spcBef>
                <a:spcPts val="0"/>
              </a:spcBef>
            </a:pPr>
            <a:r>
              <a:rPr lang="en-US" dirty="0">
                <a:latin typeface="DejaVu Serif"/>
                <a:ea typeface="Times New Roman" panose="02020603050405020304" pitchFamily="18" charset="0"/>
              </a:rPr>
              <a:t>Jackson is known for his elaborate thinking.</a:t>
            </a:r>
            <a:endParaRPr lang="en-US" sz="2800" dirty="0" smtClean="0">
              <a:effectLst/>
              <a:latin typeface="Times New Roman" panose="02020603050405020304" pitchFamily="18" charset="0"/>
              <a:ea typeface="Times New Roman" panose="02020603050405020304" pitchFamily="18" charset="0"/>
            </a:endParaRP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31926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1195"/>
          </a:xfrm>
        </p:spPr>
        <p:txBody>
          <a:bodyPr>
            <a:normAutofit fontScale="90000"/>
          </a:bodyPr>
          <a:lstStyle/>
          <a:p>
            <a:endParaRPr lang="en-US" dirty="0"/>
          </a:p>
        </p:txBody>
      </p:sp>
      <p:sp>
        <p:nvSpPr>
          <p:cNvPr id="3" name="Content Placeholder 2"/>
          <p:cNvSpPr>
            <a:spLocks noGrp="1"/>
          </p:cNvSpPr>
          <p:nvPr>
            <p:ph idx="1"/>
          </p:nvPr>
        </p:nvSpPr>
        <p:spPr>
          <a:xfrm>
            <a:off x="838200" y="1036320"/>
            <a:ext cx="10515600" cy="5590903"/>
          </a:xfrm>
        </p:spPr>
        <p:txBody>
          <a:bodyPr>
            <a:normAutofit fontScale="25000" lnSpcReduction="20000"/>
          </a:bodyPr>
          <a:lstStyle/>
          <a:p>
            <a:pPr marL="0" indent="0">
              <a:buNone/>
            </a:pPr>
            <a:r>
              <a:rPr lang="en-US" dirty="0" smtClean="0"/>
              <a:t>- </a:t>
            </a:r>
            <a:r>
              <a:rPr lang="en-US" sz="6400" dirty="0" smtClean="0"/>
              <a:t>Change the following sentences into negative.</a:t>
            </a:r>
          </a:p>
          <a:p>
            <a:pPr marL="0" indent="0">
              <a:buNone/>
            </a:pPr>
            <a:r>
              <a:rPr lang="en-US" sz="6400" dirty="0" smtClean="0"/>
              <a:t>1-You are learning English now.</a:t>
            </a:r>
          </a:p>
          <a:p>
            <a:pPr marL="0" indent="0">
              <a:buNone/>
            </a:pPr>
            <a:r>
              <a:rPr lang="en-US" sz="6400" dirty="0" smtClean="0"/>
              <a:t>…………………………………………………………………</a:t>
            </a:r>
          </a:p>
          <a:p>
            <a:pPr marL="0" indent="0">
              <a:buNone/>
            </a:pPr>
            <a:r>
              <a:rPr lang="en-US" sz="6400" dirty="0" smtClean="0"/>
              <a:t>2-You are swimming now.</a:t>
            </a:r>
          </a:p>
          <a:p>
            <a:pPr marL="0" indent="0">
              <a:buNone/>
            </a:pPr>
            <a:r>
              <a:rPr lang="en-US" sz="6400" dirty="0" smtClean="0"/>
              <a:t>…………………………………………………………………</a:t>
            </a:r>
          </a:p>
          <a:p>
            <a:pPr marL="0" indent="0">
              <a:buNone/>
            </a:pPr>
            <a:r>
              <a:rPr lang="en-US" sz="6400" dirty="0" smtClean="0"/>
              <a:t>3-Are you sleeping?</a:t>
            </a:r>
          </a:p>
          <a:p>
            <a:pPr marL="0" indent="0">
              <a:buNone/>
            </a:pPr>
            <a:r>
              <a:rPr lang="en-US" sz="6400" dirty="0" smtClean="0"/>
              <a:t>…………………………………………………………………</a:t>
            </a:r>
          </a:p>
          <a:p>
            <a:pPr marL="0" indent="0">
              <a:buNone/>
            </a:pPr>
            <a:r>
              <a:rPr lang="en-US" sz="6400" dirty="0" smtClean="0"/>
              <a:t>4-I am sitting.</a:t>
            </a:r>
          </a:p>
          <a:p>
            <a:pPr marL="0" indent="0">
              <a:buNone/>
            </a:pPr>
            <a:r>
              <a:rPr lang="en-US" sz="6400" dirty="0" smtClean="0"/>
              <a:t>…………………………………………………………………</a:t>
            </a:r>
          </a:p>
          <a:p>
            <a:pPr marL="0" indent="0">
              <a:buNone/>
            </a:pPr>
            <a:r>
              <a:rPr lang="en-US" sz="6400" dirty="0" smtClean="0"/>
              <a:t>5-I am standing.</a:t>
            </a:r>
          </a:p>
          <a:p>
            <a:pPr marL="0" indent="0">
              <a:buNone/>
            </a:pPr>
            <a:r>
              <a:rPr lang="en-US" sz="6400" dirty="0" smtClean="0"/>
              <a:t>…………………………………………………………………</a:t>
            </a:r>
          </a:p>
          <a:p>
            <a:pPr marL="0" indent="0">
              <a:buNone/>
            </a:pPr>
            <a:r>
              <a:rPr lang="en-US" sz="6400" dirty="0" smtClean="0"/>
              <a:t>6-Is he sitting ?</a:t>
            </a:r>
          </a:p>
          <a:p>
            <a:pPr marL="0" indent="0">
              <a:buNone/>
            </a:pPr>
            <a:r>
              <a:rPr lang="en-US" sz="6400" dirty="0" smtClean="0"/>
              <a:t>…………………………………………………………………</a:t>
            </a:r>
          </a:p>
          <a:p>
            <a:pPr marL="0" indent="0">
              <a:buNone/>
            </a:pPr>
            <a:r>
              <a:rPr lang="en-US" sz="6400" dirty="0" smtClean="0"/>
              <a:t>7-They are reading their books.</a:t>
            </a:r>
          </a:p>
          <a:p>
            <a:pPr marL="0" indent="0">
              <a:buNone/>
            </a:pPr>
            <a:r>
              <a:rPr lang="en-US" sz="6400" dirty="0" smtClean="0"/>
              <a:t>…………………………………………………………………</a:t>
            </a:r>
          </a:p>
          <a:p>
            <a:pPr marL="0" indent="0">
              <a:buNone/>
            </a:pPr>
            <a:r>
              <a:rPr lang="en-US" sz="6400" dirty="0" smtClean="0"/>
              <a:t>8-They are watching television.</a:t>
            </a:r>
          </a:p>
          <a:p>
            <a:pPr marL="0" indent="0">
              <a:buNone/>
            </a:pPr>
            <a:r>
              <a:rPr lang="en-US" sz="6400" dirty="0" smtClean="0"/>
              <a:t>…………………………………………………………………</a:t>
            </a:r>
          </a:p>
          <a:p>
            <a:pPr marL="0" indent="0">
              <a:buNone/>
            </a:pPr>
            <a:r>
              <a:rPr lang="en-US" sz="6400" dirty="0" smtClean="0"/>
              <a:t>9-I am studying English novels.</a:t>
            </a:r>
          </a:p>
          <a:p>
            <a:pPr marL="0" indent="0">
              <a:buNone/>
            </a:pPr>
            <a:r>
              <a:rPr lang="en-US" sz="6400" dirty="0" smtClean="0"/>
              <a:t>…………………………………………………………………</a:t>
            </a:r>
          </a:p>
          <a:p>
            <a:pPr marL="0" indent="0">
              <a:buNone/>
            </a:pPr>
            <a:r>
              <a:rPr lang="en-US" sz="6400" dirty="0" smtClean="0"/>
              <a:t>10-Why are you doing your homework?</a:t>
            </a:r>
          </a:p>
          <a:p>
            <a:pPr marL="0" indent="0">
              <a:buNone/>
            </a:pPr>
            <a:r>
              <a:rPr lang="en-US" sz="6400" dirty="0" smtClean="0"/>
              <a:t>…………………………………………………………………</a:t>
            </a:r>
            <a:endParaRPr lang="fa-IR" sz="6400" dirty="0" smtClean="0"/>
          </a:p>
          <a:p>
            <a:pPr marL="0" indent="0">
              <a:buNone/>
            </a:pPr>
            <a:r>
              <a:rPr lang="en-US" sz="6400" dirty="0" smtClean="0"/>
              <a:t>10- He isn't coming with us tonight.</a:t>
            </a:r>
          </a:p>
          <a:p>
            <a:pPr marL="0" indent="0">
              <a:buNone/>
            </a:pPr>
            <a:r>
              <a:rPr lang="en-US" sz="6400" dirty="0" smtClean="0"/>
              <a:t>…………………………………………………………………</a:t>
            </a:r>
          </a:p>
          <a:p>
            <a:pPr marL="0" indent="0">
              <a:buNone/>
            </a:pPr>
            <a:r>
              <a:rPr lang="en-US" dirty="0" smtClean="0"/>
              <a:t> </a:t>
            </a:r>
          </a:p>
          <a:p>
            <a:pPr marL="0" indent="0">
              <a:buNone/>
            </a:pPr>
            <a:r>
              <a:rPr lang="en-US" dirty="0" smtClean="0"/>
              <a:t> </a:t>
            </a:r>
          </a:p>
          <a:p>
            <a:pPr marL="0" indent="0">
              <a:buNone/>
            </a:pPr>
            <a:r>
              <a:rPr lang="en-US" dirty="0" smtClean="0"/>
              <a:t> </a:t>
            </a:r>
          </a:p>
          <a:p>
            <a:pPr marL="0" indent="0">
              <a:buNone/>
            </a:pPr>
            <a:r>
              <a:rPr lang="en-US" dirty="0" smtClean="0"/>
              <a:t> </a:t>
            </a:r>
          </a:p>
          <a:p>
            <a:pPr marL="0" indent="0">
              <a:buNone/>
            </a:pPr>
            <a:endParaRPr lang="en-US" dirty="0"/>
          </a:p>
        </p:txBody>
      </p:sp>
    </p:spTree>
    <p:extLst>
      <p:ext uri="{BB962C8B-B14F-4D97-AF65-F5344CB8AC3E}">
        <p14:creationId xmlns:p14="http://schemas.microsoft.com/office/powerpoint/2010/main" val="2668988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690688"/>
            <a:ext cx="10515600" cy="4901701"/>
          </a:xfrm>
        </p:spPr>
        <p:txBody>
          <a:bodyPr>
            <a:normAutofit fontScale="25000" lnSpcReduction="20000"/>
          </a:bodyPr>
          <a:lstStyle/>
          <a:p>
            <a:pPr marL="0" indent="0">
              <a:buNone/>
            </a:pPr>
            <a:endParaRPr lang="en-US" sz="6400" dirty="0" smtClean="0"/>
          </a:p>
          <a:p>
            <a:pPr marL="0" indent="0">
              <a:buNone/>
            </a:pPr>
            <a:r>
              <a:rPr lang="en-US" sz="6400" dirty="0" smtClean="0"/>
              <a:t>Change the following sentences into questions.</a:t>
            </a:r>
          </a:p>
          <a:p>
            <a:pPr marL="0" indent="0">
              <a:buNone/>
            </a:pPr>
            <a:r>
              <a:rPr lang="en-US" sz="6400" dirty="0" smtClean="0"/>
              <a:t>1-I am studying to become a doctor.</a:t>
            </a:r>
          </a:p>
          <a:p>
            <a:pPr marL="0" indent="0">
              <a:buNone/>
            </a:pPr>
            <a:r>
              <a:rPr lang="en-US" sz="6400" dirty="0" smtClean="0"/>
              <a:t>…………………………………………………………………</a:t>
            </a:r>
          </a:p>
          <a:p>
            <a:pPr marL="0" indent="0">
              <a:buNone/>
            </a:pPr>
            <a:r>
              <a:rPr lang="en-US" sz="6400" dirty="0" smtClean="0"/>
              <a:t>2-I am not studying to become a dentist.</a:t>
            </a:r>
          </a:p>
          <a:p>
            <a:pPr marL="0" indent="0">
              <a:buNone/>
            </a:pPr>
            <a:r>
              <a:rPr lang="en-US" sz="6400" dirty="0" smtClean="0"/>
              <a:t>…………………………………………………………………</a:t>
            </a:r>
          </a:p>
          <a:p>
            <a:pPr marL="0" indent="0">
              <a:buNone/>
            </a:pPr>
            <a:r>
              <a:rPr lang="en-US" sz="6400" dirty="0" smtClean="0"/>
              <a:t>3-I am reading the book Tom Sawyer.</a:t>
            </a:r>
          </a:p>
          <a:p>
            <a:pPr marL="0" indent="0">
              <a:buNone/>
            </a:pPr>
            <a:r>
              <a:rPr lang="en-US" sz="6400" dirty="0" smtClean="0"/>
              <a:t>…………………………………………………………………</a:t>
            </a:r>
          </a:p>
          <a:p>
            <a:pPr marL="0" indent="0">
              <a:buNone/>
            </a:pPr>
            <a:r>
              <a:rPr lang="en-US" sz="6400" dirty="0" smtClean="0"/>
              <a:t>4-I am not reading any books right now.</a:t>
            </a:r>
          </a:p>
          <a:p>
            <a:pPr marL="0" indent="0">
              <a:buNone/>
            </a:pPr>
            <a:r>
              <a:rPr lang="en-US" sz="6400" dirty="0" smtClean="0"/>
              <a:t>…………………………………………………………………</a:t>
            </a:r>
          </a:p>
          <a:p>
            <a:pPr marL="0" indent="0">
              <a:buNone/>
            </a:pPr>
            <a:r>
              <a:rPr lang="en-US" sz="6400" dirty="0" smtClean="0"/>
              <a:t>5- You are working on any special projects at work.</a:t>
            </a:r>
          </a:p>
          <a:p>
            <a:pPr marL="0" indent="0">
              <a:buNone/>
            </a:pPr>
            <a:r>
              <a:rPr lang="en-US" sz="6400" dirty="0" smtClean="0"/>
              <a:t>…………………………………………………………………</a:t>
            </a:r>
          </a:p>
          <a:p>
            <a:pPr marL="0" indent="0">
              <a:buNone/>
            </a:pPr>
            <a:r>
              <a:rPr lang="en-US" sz="6400" dirty="0" smtClean="0"/>
              <a:t>6- You aren't teaching at the university now.</a:t>
            </a:r>
          </a:p>
          <a:p>
            <a:pPr marL="0" indent="0">
              <a:buNone/>
            </a:pPr>
            <a:r>
              <a:rPr lang="en-US" sz="6400" dirty="0" smtClean="0"/>
              <a:t>…………………………………………………………………</a:t>
            </a:r>
          </a:p>
          <a:p>
            <a:pPr marL="0" indent="0">
              <a:buNone/>
            </a:pPr>
            <a:r>
              <a:rPr lang="en-US" sz="6400" dirty="0" smtClean="0"/>
              <a:t>7-I am meeting some friends after work.</a:t>
            </a:r>
          </a:p>
          <a:p>
            <a:pPr marL="0" indent="0">
              <a:buNone/>
            </a:pPr>
            <a:r>
              <a:rPr lang="en-US" sz="6400" dirty="0" smtClean="0"/>
              <a:t>…………………………………………………………………</a:t>
            </a:r>
          </a:p>
          <a:p>
            <a:pPr marL="0" indent="0">
              <a:buNone/>
            </a:pPr>
            <a:r>
              <a:rPr lang="en-US" sz="6400" dirty="0" smtClean="0"/>
              <a:t>8-I am not going to the party tonight.</a:t>
            </a:r>
          </a:p>
          <a:p>
            <a:pPr marL="0" indent="0">
              <a:buNone/>
            </a:pPr>
            <a:r>
              <a:rPr lang="en-US" sz="6400" dirty="0" smtClean="0"/>
              <a:t>…………………………………………………………………</a:t>
            </a:r>
          </a:p>
          <a:p>
            <a:pPr marL="0" indent="0">
              <a:buNone/>
            </a:pPr>
            <a:r>
              <a:rPr lang="en-US" sz="6400" dirty="0" smtClean="0"/>
              <a:t>9- He is visiting his parents next weekend.</a:t>
            </a:r>
          </a:p>
          <a:p>
            <a:pPr marL="0" indent="0">
              <a:buNone/>
            </a:pPr>
            <a:r>
              <a:rPr lang="en-US" sz="6400" dirty="0" smtClean="0"/>
              <a:t>…………………………………………………………………</a:t>
            </a:r>
          </a:p>
          <a:p>
            <a:pPr marL="0" indent="0">
              <a:buNone/>
            </a:pPr>
            <a:endParaRPr lang="en-US" dirty="0"/>
          </a:p>
        </p:txBody>
      </p:sp>
    </p:spTree>
    <p:extLst>
      <p:ext uri="{BB962C8B-B14F-4D97-AF65-F5344CB8AC3E}">
        <p14:creationId xmlns:p14="http://schemas.microsoft.com/office/powerpoint/2010/main" val="995317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25000" lnSpcReduction="20000"/>
          </a:bodyPr>
          <a:lstStyle/>
          <a:p>
            <a:pPr marL="0" indent="0">
              <a:buNone/>
            </a:pPr>
            <a:r>
              <a:rPr lang="en-US" sz="4900" dirty="0" smtClean="0"/>
              <a:t>Reading Practice</a:t>
            </a:r>
          </a:p>
          <a:p>
            <a:pPr marL="0" indent="0">
              <a:buNone/>
            </a:pPr>
            <a:r>
              <a:rPr lang="en-US" sz="4900" dirty="0" smtClean="0"/>
              <a:t>Read the following passages carefully; then answer the questions below.</a:t>
            </a:r>
          </a:p>
          <a:p>
            <a:pPr marL="0" indent="0">
              <a:buNone/>
            </a:pPr>
            <a:r>
              <a:rPr lang="en-US" sz="4900" dirty="0" smtClean="0"/>
              <a:t>Text (1)</a:t>
            </a:r>
          </a:p>
          <a:p>
            <a:pPr marL="0" indent="0">
              <a:buNone/>
            </a:pPr>
            <a:r>
              <a:rPr lang="en-US" sz="4900" dirty="0" smtClean="0"/>
              <a:t>Juan loves to play games. His </a:t>
            </a:r>
            <a:r>
              <a:rPr lang="en-US" sz="4900" dirty="0" err="1" smtClean="0"/>
              <a:t>favourite</a:t>
            </a:r>
            <a:r>
              <a:rPr lang="en-US" sz="4900" dirty="0" smtClean="0"/>
              <a:t> game is chess because it requires a great deal of thought. Juan also likes to play less demanding board games that are based mostly on luck. He prefers Monopoly because it requires luck and skill. If he’s alone, Juan likes to play action video games as long as they aren’t too violent.</a:t>
            </a:r>
          </a:p>
          <a:p>
            <a:pPr marL="0" indent="0">
              <a:buNone/>
            </a:pPr>
            <a:r>
              <a:rPr lang="en-US" sz="4900" dirty="0" smtClean="0"/>
              <a:t>Monopoly: a board game in which players have to pretend to buy and sell land and houses , using pieces of paper  that look like money</a:t>
            </a:r>
          </a:p>
          <a:p>
            <a:pPr marL="0" indent="0">
              <a:buNone/>
            </a:pPr>
            <a:endParaRPr lang="en-US" sz="4900" dirty="0" smtClean="0"/>
          </a:p>
          <a:p>
            <a:pPr marL="0" indent="0">
              <a:buNone/>
            </a:pPr>
            <a:r>
              <a:rPr lang="en-US" sz="4900" dirty="0" smtClean="0"/>
              <a:t>What is the main idea of this paragraph?</a:t>
            </a:r>
          </a:p>
          <a:p>
            <a:pPr marL="0" indent="0">
              <a:buNone/>
            </a:pPr>
            <a:r>
              <a:rPr lang="en-US" sz="4900" dirty="0" smtClean="0"/>
              <a:t>a. Juan dislikes violence.</a:t>
            </a:r>
          </a:p>
          <a:p>
            <a:pPr marL="0" indent="0">
              <a:buNone/>
            </a:pPr>
            <a:r>
              <a:rPr lang="en-US" sz="4900" dirty="0" smtClean="0"/>
              <a:t>b. Juan likes to think.</a:t>
            </a:r>
          </a:p>
          <a:p>
            <a:pPr marL="0" indent="0">
              <a:buNone/>
            </a:pPr>
            <a:r>
              <a:rPr lang="en-US" sz="4900" dirty="0" smtClean="0"/>
              <a:t>c. Juan enjoys Monopoly.</a:t>
            </a:r>
          </a:p>
          <a:p>
            <a:pPr marL="0" indent="0">
              <a:buNone/>
            </a:pPr>
            <a:r>
              <a:rPr lang="en-US" sz="4900" dirty="0" smtClean="0"/>
              <a:t>d. Juan enjoys playing games.</a:t>
            </a:r>
          </a:p>
          <a:p>
            <a:pPr marL="0" indent="0">
              <a:buNone/>
            </a:pPr>
            <a:r>
              <a:rPr lang="en-US" sz="4900" dirty="0" smtClean="0"/>
              <a:t>Text(2)</a:t>
            </a:r>
          </a:p>
          <a:p>
            <a:pPr marL="0" indent="0">
              <a:buNone/>
            </a:pPr>
            <a:r>
              <a:rPr lang="en-US" sz="4900" dirty="0" smtClean="0"/>
              <a:t>Maria is watching too much television. A toddler shouldn’t be spending hours staring blankly at a screen. Worse yet, some of her wild </a:t>
            </a:r>
            <a:r>
              <a:rPr lang="en-US" sz="4900" dirty="0" err="1" smtClean="0"/>
              <a:t>behaviour</a:t>
            </a:r>
            <a:r>
              <a:rPr lang="en-US" sz="4900" dirty="0" smtClean="0"/>
              <a:t> has been inspired by those awful cartoons she watches. We need to spend more time reading books with her and pull the plug on the TV!</a:t>
            </a:r>
          </a:p>
          <a:p>
            <a:pPr marL="0" indent="0">
              <a:buNone/>
            </a:pPr>
            <a:r>
              <a:rPr lang="en-US" sz="4900" dirty="0" smtClean="0"/>
              <a:t>What is the main idea of this paragraph?</a:t>
            </a:r>
          </a:p>
          <a:p>
            <a:pPr marL="0" indent="0">
              <a:buNone/>
            </a:pPr>
            <a:r>
              <a:rPr lang="en-US" sz="4900" dirty="0" smtClean="0"/>
              <a:t>a. Watching a lot of television isn’t good for Maria.</a:t>
            </a:r>
          </a:p>
          <a:p>
            <a:pPr marL="0" indent="0">
              <a:buNone/>
            </a:pPr>
            <a:r>
              <a:rPr lang="en-US" sz="4900" dirty="0" smtClean="0"/>
              <a:t>b. Books are good.</a:t>
            </a:r>
          </a:p>
          <a:p>
            <a:pPr marL="0" indent="0">
              <a:buNone/>
            </a:pPr>
            <a:r>
              <a:rPr lang="en-US" sz="4900" dirty="0" smtClean="0"/>
              <a:t>c. All cartoons are bad.</a:t>
            </a:r>
          </a:p>
          <a:p>
            <a:pPr marL="0" indent="0">
              <a:buNone/>
            </a:pPr>
            <a:r>
              <a:rPr lang="en-US" sz="4900" dirty="0" smtClean="0"/>
              <a:t>d. Some cartoons are bad for Maria.</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362447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marL="0" indent="0" algn="r">
              <a:buNone/>
            </a:pPr>
            <a:r>
              <a:rPr lang="fa-IR" dirty="0" smtClean="0"/>
              <a:t>لغات جدید</a:t>
            </a:r>
          </a:p>
          <a:p>
            <a:pPr marL="0" indent="0" algn="r">
              <a:buNone/>
            </a:pPr>
            <a:r>
              <a:rPr lang="fa-IR" dirty="0" smtClean="0"/>
              <a:t>1- محکم نگه داشته شده </a:t>
            </a:r>
          </a:p>
          <a:p>
            <a:pPr marL="0" indent="0" algn="r">
              <a:buNone/>
            </a:pPr>
            <a:r>
              <a:rPr lang="fa-IR" dirty="0" smtClean="0"/>
              <a:t>من نمی توانم گره را باز کنم - خیلی محکم است.</a:t>
            </a:r>
          </a:p>
          <a:p>
            <a:pPr marL="0" indent="0" algn="r">
              <a:buNone/>
            </a:pPr>
            <a:r>
              <a:rPr lang="fa-IR" dirty="0" smtClean="0"/>
              <a:t>2-  در حالت خطرناک</a:t>
            </a:r>
          </a:p>
          <a:p>
            <a:pPr marL="0" indent="0" algn="r">
              <a:buNone/>
            </a:pPr>
            <a:r>
              <a:rPr lang="fa-IR" dirty="0" smtClean="0"/>
              <a:t>کامیون به طریق خطرناکی بارگیری شد.</a:t>
            </a:r>
          </a:p>
          <a:p>
            <a:pPr marL="0" indent="0" algn="r">
              <a:buNone/>
            </a:pPr>
            <a:r>
              <a:rPr lang="fa-IR" dirty="0" smtClean="0"/>
              <a:t>3-  قادر به خم شدن و حرکت آسان است</a:t>
            </a:r>
          </a:p>
          <a:p>
            <a:pPr marL="0" indent="0" algn="r">
              <a:buNone/>
            </a:pPr>
            <a:r>
              <a:rPr lang="fa-IR" dirty="0" smtClean="0"/>
              <a:t>او بدن بسیار نرمی دارد.</a:t>
            </a:r>
          </a:p>
          <a:p>
            <a:pPr marL="0" indent="0" algn="r">
              <a:buNone/>
            </a:pPr>
            <a:r>
              <a:rPr lang="fa-IR" dirty="0" smtClean="0"/>
              <a:t>4-  پر از احساسات</a:t>
            </a:r>
          </a:p>
          <a:p>
            <a:pPr marL="0" indent="0" algn="r">
              <a:buNone/>
            </a:pPr>
            <a:r>
              <a:rPr lang="fa-IR" dirty="0" smtClean="0"/>
              <a:t>ما اخبارهیجانی نجات را تماشا کردیم</a:t>
            </a:r>
          </a:p>
          <a:p>
            <a:pPr marL="0" indent="0" algn="r">
              <a:buNone/>
            </a:pPr>
            <a:r>
              <a:rPr lang="fa-IR" dirty="0" smtClean="0"/>
              <a:t>.5-  پیچیده</a:t>
            </a:r>
          </a:p>
          <a:p>
            <a:pPr marL="0" indent="0" algn="r">
              <a:buNone/>
            </a:pPr>
            <a:r>
              <a:rPr lang="fa-IR" dirty="0" smtClean="0"/>
              <a:t>جکسون به خاطر تفکرات پیچیده اش معروف است.</a:t>
            </a:r>
            <a:endParaRPr lang="en-US" dirty="0"/>
          </a:p>
        </p:txBody>
      </p:sp>
    </p:spTree>
    <p:extLst>
      <p:ext uri="{BB962C8B-B14F-4D97-AF65-F5344CB8AC3E}">
        <p14:creationId xmlns:p14="http://schemas.microsoft.com/office/powerpoint/2010/main" val="2357660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Reading</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i="1" dirty="0"/>
              <a:t>The Monkeys</a:t>
            </a:r>
            <a:endParaRPr lang="en-US" dirty="0"/>
          </a:p>
          <a:p>
            <a:pPr marL="0" indent="0">
              <a:buNone/>
            </a:pPr>
            <a:r>
              <a:rPr lang="en-US" dirty="0"/>
              <a:t/>
            </a:r>
            <a:br>
              <a:rPr lang="en-US" dirty="0"/>
            </a:br>
            <a:r>
              <a:rPr lang="en-US" dirty="0"/>
              <a:t>1. These monkeys live at the San Diego Zoo. They are very comfortable hanging out in the tops of trees. To a human being, the tops of trees are </a:t>
            </a:r>
            <a:r>
              <a:rPr lang="en-US" b="1" dirty="0"/>
              <a:t>precarious</a:t>
            </a:r>
            <a:r>
              <a:rPr lang="en-US" dirty="0"/>
              <a:t>! People come to the zoo and watch as the monkeys move across high branches. Sometimes they make </a:t>
            </a:r>
            <a:r>
              <a:rPr lang="en-US" b="1" dirty="0"/>
              <a:t>dramatic</a:t>
            </a:r>
            <a:r>
              <a:rPr lang="en-US" dirty="0"/>
              <a:t> leaps from one tree to the other. Or, the leaps seem dramatic to people. To the monkeys, they are just moving around.</a:t>
            </a:r>
          </a:p>
          <a:p>
            <a:pPr marL="0" indent="0">
              <a:buNone/>
            </a:pPr>
            <a:r>
              <a:rPr lang="en-US" dirty="0"/>
              <a:t>2. Monkeys come in many sizes. The smallest monkeys are 5-6 inches long and the largest monkeys are 3.3 feet long. The smallest monkeys weigh only 4-5 ounces while the largest monkeys can weigh 77 pounds. Monkeys eat fruit, leaves, nuts, eggs, flowers, leaves, insects and small animals. Monkeys are known for their </a:t>
            </a:r>
            <a:r>
              <a:rPr lang="en-US" b="1" dirty="0"/>
              <a:t>elaborate</a:t>
            </a:r>
            <a:r>
              <a:rPr lang="en-US" dirty="0"/>
              <a:t> thinking. They know about seasonal fruits, and they sometimes use sticks as tools to dig for insects.</a:t>
            </a:r>
          </a:p>
          <a:p>
            <a:pPr marL="0" indent="0">
              <a:buNone/>
            </a:pPr>
            <a:r>
              <a:rPr lang="en-US" dirty="0"/>
              <a:t>3. Most monkeys are arboreal. That means they live in trees. All monkeys hold onto branches with their hands and feet. Only some monkeys have the kind of tail that can hold onto branches. The tail has ridges on the underside and is very flexible so that they can hold onto something as small as a twig. These tails help monkeys hold on </a:t>
            </a:r>
            <a:r>
              <a:rPr lang="en-US" b="1" dirty="0"/>
              <a:t>tightly</a:t>
            </a:r>
            <a:r>
              <a:rPr lang="en-US" dirty="0"/>
              <a:t>  while they collect food in trees, like fruit and nuts. Monkeys have very </a:t>
            </a:r>
            <a:r>
              <a:rPr lang="en-US" b="1" dirty="0"/>
              <a:t>limber</a:t>
            </a:r>
            <a:r>
              <a:rPr lang="en-US" dirty="0"/>
              <a:t> bodies and get into many positions while moving through the trees.</a:t>
            </a:r>
          </a:p>
          <a:p>
            <a:pPr marL="0" indent="0">
              <a:buNone/>
            </a:pPr>
            <a:r>
              <a:rPr lang="en-US" dirty="0"/>
              <a:t> 4. Scientists group monkeys by where they live. Old world monkeys like in Africa and Asia. New World monkeys live in Mexico, Central America and South America. </a:t>
            </a:r>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0724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5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marL="0" indent="0" algn="r">
              <a:buNone/>
            </a:pPr>
            <a:r>
              <a:rPr lang="fa-IR" dirty="0" smtClean="0"/>
              <a:t>میمون ها</a:t>
            </a:r>
          </a:p>
          <a:p>
            <a:pPr marL="0" indent="0" algn="r">
              <a:buNone/>
            </a:pPr>
            <a:r>
              <a:rPr lang="fa-IR" dirty="0" smtClean="0"/>
              <a:t>1. این میمون ها در باغ وحش سن دیگو زندگی می کنند. آنها بسیار راحت در بالای درختان  آویزان می شوند. برای یک انسان ، بالای درختان پر خطر هستند! مردم به باغ وحش می روند و حرکت میمون ها در شاخه های بلند را تماشامی کنند. بعضی اوقات آنها از یک درخت به درخت دیگر جهش هیجان انگیزی می کنند. یا اینکه جهش برای مردم هیجان انگیز به نظر می رسد. از نظر  میمون ها ، آنها فقط در حال حرکت هستند.</a:t>
            </a:r>
          </a:p>
          <a:p>
            <a:pPr marL="0" indent="0" algn="r">
              <a:buNone/>
            </a:pPr>
            <a:r>
              <a:rPr lang="fa-IR" dirty="0" smtClean="0"/>
              <a:t>2. میمون ها در اندازه های زیادی وجود دارند. کوچکترین میمون ها 5-6 اینچ طول دارند و بزرگترین میمون ها 3.3 فوت طول دارند. کوچکترین میمون ها فقط 4-5 اونس وزن دارند در حالی که بزرگترین میمون ها می توانند 77 پوند وزن داشته باشند. میمون ها میوه ، برگ ، آجیل ، تخم  ، گل ، برگ ، حشرات و حیوانات کوچک می خورند. میمون ها به خاطر تفکرات ماهرانه شان شناخته شده اند. آنها درباره میوه های فصلی می دانند ، و گاهی اوقات از چوب ها به عنوان ابزاری برای جستجوی حشرات استفاده می کنند.</a:t>
            </a:r>
          </a:p>
          <a:p>
            <a:pPr marL="0" indent="0" algn="r">
              <a:buNone/>
            </a:pPr>
            <a:r>
              <a:rPr lang="fa-IR" dirty="0" smtClean="0"/>
              <a:t>3. بیشتر میمون ها ذرخت زی هستند. این بدان معناست که آنها در درختان زندگی می کنند. همه میمون ها با دست و پاخودرا روی شاخه ها نگه می دارند. فقط بعضی از میمون ها دارای دمهایی هستند که می توانند روی شاخه ها نگه داشته شوند. دم در قسمت زیرین دندانه دار است و بسیار انعطاف پذیر است به طوری که می توانند روی چیزی به اندازه یک شاخه کوچک نگه داشته شوند. این دمها به میمون ها کمک می کنند در حالی که مواد غذایی را در درختان ، مانند میوه و آجیل جمع می کنند ، محکم نگه داشته شوند. میمون ها بدن بسیار منعطفی دارند و هنگام حرکت در میان درختان به موقعیت های بسیاری میچرخند.</a:t>
            </a:r>
          </a:p>
          <a:p>
            <a:pPr marL="0" indent="0" algn="r">
              <a:buNone/>
            </a:pPr>
            <a:r>
              <a:rPr lang="fa-IR" dirty="0" smtClean="0"/>
              <a:t>4- دانشمندان میمون ها را در جایی که در آن زندگی می کنند ، گروه بندی می کنند. میمونهای جهان قدیمی مانند آفریقا و آسیا. میمون های دنیای جدید در مکزیک ، آمریکای مرکزی و آمریکای جنوبی زندگی می کنند.</a:t>
            </a:r>
            <a:endParaRPr lang="en-US" dirty="0"/>
          </a:p>
        </p:txBody>
      </p:sp>
    </p:spTree>
    <p:extLst>
      <p:ext uri="{BB962C8B-B14F-4D97-AF65-F5344CB8AC3E}">
        <p14:creationId xmlns:p14="http://schemas.microsoft.com/office/powerpoint/2010/main" val="245326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4"/>
            <a:ext cx="10515600" cy="4853849"/>
          </a:xfrm>
        </p:spPr>
        <p:txBody>
          <a:bodyPr>
            <a:normAutofit fontScale="32500" lnSpcReduction="20000"/>
          </a:bodyPr>
          <a:lstStyle/>
          <a:p>
            <a:pPr marL="0" indent="0">
              <a:buNone/>
            </a:pPr>
            <a:r>
              <a:rPr lang="en-US" b="1" dirty="0"/>
              <a:t>Answer the questions</a:t>
            </a:r>
            <a:r>
              <a:rPr lang="fa-IR" b="1" dirty="0"/>
              <a:t>.</a:t>
            </a:r>
            <a:endParaRPr lang="en-US" dirty="0"/>
          </a:p>
          <a:p>
            <a:pPr marL="0" indent="0">
              <a:buNone/>
            </a:pPr>
            <a:r>
              <a:rPr lang="en-US" b="1" dirty="0"/>
              <a:t>1. What could </a:t>
            </a:r>
            <a:r>
              <a:rPr lang="en-US" b="1" dirty="0" smtClean="0"/>
              <a:t>be </a:t>
            </a:r>
            <a:r>
              <a:rPr lang="en-US" b="1" dirty="0"/>
              <a:t>title for this story?</a:t>
            </a:r>
            <a:endParaRPr lang="en-US" dirty="0"/>
          </a:p>
          <a:p>
            <a:pPr marL="0" indent="0">
              <a:buNone/>
            </a:pPr>
            <a:r>
              <a:rPr lang="en-US" dirty="0"/>
              <a:t>A. Arboreal Monkeys</a:t>
            </a:r>
          </a:p>
          <a:p>
            <a:pPr marL="0" indent="0">
              <a:buNone/>
            </a:pPr>
            <a:r>
              <a:rPr lang="en-US" dirty="0"/>
              <a:t>B. Monkeys Eat Fruit </a:t>
            </a:r>
          </a:p>
          <a:p>
            <a:pPr marL="0" indent="0">
              <a:buNone/>
            </a:pPr>
            <a:r>
              <a:rPr lang="en-US" dirty="0"/>
              <a:t>C. Monkeys Can Be Small or Large</a:t>
            </a:r>
          </a:p>
          <a:p>
            <a:pPr marL="0" indent="0">
              <a:buNone/>
            </a:pPr>
            <a:r>
              <a:rPr lang="en-US" dirty="0"/>
              <a:t>D. Monkey Facts</a:t>
            </a:r>
          </a:p>
          <a:p>
            <a:pPr marL="0" indent="0">
              <a:buNone/>
            </a:pPr>
            <a:r>
              <a:rPr lang="en-US" b="1" dirty="0"/>
              <a:t>2. Which details are included in this story?</a:t>
            </a:r>
            <a:endParaRPr lang="en-US" dirty="0"/>
          </a:p>
          <a:p>
            <a:pPr marL="0" indent="0">
              <a:buNone/>
            </a:pPr>
            <a:r>
              <a:rPr lang="en-US" dirty="0"/>
              <a:t>A. monkeys eat fruit, monkeys live in trees, monkeys like people</a:t>
            </a:r>
          </a:p>
          <a:p>
            <a:pPr marL="0" indent="0">
              <a:buNone/>
            </a:pPr>
            <a:r>
              <a:rPr lang="en-US" dirty="0"/>
              <a:t>B. monkeys live in Asia, Africa and South America, monkeys eat fruit</a:t>
            </a:r>
          </a:p>
          <a:p>
            <a:pPr marL="0" indent="0">
              <a:buNone/>
            </a:pPr>
            <a:r>
              <a:rPr lang="en-US" dirty="0"/>
              <a:t>C. some monkeys can hold on with their tails, some monkeys are pets</a:t>
            </a:r>
          </a:p>
          <a:p>
            <a:pPr marL="0" indent="0">
              <a:buNone/>
            </a:pPr>
            <a:r>
              <a:rPr lang="en-US" dirty="0"/>
              <a:t>D. monkeys like people, </a:t>
            </a:r>
            <a:r>
              <a:rPr lang="en-US" dirty="0" err="1"/>
              <a:t>monnkeys</a:t>
            </a:r>
            <a:r>
              <a:rPr lang="en-US" dirty="0"/>
              <a:t> are pets, monkeys help handicapped people</a:t>
            </a:r>
          </a:p>
          <a:p>
            <a:pPr marL="0" indent="0">
              <a:buNone/>
            </a:pPr>
            <a:r>
              <a:rPr lang="en-US" b="1" dirty="0"/>
              <a:t>3. What is a FACT, not an opinion, from the story?</a:t>
            </a:r>
            <a:endParaRPr lang="en-US" dirty="0"/>
          </a:p>
          <a:p>
            <a:pPr marL="0" indent="0">
              <a:buNone/>
            </a:pPr>
            <a:r>
              <a:rPr lang="en-US" dirty="0"/>
              <a:t>A. Monkeys are more limber than human beings.</a:t>
            </a:r>
          </a:p>
          <a:p>
            <a:pPr marL="0" indent="0">
              <a:buNone/>
            </a:pPr>
            <a:r>
              <a:rPr lang="en-US" dirty="0"/>
              <a:t>B. Monkeys can be extremely small.</a:t>
            </a:r>
          </a:p>
          <a:p>
            <a:pPr marL="0" indent="0">
              <a:buNone/>
            </a:pPr>
            <a:r>
              <a:rPr lang="en-US" dirty="0"/>
              <a:t>C. Most monkeys live in trees. </a:t>
            </a:r>
          </a:p>
          <a:p>
            <a:pPr marL="0" indent="0">
              <a:buNone/>
            </a:pPr>
            <a:r>
              <a:rPr lang="en-US" dirty="0"/>
              <a:t>D. The smartest monkeys live on the ground.</a:t>
            </a:r>
          </a:p>
          <a:p>
            <a:pPr marL="0" indent="0">
              <a:buNone/>
            </a:pPr>
            <a:r>
              <a:rPr lang="en-US" b="1" dirty="0"/>
              <a:t>4. What is an OPINION, not a fact, from the story?</a:t>
            </a:r>
            <a:endParaRPr lang="en-US" dirty="0"/>
          </a:p>
          <a:p>
            <a:pPr marL="0" indent="0">
              <a:buNone/>
            </a:pPr>
            <a:r>
              <a:rPr lang="en-US" dirty="0"/>
              <a:t>A. Monkeys eat fruit, nuts, leaves and insects.</a:t>
            </a:r>
          </a:p>
          <a:p>
            <a:pPr marL="0" indent="0">
              <a:buNone/>
            </a:pPr>
            <a:r>
              <a:rPr lang="en-US" dirty="0"/>
              <a:t>B. </a:t>
            </a:r>
            <a:r>
              <a:rPr lang="en-US" dirty="0" err="1"/>
              <a:t>Scientiests</a:t>
            </a:r>
            <a:r>
              <a:rPr lang="en-US" dirty="0"/>
              <a:t> put monkeys in 2 groups: Old World and New World.</a:t>
            </a:r>
          </a:p>
          <a:p>
            <a:pPr marL="0" indent="0">
              <a:buNone/>
            </a:pPr>
            <a:r>
              <a:rPr lang="en-US" dirty="0"/>
              <a:t>C. The Old World monkeys live in Africa and Asia</a:t>
            </a:r>
            <a:r>
              <a:rPr lang="en-US" dirty="0" smtClean="0"/>
              <a:t>.</a:t>
            </a:r>
            <a:endParaRPr lang="fa-IR" dirty="0" smtClean="0"/>
          </a:p>
          <a:p>
            <a:pPr marL="0" indent="0">
              <a:buNone/>
            </a:pPr>
            <a:r>
              <a:rPr lang="en-US" dirty="0"/>
              <a:t>D. The monkeys at the San Diego Zoo are amazing. </a:t>
            </a:r>
          </a:p>
          <a:p>
            <a:endParaRPr lang="en-US" dirty="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83002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478475" y="2151016"/>
            <a:ext cx="10729456" cy="3971109"/>
          </a:xfrm>
          <a:prstGeom prst="rect">
            <a:avLst/>
          </a:prstGeom>
        </p:spPr>
      </p:pic>
    </p:spTree>
    <p:extLst>
      <p:ext uri="{BB962C8B-B14F-4D97-AF65-F5344CB8AC3E}">
        <p14:creationId xmlns:p14="http://schemas.microsoft.com/office/powerpoint/2010/main" val="626223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71789"/>
          </a:xfrm>
        </p:spPr>
        <p:txBody>
          <a:bodyPr>
            <a:normAutofit fontScale="90000"/>
          </a:bodyPr>
          <a:lstStyle/>
          <a:p>
            <a:r>
              <a:rPr lang="en-US" b="1" dirty="0" smtClean="0"/>
              <a:t>Grammar</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25000" lnSpcReduction="20000"/>
          </a:bodyPr>
          <a:lstStyle/>
          <a:p>
            <a:r>
              <a:rPr lang="en-US" dirty="0" smtClean="0"/>
              <a:t>Present </a:t>
            </a:r>
            <a:r>
              <a:rPr lang="en-US" sz="6400" dirty="0"/>
              <a:t>Progressive/Continuous - Use</a:t>
            </a:r>
          </a:p>
          <a:p>
            <a:r>
              <a:rPr lang="en-US" sz="6400" dirty="0"/>
              <a:t>The Present Progressive is used when we talk about something which is happening now. It is also called Present Continuous. Have a look at the following examples:</a:t>
            </a:r>
          </a:p>
          <a:p>
            <a:r>
              <a:rPr lang="en-US" sz="6400" b="1" dirty="0"/>
              <a:t>1) actions happening at the moment of speaking (now, at the moment)</a:t>
            </a:r>
          </a:p>
          <a:p>
            <a:r>
              <a:rPr lang="en-US" sz="6400" dirty="0"/>
              <a:t>Peter is reading a book now.</a:t>
            </a:r>
            <a:br>
              <a:rPr lang="en-US" sz="6400" dirty="0"/>
            </a:br>
            <a:r>
              <a:rPr lang="en-US" sz="6400" dirty="0"/>
              <a:t>She’s listening to the radio.</a:t>
            </a:r>
          </a:p>
          <a:p>
            <a:r>
              <a:rPr lang="en-US" sz="6400" b="1" dirty="0"/>
              <a:t>2) fixed plan in the near future</a:t>
            </a:r>
          </a:p>
          <a:p>
            <a:r>
              <a:rPr lang="en-US" sz="6400" dirty="0"/>
              <a:t>She is going to Basel on Saturday.</a:t>
            </a:r>
          </a:p>
          <a:p>
            <a:r>
              <a:rPr lang="en-US" sz="6400" b="1" dirty="0"/>
              <a:t>3) temporary actions</a:t>
            </a:r>
          </a:p>
          <a:p>
            <a:r>
              <a:rPr lang="en-US" sz="6400" dirty="0"/>
              <a:t>His father is working in Rome this month.</a:t>
            </a:r>
          </a:p>
          <a:p>
            <a:r>
              <a:rPr lang="en-US" sz="6400" dirty="0"/>
              <a:t>Note: </a:t>
            </a:r>
            <a:br>
              <a:rPr lang="en-US" sz="6400" dirty="0"/>
            </a:br>
            <a:r>
              <a:rPr lang="en-US" sz="6400" dirty="0"/>
              <a:t>We do use verbs which express states and are normally not used with the Present Progressive. Watch the difference in meaning.</a:t>
            </a:r>
          </a:p>
          <a:p>
            <a:r>
              <a:rPr lang="en-US" sz="6400" dirty="0"/>
              <a:t>They love being together. (They are not together now.)</a:t>
            </a:r>
            <a:br>
              <a:rPr lang="en-US" sz="6400" dirty="0"/>
            </a:br>
            <a:r>
              <a:rPr lang="en-US" sz="6400" dirty="0"/>
              <a:t>They are loving being together. (They are together now.)</a:t>
            </a:r>
          </a:p>
          <a:p>
            <a:r>
              <a:rPr lang="en-US" sz="6400" b="1" dirty="0"/>
              <a:t>4) actions happening around the moment of speaking (longer actions)</a:t>
            </a:r>
          </a:p>
          <a:p>
            <a:r>
              <a:rPr lang="en-US" sz="6400" dirty="0"/>
              <a:t>My friend is preparing for his exams.</a:t>
            </a:r>
          </a:p>
          <a:p>
            <a:r>
              <a:rPr lang="en-US" sz="6400" b="1" dirty="0"/>
              <a:t>5) trends</a:t>
            </a:r>
          </a:p>
          <a:p>
            <a:r>
              <a:rPr lang="en-US" sz="6400" dirty="0"/>
              <a:t>More and more people are using their computers to listen to music.</a:t>
            </a:r>
          </a:p>
          <a:p>
            <a:r>
              <a:rPr lang="en-US" sz="6400" b="1" dirty="0"/>
              <a:t>6) repeated actions which are irritating to the speaker (with always, constantly, forever)</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99177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Present Continuous Structure:</a:t>
            </a:r>
            <a:endParaRPr lang="en-US" dirty="0"/>
          </a:p>
          <a:p>
            <a:r>
              <a:rPr lang="en-US" b="1" dirty="0"/>
              <a:t>Positive</a:t>
            </a:r>
            <a:r>
              <a:rPr lang="en-US" dirty="0"/>
              <a:t> </a:t>
            </a:r>
          </a:p>
          <a:p>
            <a:r>
              <a:rPr lang="en-US" dirty="0"/>
              <a:t>Subject + conjugate the helping verb "be" + verb + -</a:t>
            </a:r>
            <a:r>
              <a:rPr lang="en-US" dirty="0" err="1"/>
              <a:t>ing</a:t>
            </a:r>
            <a:r>
              <a:rPr lang="en-US" dirty="0"/>
              <a:t>. </a:t>
            </a:r>
          </a:p>
          <a:p>
            <a:r>
              <a:rPr lang="en-US" dirty="0"/>
              <a:t>I'm, You're, He's, She's, We're, You're, They're -&gt; working today. </a:t>
            </a:r>
          </a:p>
          <a:p>
            <a:r>
              <a:rPr lang="en-US" b="1" dirty="0"/>
              <a:t>Negative</a:t>
            </a:r>
            <a:r>
              <a:rPr lang="en-US" dirty="0"/>
              <a:t> </a:t>
            </a:r>
          </a:p>
          <a:p>
            <a:r>
              <a:rPr lang="en-US" dirty="0"/>
              <a:t>Subject + conjugate the helping verb "be" + not + verb + -</a:t>
            </a:r>
            <a:r>
              <a:rPr lang="en-US" dirty="0" err="1"/>
              <a:t>ing</a:t>
            </a:r>
            <a:r>
              <a:rPr lang="en-US" dirty="0"/>
              <a:t>. </a:t>
            </a:r>
          </a:p>
          <a:p>
            <a:r>
              <a:rPr lang="en-US" dirty="0"/>
              <a:t>I'm not, You aren't, He isn't, She isn't, We aren't, You aren't, They aren't -&gt; coming this evening</a:t>
            </a:r>
          </a:p>
        </p:txBody>
      </p:sp>
    </p:spTree>
    <p:extLst>
      <p:ext uri="{BB962C8B-B14F-4D97-AF65-F5344CB8AC3E}">
        <p14:creationId xmlns:p14="http://schemas.microsoft.com/office/powerpoint/2010/main" val="363545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r>
              <a:rPr lang="en-US" sz="1600" b="1" dirty="0"/>
              <a:t>Exercise on Present Progressive</a:t>
            </a:r>
            <a:endParaRPr lang="en-US" sz="1600" dirty="0"/>
          </a:p>
          <a:p>
            <a:r>
              <a:rPr lang="en-US" sz="1600" i="1" dirty="0"/>
              <a:t>Form </a:t>
            </a:r>
            <a:r>
              <a:rPr lang="en-US" sz="1600" b="1" i="1" dirty="0"/>
              <a:t>positive sentences</a:t>
            </a:r>
            <a:r>
              <a:rPr lang="en-US" sz="1600" i="1" dirty="0"/>
              <a:t> in Present Progressive.</a:t>
            </a:r>
            <a:endParaRPr lang="en-US" sz="1600" dirty="0"/>
          </a:p>
          <a:p>
            <a:r>
              <a:rPr lang="en-US" sz="1600" dirty="0"/>
              <a:t>1-we / in London/now / live</a:t>
            </a:r>
          </a:p>
          <a:p>
            <a:r>
              <a:rPr lang="en-US" sz="1600" b="1" dirty="0"/>
              <a:t>…………………………………………………………………</a:t>
            </a:r>
            <a:r>
              <a:rPr lang="en-US" sz="1600" dirty="0"/>
              <a:t/>
            </a:r>
            <a:br>
              <a:rPr lang="en-US" sz="1600" dirty="0"/>
            </a:br>
            <a:r>
              <a:rPr lang="en-US" sz="1600" dirty="0"/>
              <a:t>2-you / cards/at present / play</a:t>
            </a:r>
          </a:p>
          <a:p>
            <a:r>
              <a:rPr lang="en-US" sz="1600" b="1" dirty="0"/>
              <a:t>…………………………………………………………………</a:t>
            </a:r>
            <a:r>
              <a:rPr lang="en-US" sz="1600" dirty="0"/>
              <a:t/>
            </a:r>
            <a:br>
              <a:rPr lang="en-US" sz="1600" dirty="0"/>
            </a:br>
            <a:r>
              <a:rPr lang="en-US" sz="1600" dirty="0"/>
              <a:t>3-Fiona / her grandma / visit</a:t>
            </a:r>
          </a:p>
          <a:p>
            <a:r>
              <a:rPr lang="en-US" sz="1600" b="1" dirty="0"/>
              <a:t>…………………………………………………………………</a:t>
            </a:r>
            <a:r>
              <a:rPr lang="en-US" sz="1600" dirty="0"/>
              <a:t/>
            </a:r>
            <a:br>
              <a:rPr lang="en-US" sz="1600" dirty="0"/>
            </a:br>
            <a:r>
              <a:rPr lang="en-US" sz="1600" dirty="0"/>
              <a:t>4-we / in the mountains / walk</a:t>
            </a:r>
          </a:p>
          <a:p>
            <a:r>
              <a:rPr lang="en-US" sz="1600" b="1" dirty="0"/>
              <a:t>…………………………………………………………………</a:t>
            </a:r>
            <a:endParaRPr lang="en-US" sz="1600" dirty="0"/>
          </a:p>
          <a:p>
            <a:r>
              <a:rPr lang="en-US" sz="1600" dirty="0"/>
              <a:t> </a:t>
            </a:r>
          </a:p>
          <a:p>
            <a:r>
              <a:rPr lang="en-US" sz="1600" dirty="0"/>
              <a:t>5-his head / ache</a:t>
            </a:r>
          </a:p>
          <a:p>
            <a:r>
              <a:rPr lang="en-US" sz="1600" b="1" dirty="0"/>
              <a:t>…………………………………………………………………</a:t>
            </a:r>
            <a:r>
              <a:rPr lang="en-US" sz="1600" dirty="0"/>
              <a:t/>
            </a:r>
            <a:br>
              <a:rPr lang="en-US" sz="1600" dirty="0"/>
            </a:br>
            <a:r>
              <a:rPr lang="en-US" sz="1600" dirty="0"/>
              <a:t>6-we / our rooms / clean</a:t>
            </a:r>
          </a:p>
          <a:p>
            <a:r>
              <a:rPr lang="en-US" sz="1600" b="1" dirty="0"/>
              <a:t>…………………………………………………………………</a:t>
            </a:r>
            <a:r>
              <a:rPr lang="en-US" sz="1600" dirty="0"/>
              <a:t/>
            </a:r>
            <a:br>
              <a:rPr lang="en-US" sz="1600" dirty="0"/>
            </a:br>
            <a:r>
              <a:rPr lang="en-US" sz="1600" dirty="0"/>
              <a:t>7-they / their pens / count</a:t>
            </a:r>
          </a:p>
          <a:p>
            <a:r>
              <a:rPr lang="en-US" sz="1600" b="1" dirty="0"/>
              <a:t>…………………………………………………………………</a:t>
            </a:r>
            <a:r>
              <a:rPr lang="en-US" sz="1600" dirty="0"/>
              <a:t/>
            </a:r>
            <a:br>
              <a:rPr lang="en-US" sz="1600" dirty="0"/>
            </a:br>
            <a:r>
              <a:rPr lang="en-US" sz="1600" dirty="0"/>
              <a:t>8-Jeff and Linda / home / cycle</a:t>
            </a:r>
          </a:p>
          <a:p>
            <a:r>
              <a:rPr lang="en-US" sz="1600" b="1" dirty="0"/>
              <a:t>…………………………………………………………………</a:t>
            </a:r>
            <a:r>
              <a:rPr lang="en-US" sz="1600" dirty="0"/>
              <a:t/>
            </a:r>
            <a:br>
              <a:rPr lang="en-US" sz="1600" dirty="0"/>
            </a:br>
            <a:r>
              <a:rPr lang="en-US" sz="1600" dirty="0"/>
              <a:t>9-they / at me / shout</a:t>
            </a:r>
          </a:p>
          <a:p>
            <a:r>
              <a:rPr lang="en-US" sz="1600" b="1" dirty="0"/>
              <a:t>…………………………………………………………………</a:t>
            </a:r>
            <a:r>
              <a:rPr lang="en-US" sz="1600" dirty="0"/>
              <a:t/>
            </a:r>
            <a:br>
              <a:rPr lang="en-US" sz="1600" dirty="0"/>
            </a:br>
            <a:r>
              <a:rPr lang="en-US" sz="1600" dirty="0"/>
              <a:t>10-he / around / turn</a:t>
            </a:r>
          </a:p>
          <a:p>
            <a:r>
              <a:rPr lang="en-US" sz="1600" b="1" dirty="0" smtClean="0"/>
              <a:t>…………………………………………………………………</a:t>
            </a:r>
            <a:endParaRPr lang="en-US" sz="1600" dirty="0"/>
          </a:p>
        </p:txBody>
      </p:sp>
    </p:spTree>
    <p:extLst>
      <p:ext uri="{BB962C8B-B14F-4D97-AF65-F5344CB8AC3E}">
        <p14:creationId xmlns:p14="http://schemas.microsoft.com/office/powerpoint/2010/main" val="375887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1245</Words>
  <Application>Microsoft Office PowerPoint</Application>
  <PresentationFormat>Widescreen</PresentationFormat>
  <Paragraphs>158</Paragraphs>
  <Slides>12</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DejaVu Serif</vt:lpstr>
      <vt:lpstr>Times New Roman</vt:lpstr>
      <vt:lpstr>Office Theme</vt:lpstr>
      <vt:lpstr>درس چهارم کلاس شنبه 8تا10</vt:lpstr>
      <vt:lpstr>PowerPoint Presentation</vt:lpstr>
      <vt:lpstr>Reading</vt:lpstr>
      <vt:lpstr>PowerPoint Presentation</vt:lpstr>
      <vt:lpstr>PowerPoint Presentation</vt:lpstr>
      <vt:lpstr>PowerPoint Presentation</vt:lpstr>
      <vt:lpstr>Grammar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درس چهارم کلاس شنبه 8تا10</dc:title>
  <dc:creator>Windows User</dc:creator>
  <cp:lastModifiedBy>Bamdadi</cp:lastModifiedBy>
  <cp:revision>13</cp:revision>
  <dcterms:created xsi:type="dcterms:W3CDTF">2020-04-17T04:40:38Z</dcterms:created>
  <dcterms:modified xsi:type="dcterms:W3CDTF">2020-04-17T14:23:29Z</dcterms:modified>
</cp:coreProperties>
</file>