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4" d="100"/>
          <a:sy n="64" d="100"/>
        </p:scale>
        <p:origin x="72"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4/17/2020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4/17/2020</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9671" y="193182"/>
            <a:ext cx="9490098" cy="2704563"/>
          </a:xfrm>
        </p:spPr>
        <p:txBody>
          <a:bodyPr>
            <a:normAutofit/>
          </a:bodyPr>
          <a:lstStyle/>
          <a:p>
            <a:pPr algn="ctr" rtl="1"/>
            <a:r>
              <a:rPr lang="fa-IR" sz="3100" dirty="0" smtClean="0">
                <a:solidFill>
                  <a:srgbClr val="FFFF00"/>
                </a:solidFill>
              </a:rPr>
              <a:t>زبان </a:t>
            </a:r>
            <a:r>
              <a:rPr lang="fa-IR" sz="3100" dirty="0" smtClean="0">
                <a:solidFill>
                  <a:srgbClr val="FFFF00"/>
                </a:solidFill>
              </a:rPr>
              <a:t>فارسی مبحث نخست ، </a:t>
            </a:r>
            <a:r>
              <a:rPr lang="fa-IR" sz="3100" dirty="0">
                <a:solidFill>
                  <a:srgbClr val="FFFF00"/>
                </a:solidFill>
              </a:rPr>
              <a:t>فروردین 1399</a:t>
            </a:r>
            <a:r>
              <a:rPr lang="fa-IR" dirty="0" smtClean="0">
                <a:solidFill>
                  <a:srgbClr val="FFFF00"/>
                </a:solidFill>
              </a:rPr>
              <a:t/>
            </a:r>
            <a:br>
              <a:rPr lang="fa-IR" dirty="0" smtClean="0">
                <a:solidFill>
                  <a:srgbClr val="FFFF00"/>
                </a:solidFill>
              </a:rPr>
            </a:br>
            <a:r>
              <a:rPr lang="fa-IR" dirty="0" smtClean="0">
                <a:solidFill>
                  <a:srgbClr val="FFFF00"/>
                </a:solidFill>
              </a:rPr>
              <a:t>  تدریس دکتر بامدادی</a:t>
            </a:r>
            <a:br>
              <a:rPr lang="fa-IR" dirty="0" smtClean="0">
                <a:solidFill>
                  <a:srgbClr val="FFFF00"/>
                </a:solidFill>
              </a:rPr>
            </a:br>
            <a:r>
              <a:rPr lang="fa-IR" sz="2700" dirty="0" smtClean="0">
                <a:solidFill>
                  <a:srgbClr val="FFFF00"/>
                </a:solidFill>
              </a:rPr>
              <a:t>کتاب درسی : برگزیده ادب فارسی</a:t>
            </a:r>
            <a:r>
              <a:rPr lang="fa-IR" sz="2700" dirty="0" smtClean="0"/>
              <a:t> </a:t>
            </a:r>
            <a:r>
              <a:rPr lang="fa-IR" sz="2700" dirty="0" smtClean="0">
                <a:solidFill>
                  <a:srgbClr val="FFFF00"/>
                </a:solidFill>
              </a:rPr>
              <a:t>جمعی از مؤلفان نشر آیدین</a:t>
            </a:r>
            <a:r>
              <a:rPr lang="fa-IR" dirty="0" smtClean="0">
                <a:solidFill>
                  <a:srgbClr val="FFFF00"/>
                </a:solidFill>
              </a:rPr>
              <a:t/>
            </a:r>
            <a:br>
              <a:rPr lang="fa-IR" dirty="0" smtClean="0">
                <a:solidFill>
                  <a:srgbClr val="FFFF00"/>
                </a:solidFill>
              </a:rPr>
            </a:br>
            <a:endParaRPr lang="en-US" dirty="0">
              <a:solidFill>
                <a:srgbClr val="FFFF00"/>
              </a:solidFill>
            </a:endParaRPr>
          </a:p>
        </p:txBody>
      </p:sp>
      <p:sp>
        <p:nvSpPr>
          <p:cNvPr id="3" name="Subtitle 2"/>
          <p:cNvSpPr>
            <a:spLocks noGrp="1"/>
          </p:cNvSpPr>
          <p:nvPr>
            <p:ph type="subTitle" idx="1"/>
          </p:nvPr>
        </p:nvSpPr>
        <p:spPr>
          <a:xfrm>
            <a:off x="1442433" y="2263514"/>
            <a:ext cx="9364573" cy="4152275"/>
          </a:xfrm>
        </p:spPr>
        <p:txBody>
          <a:bodyPr>
            <a:normAutofit/>
          </a:bodyPr>
          <a:lstStyle/>
          <a:p>
            <a:pPr algn="just" rtl="1"/>
            <a:r>
              <a:rPr lang="fa-IR" sz="1600" b="1" dirty="0">
                <a:solidFill>
                  <a:schemeClr val="bg1"/>
                </a:solidFill>
                <a:cs typeface="B Nazanin" panose="00000400000000000000" pitchFamily="2" charset="-78"/>
              </a:rPr>
              <a:t>تا دوره مشروطیت  قلمرو ادبیات ایران به دو قطب  متفاوت  تقسیم می‌شد: الف - بخش عمده ای  از ادبیات ما با دربار و قدرتمندان </a:t>
            </a:r>
            <a:endParaRPr lang="fa-IR" sz="1600" b="1" dirty="0" smtClean="0">
              <a:solidFill>
                <a:schemeClr val="bg1"/>
              </a:solidFill>
              <a:cs typeface="B Nazanin" panose="00000400000000000000" pitchFamily="2" charset="-78"/>
            </a:endParaRPr>
          </a:p>
          <a:p>
            <a:pPr algn="just" rtl="1"/>
            <a:r>
              <a:rPr lang="fa-IR" sz="1600" b="1" dirty="0" smtClean="0">
                <a:solidFill>
                  <a:schemeClr val="bg1"/>
                </a:solidFill>
                <a:cs typeface="B Nazanin" panose="00000400000000000000" pitchFamily="2" charset="-78"/>
              </a:rPr>
              <a:t>ارتباط </a:t>
            </a:r>
            <a:r>
              <a:rPr lang="fa-IR" sz="1600" b="1" dirty="0">
                <a:solidFill>
                  <a:schemeClr val="bg1"/>
                </a:solidFill>
                <a:cs typeface="B Nazanin" panose="00000400000000000000" pitchFamily="2" charset="-78"/>
              </a:rPr>
              <a:t>داشت </a:t>
            </a:r>
            <a:r>
              <a:rPr lang="fa-IR" sz="1600" b="1" dirty="0" smtClean="0">
                <a:solidFill>
                  <a:schemeClr val="bg1"/>
                </a:solidFill>
                <a:cs typeface="B Nazanin" panose="00000400000000000000" pitchFamily="2" charset="-78"/>
              </a:rPr>
              <a:t> </a:t>
            </a:r>
            <a:r>
              <a:rPr lang="fa-IR" sz="1600" b="1" dirty="0">
                <a:solidFill>
                  <a:schemeClr val="bg1"/>
                </a:solidFill>
                <a:cs typeface="B Nazanin" panose="00000400000000000000" pitchFamily="2" charset="-78"/>
              </a:rPr>
              <a:t>خواه ناخواه  در این بخش  مدح  ، سپاسگزاری از قدرتمندان  پایمال شدن حق ضعیفان  را می‌بینیم.ب-  بخشی </a:t>
            </a:r>
            <a:r>
              <a:rPr lang="fa-IR" sz="1600" b="1" dirty="0" smtClean="0">
                <a:solidFill>
                  <a:schemeClr val="bg1"/>
                </a:solidFill>
                <a:cs typeface="B Nazanin" panose="00000400000000000000" pitchFamily="2" charset="-78"/>
              </a:rPr>
              <a:t>از</a:t>
            </a:r>
          </a:p>
          <a:p>
            <a:pPr algn="just" rtl="1"/>
            <a:r>
              <a:rPr lang="fa-IR" sz="1600" b="1" dirty="0" smtClean="0">
                <a:solidFill>
                  <a:schemeClr val="bg1"/>
                </a:solidFill>
                <a:cs typeface="B Nazanin" panose="00000400000000000000" pitchFamily="2" charset="-78"/>
              </a:rPr>
              <a:t> </a:t>
            </a:r>
            <a:r>
              <a:rPr lang="fa-IR" sz="1600" b="1" dirty="0">
                <a:solidFill>
                  <a:schemeClr val="bg1"/>
                </a:solidFill>
                <a:cs typeface="B Nazanin" panose="00000400000000000000" pitchFamily="2" charset="-78"/>
              </a:rPr>
              <a:t>ادبیات نیز  به دور از  محدوده دربار  با  عرفان ، دین و اخلاق  علوم مختلف  ارتباط داشت</a:t>
            </a:r>
            <a:r>
              <a:rPr lang="fa-IR" sz="1600" b="1" dirty="0" smtClean="0">
                <a:solidFill>
                  <a:schemeClr val="bg1"/>
                </a:solidFill>
                <a:cs typeface="B Nazanin" panose="00000400000000000000" pitchFamily="2" charset="-78"/>
              </a:rPr>
              <a:t>.</a:t>
            </a:r>
          </a:p>
          <a:p>
            <a:pPr algn="just" rtl="1"/>
            <a:r>
              <a:rPr lang="fa-IR" sz="1600" b="1" dirty="0">
                <a:solidFill>
                  <a:schemeClr val="bg1"/>
                </a:solidFill>
                <a:latin typeface="Arial" panose="020B0604020202020204" pitchFamily="34" charset="0"/>
                <a:cs typeface="B Nazanin" panose="00000400000000000000" pitchFamily="2" charset="-78"/>
              </a:rPr>
              <a:t>تا دورۀ مشروطه ،  مخاطبان ادبیات  اغلب قدرتمندان جامعه بودند  تا اینکه دوره ای فرا رسید که  مردم  ایران  با افکار آزادیخواهانه  و </a:t>
            </a:r>
            <a:endParaRPr lang="fa-IR" sz="1600" b="1" dirty="0" smtClean="0">
              <a:solidFill>
                <a:schemeClr val="bg1"/>
              </a:solidFill>
              <a:latin typeface="Arial" panose="020B0604020202020204" pitchFamily="34" charset="0"/>
              <a:cs typeface="B Nazanin" panose="00000400000000000000" pitchFamily="2" charset="-78"/>
            </a:endParaRPr>
          </a:p>
          <a:p>
            <a:pPr algn="just" rtl="1"/>
            <a:r>
              <a:rPr lang="fa-IR" sz="1600" b="1" dirty="0" smtClean="0">
                <a:solidFill>
                  <a:schemeClr val="bg1"/>
                </a:solidFill>
                <a:latin typeface="Arial" panose="020B0604020202020204" pitchFamily="34" charset="0"/>
                <a:cs typeface="B Nazanin" panose="00000400000000000000" pitchFamily="2" charset="-78"/>
              </a:rPr>
              <a:t>تجدد </a:t>
            </a:r>
            <a:r>
              <a:rPr lang="fa-IR" sz="1600" b="1" dirty="0">
                <a:solidFill>
                  <a:schemeClr val="bg1"/>
                </a:solidFill>
                <a:latin typeface="Arial" panose="020B0604020202020204" pitchFamily="34" charset="0"/>
                <a:cs typeface="B Nazanin" panose="00000400000000000000" pitchFamily="2" charset="-78"/>
              </a:rPr>
              <a:t>طلبانه ملت‌های  متمدن جهان اشنا شدند و آزادی خواهی ،  نوجویی و افکار متمدنانه در میان ایرانیان ظهور کرد.ایرانیان وقتی با </a:t>
            </a:r>
            <a:endParaRPr lang="fa-IR" sz="1600" b="1" dirty="0" smtClean="0">
              <a:solidFill>
                <a:schemeClr val="bg1"/>
              </a:solidFill>
              <a:latin typeface="Arial" panose="020B0604020202020204" pitchFamily="34" charset="0"/>
              <a:cs typeface="B Nazanin" panose="00000400000000000000" pitchFamily="2" charset="-78"/>
            </a:endParaRPr>
          </a:p>
          <a:p>
            <a:pPr algn="just" rtl="1"/>
            <a:r>
              <a:rPr lang="fa-IR" sz="1600" b="1" dirty="0" smtClean="0">
                <a:solidFill>
                  <a:schemeClr val="bg1"/>
                </a:solidFill>
                <a:latin typeface="Arial" panose="020B0604020202020204" pitchFamily="34" charset="0"/>
                <a:cs typeface="B Nazanin" panose="00000400000000000000" pitchFamily="2" charset="-78"/>
              </a:rPr>
              <a:t>مظاهر </a:t>
            </a:r>
            <a:r>
              <a:rPr lang="fa-IR" sz="1600" b="1" dirty="0">
                <a:solidFill>
                  <a:schemeClr val="bg1"/>
                </a:solidFill>
                <a:latin typeface="Arial" panose="020B0604020202020204" pitchFamily="34" charset="0"/>
                <a:cs typeface="B Nazanin" panose="00000400000000000000" pitchFamily="2" charset="-78"/>
              </a:rPr>
              <a:t>تمدن اروپاییان آشنا شدند و به ارزش انسان ها در نزد حکومت های آنان پی بردند،</a:t>
            </a:r>
            <a:r>
              <a:rPr lang="fa-IR" sz="1600" b="1" dirty="0">
                <a:solidFill>
                  <a:srgbClr val="000000"/>
                </a:solidFill>
                <a:latin typeface="Arial" panose="020B0604020202020204" pitchFamily="34" charset="0"/>
                <a:cs typeface="B Nazanin" panose="00000400000000000000" pitchFamily="2" charset="-78"/>
              </a:rPr>
              <a:t> </a:t>
            </a:r>
            <a:r>
              <a:rPr lang="fa-IR" sz="1600" b="1" dirty="0" smtClean="0">
                <a:solidFill>
                  <a:srgbClr val="000000"/>
                </a:solidFill>
                <a:latin typeface="Arial" panose="020B0604020202020204" pitchFamily="34" charset="0"/>
                <a:cs typeface="B Nazanin" panose="00000400000000000000" pitchFamily="2" charset="-78"/>
              </a:rPr>
              <a:t> برای به دست آوردن امتیازات </a:t>
            </a:r>
            <a:r>
              <a:rPr lang="fa-IR" sz="1600" b="1" dirty="0" smtClean="0">
                <a:solidFill>
                  <a:srgbClr val="000000"/>
                </a:solidFill>
                <a:latin typeface="Arial" panose="020B0604020202020204" pitchFamily="34" charset="0"/>
                <a:cs typeface="B Nazanin" panose="00000400000000000000" pitchFamily="2" charset="-78"/>
              </a:rPr>
              <a:t>تمدن</a:t>
            </a:r>
          </a:p>
          <a:p>
            <a:pPr algn="just" rtl="1"/>
            <a:r>
              <a:rPr lang="fa-IR" sz="1600" b="1" dirty="0" smtClean="0">
                <a:solidFill>
                  <a:srgbClr val="000000"/>
                </a:solidFill>
                <a:latin typeface="Arial" panose="020B0604020202020204" pitchFamily="34" charset="0"/>
                <a:cs typeface="B Nazanin" panose="00000400000000000000" pitchFamily="2" charset="-78"/>
              </a:rPr>
              <a:t> </a:t>
            </a:r>
            <a:r>
              <a:rPr lang="fa-IR" sz="1600" b="1" dirty="0" smtClean="0">
                <a:solidFill>
                  <a:srgbClr val="000000"/>
                </a:solidFill>
                <a:latin typeface="Arial" panose="020B0604020202020204" pitchFamily="34" charset="0"/>
                <a:cs typeface="B Nazanin" panose="00000400000000000000" pitchFamily="2" charset="-78"/>
              </a:rPr>
              <a:t>کوشیدند.</a:t>
            </a:r>
            <a:r>
              <a:rPr lang="fa-IR" sz="1600" dirty="0">
                <a:solidFill>
                  <a:srgbClr val="000000"/>
                </a:solidFill>
                <a:latin typeface="Arial" panose="020B0604020202020204" pitchFamily="34" charset="0"/>
              </a:rPr>
              <a:t> </a:t>
            </a:r>
            <a:r>
              <a:rPr lang="fa-IR" sz="1600" b="1" dirty="0">
                <a:solidFill>
                  <a:srgbClr val="000000"/>
                </a:solidFill>
                <a:latin typeface="Arial" panose="020B0604020202020204" pitchFamily="34" charset="0"/>
                <a:cs typeface="B Nazanin" panose="00000400000000000000" pitchFamily="2" charset="-78"/>
              </a:rPr>
              <a:t>بدین ترتیب نخستین جرقه های ازادی خواهی در این کشور زده شد. این تلاش ها و کوشش ها   که بعداً به جانفشانی </a:t>
            </a:r>
            <a:r>
              <a:rPr lang="fa-IR" sz="1600" b="1" dirty="0" smtClean="0">
                <a:solidFill>
                  <a:srgbClr val="000000"/>
                </a:solidFill>
                <a:latin typeface="Arial" panose="020B0604020202020204" pitchFamily="34" charset="0"/>
                <a:cs typeface="B Nazanin" panose="00000400000000000000" pitchFamily="2" charset="-78"/>
              </a:rPr>
              <a:t>ها</a:t>
            </a:r>
          </a:p>
          <a:p>
            <a:pPr algn="just" rtl="1"/>
            <a:r>
              <a:rPr lang="fa-IR" sz="1600" b="1" dirty="0" smtClean="0">
                <a:solidFill>
                  <a:srgbClr val="000000"/>
                </a:solidFill>
                <a:latin typeface="Arial" panose="020B0604020202020204" pitchFamily="34" charset="0"/>
                <a:cs typeface="B Nazanin" panose="00000400000000000000" pitchFamily="2" charset="-78"/>
              </a:rPr>
              <a:t> </a:t>
            </a:r>
            <a:r>
              <a:rPr lang="fa-IR" sz="1600" b="1" dirty="0">
                <a:solidFill>
                  <a:srgbClr val="000000"/>
                </a:solidFill>
                <a:latin typeface="Arial" panose="020B0604020202020204" pitchFamily="34" charset="0"/>
                <a:cs typeface="B Nazanin" panose="00000400000000000000" pitchFamily="2" charset="-78"/>
              </a:rPr>
              <a:t>منجر شد نتایجی بسیار شگفت انگیز در زندگی اجتماعی مردم پدید آورد. در ادبیات ما مجموعه کلماتی  می توان نام برد که </a:t>
            </a:r>
            <a:r>
              <a:rPr lang="fa-IR" sz="1600" b="1" dirty="0" smtClean="0">
                <a:solidFill>
                  <a:srgbClr val="000000"/>
                </a:solidFill>
                <a:latin typeface="Arial" panose="020B0604020202020204" pitchFamily="34" charset="0"/>
                <a:cs typeface="B Nazanin" panose="00000400000000000000" pitchFamily="2" charset="-78"/>
              </a:rPr>
              <a:t>تصویر</a:t>
            </a:r>
          </a:p>
          <a:p>
            <a:pPr algn="just" rtl="1"/>
            <a:r>
              <a:rPr lang="fa-IR" sz="1600" b="1" dirty="0" smtClean="0">
                <a:solidFill>
                  <a:srgbClr val="000000"/>
                </a:solidFill>
                <a:latin typeface="Arial" panose="020B0604020202020204" pitchFamily="34" charset="0"/>
                <a:cs typeface="B Nazanin" panose="00000400000000000000" pitchFamily="2" charset="-78"/>
              </a:rPr>
              <a:t> </a:t>
            </a:r>
            <a:r>
              <a:rPr lang="fa-IR" sz="1600" b="1" dirty="0">
                <a:solidFill>
                  <a:srgbClr val="000000"/>
                </a:solidFill>
                <a:latin typeface="Arial" panose="020B0604020202020204" pitchFamily="34" charset="0"/>
                <a:cs typeface="B Nazanin" panose="00000400000000000000" pitchFamily="2" charset="-78"/>
              </a:rPr>
              <a:t>کننده دوره سیاه خفقان اسارت مردم بودند:  شب ، زنجیر ، زمستان ، یخ  بندان  ، سرما </a:t>
            </a:r>
            <a:r>
              <a:rPr lang="fa-IR" sz="1600" b="1" dirty="0" smtClean="0">
                <a:solidFill>
                  <a:srgbClr val="000000"/>
                </a:solidFill>
                <a:latin typeface="Arial" panose="020B0604020202020204" pitchFamily="34" charset="0"/>
                <a:cs typeface="B Nazanin" panose="00000400000000000000" pitchFamily="2" charset="-78"/>
              </a:rPr>
              <a:t>,...</a:t>
            </a:r>
            <a:endParaRPr lang="fa-IR" sz="1600" b="1" dirty="0">
              <a:solidFill>
                <a:srgbClr val="000000"/>
              </a:solidFill>
              <a:latin typeface="Arial" panose="020B0604020202020204" pitchFamily="34" charset="0"/>
              <a:cs typeface="B Nazanin" panose="00000400000000000000" pitchFamily="2" charset="-78"/>
            </a:endParaRPr>
          </a:p>
          <a:p>
            <a:pPr algn="r" rtl="1"/>
            <a:r>
              <a:rPr lang="fa-IR" sz="1600" b="1" dirty="0">
                <a:solidFill>
                  <a:srgbClr val="000000"/>
                </a:solidFill>
                <a:latin typeface="Arial" panose="020B0604020202020204" pitchFamily="34" charset="0"/>
                <a:cs typeface="B Nazanin" panose="00000400000000000000" pitchFamily="2" charset="-78"/>
              </a:rPr>
              <a:t> در مقابل این مجموعه ، واژگانی رواج یافتند که نشان  دهندۀ  دوران آزادی و  رهایی بودند. می توان  این واژگان را نام برد:  صبح ، </a:t>
            </a:r>
            <a:endParaRPr lang="fa-IR" sz="1600" b="1" dirty="0" smtClean="0">
              <a:solidFill>
                <a:srgbClr val="000000"/>
              </a:solidFill>
              <a:latin typeface="Arial" panose="020B0604020202020204" pitchFamily="34" charset="0"/>
              <a:cs typeface="B Nazanin" panose="00000400000000000000" pitchFamily="2" charset="-78"/>
            </a:endParaRPr>
          </a:p>
          <a:p>
            <a:pPr algn="r" rtl="1"/>
            <a:r>
              <a:rPr lang="fa-IR" sz="1600" b="1" dirty="0" smtClean="0">
                <a:solidFill>
                  <a:srgbClr val="000000"/>
                </a:solidFill>
                <a:latin typeface="Arial" panose="020B0604020202020204" pitchFamily="34" charset="0"/>
                <a:cs typeface="B Nazanin" panose="00000400000000000000" pitchFamily="2" charset="-78"/>
              </a:rPr>
              <a:t>سحر </a:t>
            </a:r>
            <a:r>
              <a:rPr lang="fa-IR" sz="1600" b="1" dirty="0">
                <a:solidFill>
                  <a:srgbClr val="000000"/>
                </a:solidFill>
                <a:latin typeface="Arial" panose="020B0604020202020204" pitchFamily="34" charset="0"/>
                <a:cs typeface="B Nazanin" panose="00000400000000000000" pitchFamily="2" charset="-78"/>
              </a:rPr>
              <a:t>، خورشید ، گل  ، بلبل و ....</a:t>
            </a:r>
            <a:endParaRPr lang="fa-IR" sz="1600" b="1" dirty="0" smtClean="0">
              <a:solidFill>
                <a:srgbClr val="000000"/>
              </a:solidFill>
              <a:latin typeface="Arial" panose="020B0604020202020204" pitchFamily="34" charset="0"/>
              <a:cs typeface="B Nazanin" panose="00000400000000000000" pitchFamily="2" charset="-78"/>
            </a:endParaRPr>
          </a:p>
          <a:p>
            <a:pPr algn="r" rtl="1"/>
            <a:endParaRPr lang="en-US" sz="1600" b="1" dirty="0">
              <a:cs typeface="B Nazanin" panose="00000400000000000000" pitchFamily="2" charset="-78"/>
            </a:endParaRPr>
          </a:p>
        </p:txBody>
      </p:sp>
    </p:spTree>
    <p:extLst>
      <p:ext uri="{BB962C8B-B14F-4D97-AF65-F5344CB8AC3E}">
        <p14:creationId xmlns:p14="http://schemas.microsoft.com/office/powerpoint/2010/main" val="2346292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715" y="1918740"/>
            <a:ext cx="10507766" cy="4796852"/>
          </a:xfrm>
        </p:spPr>
        <p:txBody>
          <a:bodyPr>
            <a:normAutofit/>
          </a:bodyPr>
          <a:lstStyle/>
          <a:p>
            <a:pPr algn="r" rtl="1"/>
            <a:r>
              <a:rPr lang="fa-IR" sz="1600" b="1" dirty="0" smtClean="0">
                <a:solidFill>
                  <a:schemeClr val="bg1"/>
                </a:solidFill>
                <a:cs typeface="B Nazanin" panose="00000400000000000000" pitchFamily="2" charset="-78"/>
              </a:rPr>
              <a:t>در </a:t>
            </a:r>
            <a:r>
              <a:rPr lang="fa-IR" sz="1600" b="1" dirty="0">
                <a:solidFill>
                  <a:schemeClr val="bg1"/>
                </a:solidFill>
                <a:cs typeface="B Nazanin" panose="00000400000000000000" pitchFamily="2" charset="-78"/>
              </a:rPr>
              <a:t>ادبیات این دوره اتفاقات بسیار بزرگ و تغییراتی از این روی داده است.  یکی از تغییرات بسیار بزرگ مربوط به مخاطب شناسی ادبیات است. یعنی اگر تا کنون دیده می‌شد که  نویسنده و شاعری کتاب خود را  یا اثر خود را  خطاب به پادشاه ، وزیر یا صاحب قدرتی نوشته  و واژگان یا ترکیب هایی  مناسب وی به کار برده است ، ست می شد پیغامی پنهانی  از این کار دریافت  یعنی مخاطب ادبیات اعیان و اشراف جامعه بودند  ولی از این به بعد  که ارزش انسانها  به تاج و تخت و پول و مال و قدرت شناخته نمی‌شد  بلکه  به میزان مفید و مؤثربودن آنها  در سرنوشت جامعه سنجیده می شد. به همین خاطر کشاورزان، روستاییان، کارگران و مردم عادی  سنگینی کار و تولید و  اداره جامعه  که بر دوش آنها بود،  مخاطبان  واقعی  ادبیات شدند . نویسندگان و شاعران  و نمایشنامه  نویسان  هر چه نوشته اند  خطاب به  آنان بود. پس می توان نتیجه گرفت  که  یک باره  مخاطبان ادبیات عوض شدند  و همچنان که شما می دانید  بسیاری از شاعران و نویسندگان این دوره  با گوشه چشمی به  تغییرات  روسیه  و تسلط حکومت  سوسیالیستی  در آن مملکت ،  اینجا نیز ادبیاتی به نام  ادبیات کارگری  به وجود آوردند که سردم داری آن  ابوالقاسم لاهوتی ، فرخی یزدی  و شاعران  و نویسندگان دیگر بود .</a:t>
            </a:r>
            <a:br>
              <a:rPr lang="fa-IR" sz="1600" b="1" dirty="0">
                <a:solidFill>
                  <a:schemeClr val="bg1"/>
                </a:solidFill>
                <a:cs typeface="B Nazanin" panose="00000400000000000000" pitchFamily="2" charset="-78"/>
              </a:rPr>
            </a:br>
            <a:r>
              <a:rPr lang="fa-IR" sz="1600" b="1" dirty="0">
                <a:solidFill>
                  <a:schemeClr val="bg1"/>
                </a:solidFill>
                <a:cs typeface="B Nazanin" panose="00000400000000000000" pitchFamily="2" charset="-78"/>
              </a:rPr>
              <a:t/>
            </a:r>
            <a:br>
              <a:rPr lang="fa-IR" sz="1600" b="1" dirty="0">
                <a:solidFill>
                  <a:schemeClr val="bg1"/>
                </a:solidFill>
                <a:cs typeface="B Nazanin" panose="00000400000000000000" pitchFamily="2" charset="-78"/>
              </a:rPr>
            </a:br>
            <a:r>
              <a:rPr lang="fa-IR" sz="1600" b="1" dirty="0">
                <a:solidFill>
                  <a:schemeClr val="bg1"/>
                </a:solidFill>
                <a:cs typeface="B Nazanin" panose="00000400000000000000" pitchFamily="2" charset="-78"/>
              </a:rPr>
              <a:t> تغییراتی بسیار از نظر تنوع  آثار ادبی  و شکل و قالب نوشتار نیز  ایجاد شد . اذان نویسندگی پرتکلّف  و سرشار از تعارفات عجیب و غریب درباری  اثری نماند. نوشته ها  ساده ترشد. به  این دلیل که  برای طبقات عادی جامعه  که کم سواد و بی سواد بودند،  نوشته می‌شد.در کتاب های بسیار ساده اما روشنگرانه در این دوره نوشته شد  که بسیاری از آنها برای شما شناخته شده است.   در زمینه نثر کتابهایی مثل:  سیاحت نامه ابراهیم بیگ  از حاج زین العابدین مراغه ای. مسالک المحسنین  کتاب احمد  میرزا عبدالرحیم  طالبوف  </a:t>
            </a:r>
            <a:r>
              <a:rPr lang="fa-IR" sz="1600" b="1" dirty="0" smtClean="0">
                <a:solidFill>
                  <a:schemeClr val="bg1"/>
                </a:solidFill>
                <a:cs typeface="B Nazanin" panose="00000400000000000000" pitchFamily="2" charset="-78"/>
              </a:rPr>
              <a:t>تبریزی و...</a:t>
            </a:r>
            <a:br>
              <a:rPr lang="fa-IR" sz="1600" b="1" dirty="0" smtClean="0">
                <a:solidFill>
                  <a:schemeClr val="bg1"/>
                </a:solidFill>
                <a:cs typeface="B Nazanin" panose="00000400000000000000" pitchFamily="2" charset="-78"/>
              </a:rPr>
            </a:br>
            <a:r>
              <a:rPr lang="fa-IR" sz="1600" b="1" dirty="0" smtClean="0">
                <a:solidFill>
                  <a:schemeClr val="bg1"/>
                </a:solidFill>
                <a:cs typeface="B Nazanin" panose="00000400000000000000" pitchFamily="2" charset="-78"/>
              </a:rPr>
              <a:t> </a:t>
            </a:r>
            <a:r>
              <a:rPr lang="fa-IR" sz="1600" b="1" dirty="0">
                <a:solidFill>
                  <a:schemeClr val="bg1"/>
                </a:solidFill>
                <a:cs typeface="B Nazanin" panose="00000400000000000000" pitchFamily="2" charset="-78"/>
              </a:rPr>
              <a:t/>
            </a:r>
            <a:br>
              <a:rPr lang="fa-IR" sz="1600" b="1" dirty="0">
                <a:solidFill>
                  <a:schemeClr val="bg1"/>
                </a:solidFill>
                <a:cs typeface="B Nazanin" panose="00000400000000000000" pitchFamily="2" charset="-78"/>
              </a:rPr>
            </a:br>
            <a:r>
              <a:rPr lang="fa-IR" sz="1600" b="1" dirty="0">
                <a:solidFill>
                  <a:schemeClr val="bg1"/>
                </a:solidFill>
                <a:cs typeface="B Nazanin" panose="00000400000000000000" pitchFamily="2" charset="-78"/>
              </a:rPr>
              <a:t/>
            </a:r>
            <a:br>
              <a:rPr lang="fa-IR" sz="1600" b="1" dirty="0">
                <a:solidFill>
                  <a:schemeClr val="bg1"/>
                </a:solidFill>
                <a:cs typeface="B Nazanin" panose="00000400000000000000" pitchFamily="2" charset="-78"/>
              </a:rPr>
            </a:br>
            <a:r>
              <a:rPr lang="fa-IR" sz="1600" b="1" dirty="0">
                <a:solidFill>
                  <a:schemeClr val="bg1"/>
                </a:solidFill>
                <a:cs typeface="B Nazanin" panose="00000400000000000000" pitchFamily="2" charset="-78"/>
              </a:rPr>
              <a:t> در حوزه شعر نیز  افرادی مثل میرزا علی اکبر صابر ، نسیم شمال  و دیگران  با اشعار روشنگران  مردم را به مقابل با بی قانونی ها و ستمگری ها فرا می خواندند.</a:t>
            </a:r>
            <a:endParaRPr lang="en-US" sz="1600" b="1" dirty="0">
              <a:solidFill>
                <a:schemeClr val="bg1"/>
              </a:solidFill>
              <a:cs typeface="B Nazanin" panose="00000400000000000000" pitchFamily="2" charset="-78"/>
            </a:endParaRPr>
          </a:p>
        </p:txBody>
      </p:sp>
      <p:sp>
        <p:nvSpPr>
          <p:cNvPr id="3" name="Content Placeholder 2"/>
          <p:cNvSpPr>
            <a:spLocks noGrp="1"/>
          </p:cNvSpPr>
          <p:nvPr>
            <p:ph idx="1"/>
          </p:nvPr>
        </p:nvSpPr>
        <p:spPr>
          <a:xfrm>
            <a:off x="434715" y="1195465"/>
            <a:ext cx="10507766" cy="723275"/>
          </a:xfrm>
        </p:spPr>
        <p:txBody>
          <a:bodyPr/>
          <a:lstStyle/>
          <a:p>
            <a:endParaRPr lang="en-US" dirty="0"/>
          </a:p>
        </p:txBody>
      </p:sp>
    </p:spTree>
    <p:extLst>
      <p:ext uri="{BB962C8B-B14F-4D97-AF65-F5344CB8AC3E}">
        <p14:creationId xmlns:p14="http://schemas.microsoft.com/office/powerpoint/2010/main" val="4086426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4291" y="824459"/>
            <a:ext cx="10933165" cy="6175948"/>
          </a:xfrm>
        </p:spPr>
        <p:txBody>
          <a:bodyPr>
            <a:normAutofit/>
          </a:bodyPr>
          <a:lstStyle/>
          <a:p>
            <a:pPr algn="r" rtl="1"/>
            <a:r>
              <a:rPr lang="fa-IR" sz="1400" b="1" dirty="0" smtClean="0">
                <a:solidFill>
                  <a:schemeClr val="bg1"/>
                </a:solidFill>
                <a:cs typeface="B Nazanin" panose="00000400000000000000" pitchFamily="2" charset="-78"/>
              </a:rPr>
              <a:t>به دلایلی  که برای شما شمردم  و باز در این جا جمع بندی می کنم:1-  تغییرات  شگفت و منسجمی که در ادبیات ما صورت گرفت 2- قالب های نو و ذوق آزمایی های تازه در این دوره رایج شد.3-  ادبیات مخاطبان تازه یافت  و موضوع آثار ادبی با نیازهای مخاطبان تازه شکل گرفت4-  ادبیات این دوره از هر قالبی  که بود ،  نشان از نوجویی  و نو خواهی داشت 5-  هم مردم خود را شناختند و هم نویسندگان  و شاعران به اهمیت مردم پی بردند6-  ادبیات این دوره  روایت  زجر ها  و سختی هایی است که  در اثر بیداری  کشیدند تا خود را از زیر سلطه   قدرت طلبان  رهایی بخشند.</a:t>
            </a:r>
            <a:br>
              <a:rPr lang="fa-IR" sz="1400" b="1" dirty="0" smtClean="0">
                <a:solidFill>
                  <a:schemeClr val="bg1"/>
                </a:solidFill>
                <a:cs typeface="B Nazanin" panose="00000400000000000000" pitchFamily="2" charset="-78"/>
              </a:rPr>
            </a:br>
            <a:r>
              <a:rPr lang="fa-IR" sz="1400" b="1" dirty="0" smtClean="0">
                <a:solidFill>
                  <a:schemeClr val="bg1"/>
                </a:solidFill>
                <a:cs typeface="B Nazanin" panose="00000400000000000000" pitchFamily="2" charset="-78"/>
              </a:rPr>
              <a:t/>
            </a:r>
            <a:br>
              <a:rPr lang="fa-IR" sz="1400" b="1" dirty="0" smtClean="0">
                <a:solidFill>
                  <a:schemeClr val="bg1"/>
                </a:solidFill>
                <a:cs typeface="B Nazanin" panose="00000400000000000000" pitchFamily="2" charset="-78"/>
              </a:rPr>
            </a:br>
            <a:r>
              <a:rPr lang="fa-IR" sz="1400" b="1" dirty="0" smtClean="0">
                <a:solidFill>
                  <a:schemeClr val="bg1"/>
                </a:solidFill>
                <a:cs typeface="B Nazanin" panose="00000400000000000000" pitchFamily="2" charset="-78"/>
              </a:rPr>
              <a:t> ما درس مان را از ادبیات دوره مشروطه آغاز خواهیم کرد .  هم چهره های مردمی و  فداکار و دلسوز را خواهیم شناخت  هم با افکار تازه پیدا شده  درآن روزها  آشنا خواهیم شد.</a:t>
            </a:r>
            <a:br>
              <a:rPr lang="fa-IR" sz="1400" b="1" dirty="0" smtClean="0">
                <a:solidFill>
                  <a:schemeClr val="bg1"/>
                </a:solidFill>
                <a:cs typeface="B Nazanin" panose="00000400000000000000" pitchFamily="2" charset="-78"/>
              </a:rPr>
            </a:br>
            <a:r>
              <a:rPr lang="fa-IR" sz="1400" b="1" dirty="0" smtClean="0">
                <a:solidFill>
                  <a:schemeClr val="bg1"/>
                </a:solidFill>
                <a:cs typeface="B Nazanin" panose="00000400000000000000" pitchFamily="2" charset="-78"/>
              </a:rPr>
              <a:t> متون این دوره بسیار ساده است و به توضیحات زیاد نیاز ندارد . گاهی راهنمایی هایی مختصرلازم است که  انجام خواهم داد</a:t>
            </a:r>
            <a:br>
              <a:rPr lang="fa-IR" sz="1400" b="1" dirty="0" smtClean="0">
                <a:solidFill>
                  <a:schemeClr val="bg1"/>
                </a:solidFill>
                <a:cs typeface="B Nazanin" panose="00000400000000000000" pitchFamily="2" charset="-78"/>
              </a:rPr>
            </a:br>
            <a:r>
              <a:rPr lang="fa-IR" sz="1400" b="1" dirty="0">
                <a:solidFill>
                  <a:schemeClr val="bg1"/>
                </a:solidFill>
                <a:cs typeface="B Nazanin" panose="00000400000000000000" pitchFamily="2" charset="-78"/>
              </a:rPr>
              <a:t/>
            </a:r>
            <a:br>
              <a:rPr lang="fa-IR" sz="1400" b="1" dirty="0">
                <a:solidFill>
                  <a:schemeClr val="bg1"/>
                </a:solidFill>
                <a:cs typeface="B Nazanin" panose="00000400000000000000" pitchFamily="2" charset="-78"/>
              </a:rPr>
            </a:br>
            <a:r>
              <a:rPr lang="fa-IR" sz="1400" b="1" dirty="0" smtClean="0">
                <a:solidFill>
                  <a:schemeClr val="bg1"/>
                </a:solidFill>
                <a:cs typeface="B Nazanin" panose="00000400000000000000" pitchFamily="2" charset="-78"/>
              </a:rPr>
              <a:t>درس اول ما معرفی سیّد محمود غنی زاده سلماسی  روزنامه نگار ،شاعر ، مبارز و یار ستارخان  است.</a:t>
            </a:r>
            <a:br>
              <a:rPr lang="fa-IR" sz="1400" b="1" dirty="0" smtClean="0">
                <a:solidFill>
                  <a:schemeClr val="bg1"/>
                </a:solidFill>
                <a:cs typeface="B Nazanin" panose="00000400000000000000" pitchFamily="2" charset="-78"/>
              </a:rPr>
            </a:br>
            <a:r>
              <a:rPr lang="fa-IR" sz="1400" b="1" dirty="0">
                <a:solidFill>
                  <a:schemeClr val="bg1"/>
                </a:solidFill>
                <a:cs typeface="B Nazanin" panose="00000400000000000000" pitchFamily="2" charset="-78"/>
              </a:rPr>
              <a:t>درس 54 صفحه 144</a:t>
            </a:r>
            <a:br>
              <a:rPr lang="fa-IR" sz="1400" b="1" dirty="0">
                <a:solidFill>
                  <a:schemeClr val="bg1"/>
                </a:solidFill>
                <a:cs typeface="B Nazanin" panose="00000400000000000000" pitchFamily="2" charset="-78"/>
              </a:rPr>
            </a:br>
            <a:r>
              <a:rPr lang="fa-IR" sz="1400" b="1" dirty="0">
                <a:solidFill>
                  <a:schemeClr val="bg1"/>
                </a:solidFill>
                <a:cs typeface="B Nazanin" panose="00000400000000000000" pitchFamily="2" charset="-78"/>
              </a:rPr>
              <a:t>اگر به مجموعه کلمات توجه کنیم فضای  شعر برای خواننده آشکار می شود  که در محیطی استبداد زده خفقان آور و ناخوشایند گفته شده است : هذیان ، هیولا ، شب ، تب ، جان دادن ، مرگ و</a:t>
            </a:r>
            <a:r>
              <a:rPr lang="fa-IR" sz="1400" b="1" dirty="0" smtClean="0">
                <a:solidFill>
                  <a:schemeClr val="bg1"/>
                </a:solidFill>
                <a:cs typeface="B Nazanin" panose="00000400000000000000" pitchFamily="2" charset="-78"/>
              </a:rPr>
              <a:t>...</a:t>
            </a:r>
            <a:br>
              <a:rPr lang="fa-IR" sz="1400" b="1" dirty="0" smtClean="0">
                <a:solidFill>
                  <a:schemeClr val="bg1"/>
                </a:solidFill>
                <a:cs typeface="B Nazanin" panose="00000400000000000000" pitchFamily="2" charset="-78"/>
              </a:rPr>
            </a:br>
            <a:r>
              <a:rPr lang="fa-IR" sz="1400" b="1" dirty="0" smtClean="0">
                <a:solidFill>
                  <a:schemeClr val="bg1"/>
                </a:solidFill>
                <a:cs typeface="B Nazanin" panose="00000400000000000000" pitchFamily="2" charset="-78"/>
              </a:rPr>
              <a:t/>
            </a:r>
            <a:br>
              <a:rPr lang="fa-IR" sz="1400" b="1" dirty="0" smtClean="0">
                <a:solidFill>
                  <a:schemeClr val="bg1"/>
                </a:solidFill>
                <a:cs typeface="B Nazanin" panose="00000400000000000000" pitchFamily="2" charset="-78"/>
              </a:rPr>
            </a:br>
            <a:r>
              <a:rPr lang="fa-IR" sz="1400" b="1" dirty="0" smtClean="0">
                <a:solidFill>
                  <a:schemeClr val="bg1"/>
                </a:solidFill>
                <a:cs typeface="B Nazanin" panose="00000400000000000000" pitchFamily="2" charset="-78"/>
              </a:rPr>
              <a:t>درس 55  علی اکبر دهخدا </a:t>
            </a:r>
            <a:r>
              <a:rPr lang="fa-IR" sz="1400" b="1" dirty="0">
                <a:solidFill>
                  <a:schemeClr val="bg1"/>
                </a:solidFill>
                <a:cs typeface="B Nazanin" panose="00000400000000000000" pitchFamily="2" charset="-78"/>
              </a:rPr>
              <a:t/>
            </a:r>
            <a:br>
              <a:rPr lang="fa-IR" sz="1400" b="1" dirty="0">
                <a:solidFill>
                  <a:schemeClr val="bg1"/>
                </a:solidFill>
                <a:cs typeface="B Nazanin" panose="00000400000000000000" pitchFamily="2" charset="-78"/>
              </a:rPr>
            </a:br>
            <a:r>
              <a:rPr lang="fa-IR" sz="1400" b="1" dirty="0">
                <a:solidFill>
                  <a:schemeClr val="bg1"/>
                </a:solidFill>
                <a:cs typeface="B Nazanin" panose="00000400000000000000" pitchFamily="2" charset="-78"/>
              </a:rPr>
              <a:t> در هر دوره‌ای که  استبداد رواج داشته باشد،  مردم برای  مبارزه با آن می کوشند . یکی از نخستین راههای مبارزه با خودکامگی حاکمان ستمگر،  بیان طنز است. طنز همچون شمشیری برنده  </a:t>
            </a:r>
            <a:r>
              <a:rPr lang="fa-IR" sz="1400" b="1" dirty="0" smtClean="0">
                <a:solidFill>
                  <a:schemeClr val="bg1"/>
                </a:solidFill>
                <a:cs typeface="B Nazanin" panose="00000400000000000000" pitchFamily="2" charset="-78"/>
              </a:rPr>
              <a:t>حس</a:t>
            </a:r>
            <a:br>
              <a:rPr lang="fa-IR" sz="1400" b="1" dirty="0" smtClean="0">
                <a:solidFill>
                  <a:schemeClr val="bg1"/>
                </a:solidFill>
                <a:cs typeface="B Nazanin" panose="00000400000000000000" pitchFamily="2" charset="-78"/>
              </a:rPr>
            </a:br>
            <a:r>
              <a:rPr lang="fa-IR" sz="1400" b="1" dirty="0" smtClean="0">
                <a:solidFill>
                  <a:schemeClr val="bg1"/>
                </a:solidFill>
                <a:cs typeface="B Nazanin" panose="00000400000000000000" pitchFamily="2" charset="-78"/>
              </a:rPr>
              <a:t/>
            </a:r>
            <a:br>
              <a:rPr lang="fa-IR" sz="1400" b="1" dirty="0" smtClean="0">
                <a:solidFill>
                  <a:schemeClr val="bg1"/>
                </a:solidFill>
                <a:cs typeface="B Nazanin" panose="00000400000000000000" pitchFamily="2" charset="-78"/>
              </a:rPr>
            </a:br>
            <a:r>
              <a:rPr lang="fa-IR" sz="1400" b="1" dirty="0" smtClean="0">
                <a:solidFill>
                  <a:schemeClr val="bg1"/>
                </a:solidFill>
                <a:cs typeface="B Nazanin" panose="00000400000000000000" pitchFamily="2" charset="-78"/>
              </a:rPr>
              <a:t>  </a:t>
            </a:r>
            <a:r>
              <a:rPr lang="fa-IR" sz="1400" b="1" dirty="0">
                <a:solidFill>
                  <a:schemeClr val="bg1"/>
                </a:solidFill>
                <a:cs typeface="B Nazanin" panose="00000400000000000000" pitchFamily="2" charset="-78"/>
              </a:rPr>
              <a:t>تیز انتقام مردم را  به حاکمان منتقل می کند. در این دوره  یکی از قالب های  بسیار دل انگیز و مردمی،  قالب طنز است  یکی از بزرگترین طنز نویسان این دوره  علامه علی اکبر دهخدا است. او  </a:t>
            </a:r>
            <a:r>
              <a:rPr lang="fa-IR" sz="1400" b="1" dirty="0" smtClean="0">
                <a:solidFill>
                  <a:schemeClr val="bg1"/>
                </a:solidFill>
                <a:cs typeface="B Nazanin" panose="00000400000000000000" pitchFamily="2" charset="-78"/>
              </a:rPr>
              <a:t/>
            </a:r>
            <a:br>
              <a:rPr lang="fa-IR" sz="1400" b="1" dirty="0" smtClean="0">
                <a:solidFill>
                  <a:schemeClr val="bg1"/>
                </a:solidFill>
                <a:cs typeface="B Nazanin" panose="00000400000000000000" pitchFamily="2" charset="-78"/>
              </a:rPr>
            </a:br>
            <a:r>
              <a:rPr lang="fa-IR" sz="1400" b="1" dirty="0" smtClean="0">
                <a:solidFill>
                  <a:schemeClr val="bg1"/>
                </a:solidFill>
                <a:cs typeface="B Nazanin" panose="00000400000000000000" pitchFamily="2" charset="-78"/>
              </a:rPr>
              <a:t/>
            </a:r>
            <a:br>
              <a:rPr lang="fa-IR" sz="1400" b="1" dirty="0" smtClean="0">
                <a:solidFill>
                  <a:schemeClr val="bg1"/>
                </a:solidFill>
                <a:cs typeface="B Nazanin" panose="00000400000000000000" pitchFamily="2" charset="-78"/>
              </a:rPr>
            </a:br>
            <a:r>
              <a:rPr lang="fa-IR" sz="1400" b="1" dirty="0" smtClean="0">
                <a:solidFill>
                  <a:schemeClr val="bg1"/>
                </a:solidFill>
                <a:cs typeface="B Nazanin" panose="00000400000000000000" pitchFamily="2" charset="-78"/>
              </a:rPr>
              <a:t>مقالات </a:t>
            </a:r>
            <a:r>
              <a:rPr lang="fa-IR" sz="1400" b="1" dirty="0">
                <a:solidFill>
                  <a:schemeClr val="bg1"/>
                </a:solidFill>
                <a:cs typeface="B Nazanin" panose="00000400000000000000" pitchFamily="2" charset="-78"/>
              </a:rPr>
              <a:t>طنز اجتماعی خود را در مجموعه ای  به نام " چرند پرند"  جمع کرده است. یکی از بزرگترین خدمات  علامه دهخدا  انتشار روزنامه  ارزشمند  صور اسرافیل بود  که با همکاری دوستانش  </a:t>
            </a:r>
            <a:r>
              <a:rPr lang="fa-IR" sz="1400" b="1" dirty="0" smtClean="0">
                <a:solidFill>
                  <a:schemeClr val="bg1"/>
                </a:solidFill>
                <a:cs typeface="B Nazanin" panose="00000400000000000000" pitchFamily="2" charset="-78"/>
              </a:rPr>
              <a:t/>
            </a:r>
            <a:br>
              <a:rPr lang="fa-IR" sz="1400" b="1" dirty="0" smtClean="0">
                <a:solidFill>
                  <a:schemeClr val="bg1"/>
                </a:solidFill>
                <a:cs typeface="B Nazanin" panose="00000400000000000000" pitchFamily="2" charset="-78"/>
              </a:rPr>
            </a:br>
            <a:r>
              <a:rPr lang="fa-IR" sz="1400" b="1" dirty="0" smtClean="0">
                <a:solidFill>
                  <a:schemeClr val="bg1"/>
                </a:solidFill>
                <a:cs typeface="B Nazanin" panose="00000400000000000000" pitchFamily="2" charset="-78"/>
              </a:rPr>
              <a:t/>
            </a:r>
            <a:br>
              <a:rPr lang="fa-IR" sz="1400" b="1" dirty="0" smtClean="0">
                <a:solidFill>
                  <a:schemeClr val="bg1"/>
                </a:solidFill>
                <a:cs typeface="B Nazanin" panose="00000400000000000000" pitchFamily="2" charset="-78"/>
              </a:rPr>
            </a:br>
            <a:r>
              <a:rPr lang="fa-IR" sz="1400" b="1" dirty="0" smtClean="0">
                <a:solidFill>
                  <a:schemeClr val="bg1"/>
                </a:solidFill>
                <a:cs typeface="B Nazanin" panose="00000400000000000000" pitchFamily="2" charset="-78"/>
              </a:rPr>
              <a:t>میرزا </a:t>
            </a:r>
            <a:r>
              <a:rPr lang="fa-IR" sz="1400" b="1" dirty="0">
                <a:solidFill>
                  <a:schemeClr val="bg1"/>
                </a:solidFill>
                <a:cs typeface="B Nazanin" panose="00000400000000000000" pitchFamily="2" charset="-78"/>
              </a:rPr>
              <a:t>جهانگیر خان و میرزا قاسم خان  انجام می داد. میرزا جهانگیر خان  مشهور به صور اسرافیل </a:t>
            </a:r>
            <a:r>
              <a:rPr lang="fa-IR" sz="1400" b="1" dirty="0" smtClean="0">
                <a:solidFill>
                  <a:schemeClr val="bg1"/>
                </a:solidFill>
                <a:cs typeface="B Nazanin" panose="00000400000000000000" pitchFamily="2" charset="-78"/>
              </a:rPr>
              <a:t>که سمت مدیری روزنامه را داشت ، </a:t>
            </a:r>
            <a:r>
              <a:rPr lang="fa-IR" sz="1400" b="1" dirty="0">
                <a:solidFill>
                  <a:schemeClr val="bg1"/>
                </a:solidFill>
                <a:cs typeface="B Nazanin" panose="00000400000000000000" pitchFamily="2" charset="-78"/>
              </a:rPr>
              <a:t>جان خود را بر سر آزادی خواهی  و نوشتن حقیقت  برای میهن </a:t>
            </a:r>
            <a:r>
              <a:rPr lang="fa-IR" sz="1400" b="1" dirty="0" smtClean="0">
                <a:solidFill>
                  <a:schemeClr val="bg1"/>
                </a:solidFill>
                <a:cs typeface="B Nazanin" panose="00000400000000000000" pitchFamily="2" charset="-78"/>
              </a:rPr>
              <a:t/>
            </a:r>
            <a:br>
              <a:rPr lang="fa-IR" sz="1400" b="1" dirty="0" smtClean="0">
                <a:solidFill>
                  <a:schemeClr val="bg1"/>
                </a:solidFill>
                <a:cs typeface="B Nazanin" panose="00000400000000000000" pitchFamily="2" charset="-78"/>
              </a:rPr>
            </a:br>
            <a:r>
              <a:rPr lang="fa-IR" sz="1400" b="1" dirty="0" smtClean="0">
                <a:solidFill>
                  <a:schemeClr val="bg1"/>
                </a:solidFill>
                <a:cs typeface="B Nazanin" panose="00000400000000000000" pitchFamily="2" charset="-78"/>
              </a:rPr>
              <a:t/>
            </a:r>
            <a:br>
              <a:rPr lang="fa-IR" sz="1400" b="1" dirty="0" smtClean="0">
                <a:solidFill>
                  <a:schemeClr val="bg1"/>
                </a:solidFill>
                <a:cs typeface="B Nazanin" panose="00000400000000000000" pitchFamily="2" charset="-78"/>
              </a:rPr>
            </a:br>
            <a:r>
              <a:rPr lang="fa-IR" sz="1400" b="1" dirty="0" smtClean="0">
                <a:solidFill>
                  <a:schemeClr val="bg1"/>
                </a:solidFill>
                <a:cs typeface="B Nazanin" panose="00000400000000000000" pitchFamily="2" charset="-78"/>
              </a:rPr>
              <a:t>فدا کرد. </a:t>
            </a:r>
            <a:br>
              <a:rPr lang="fa-IR" sz="1400" b="1" dirty="0" smtClean="0">
                <a:solidFill>
                  <a:schemeClr val="bg1"/>
                </a:solidFill>
                <a:cs typeface="B Nazanin" panose="00000400000000000000" pitchFamily="2" charset="-78"/>
              </a:rPr>
            </a:br>
            <a:endParaRPr lang="en-US" sz="1400" b="1" dirty="0">
              <a:solidFill>
                <a:schemeClr val="bg1"/>
              </a:solidFill>
              <a:cs typeface="B Nazanin" panose="00000400000000000000" pitchFamily="2" charset="-78"/>
            </a:endParaRPr>
          </a:p>
        </p:txBody>
      </p:sp>
      <p:sp>
        <p:nvSpPr>
          <p:cNvPr id="3" name="Content Placeholder 2"/>
          <p:cNvSpPr>
            <a:spLocks noGrp="1"/>
          </p:cNvSpPr>
          <p:nvPr>
            <p:ph idx="1"/>
          </p:nvPr>
        </p:nvSpPr>
        <p:spPr>
          <a:xfrm>
            <a:off x="684212" y="475939"/>
            <a:ext cx="10813244" cy="573374"/>
          </a:xfrm>
        </p:spPr>
        <p:txBody>
          <a:bodyPr/>
          <a:lstStyle/>
          <a:p>
            <a:endParaRPr lang="fa-IR" dirty="0" smtClean="0"/>
          </a:p>
          <a:p>
            <a:endParaRPr lang="fa-IR" dirty="0" smtClean="0"/>
          </a:p>
          <a:p>
            <a:endParaRPr lang="fa-IR" dirty="0" smtClean="0"/>
          </a:p>
          <a:p>
            <a:endParaRPr lang="fa-IR" dirty="0"/>
          </a:p>
          <a:p>
            <a:endParaRPr lang="fa-IR" dirty="0" smtClean="0"/>
          </a:p>
          <a:p>
            <a:endParaRPr lang="fa-IR" dirty="0"/>
          </a:p>
          <a:p>
            <a:endParaRPr lang="fa-IR" dirty="0" smtClean="0"/>
          </a:p>
          <a:p>
            <a:endParaRPr lang="fa-IR" dirty="0"/>
          </a:p>
          <a:p>
            <a:endParaRPr lang="fa-IR" dirty="0" smtClean="0"/>
          </a:p>
          <a:p>
            <a:endParaRPr lang="fa-IR" dirty="0"/>
          </a:p>
          <a:p>
            <a:endParaRPr lang="fa-IR" dirty="0"/>
          </a:p>
          <a:p>
            <a:endParaRPr lang="en-US" dirty="0"/>
          </a:p>
        </p:txBody>
      </p:sp>
    </p:spTree>
    <p:extLst>
      <p:ext uri="{BB962C8B-B14F-4D97-AF65-F5344CB8AC3E}">
        <p14:creationId xmlns:p14="http://schemas.microsoft.com/office/powerpoint/2010/main" val="1543680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738" y="185155"/>
            <a:ext cx="10483461" cy="504394"/>
          </a:xfrm>
        </p:spPr>
        <p:txBody>
          <a:bodyPr>
            <a:normAutofit fontScale="90000"/>
          </a:bodyPr>
          <a:lstStyle/>
          <a:p>
            <a:r>
              <a:rPr lang="fa-IR" dirty="0" smtClean="0"/>
              <a:t/>
            </a:r>
            <a:br>
              <a:rPr lang="fa-IR" dirty="0" smtClean="0"/>
            </a:br>
            <a:r>
              <a:rPr lang="fa-IR" dirty="0"/>
              <a:t/>
            </a:r>
            <a:br>
              <a:rPr lang="fa-IR" dirty="0"/>
            </a:br>
            <a:endParaRPr lang="en-US" dirty="0"/>
          </a:p>
        </p:txBody>
      </p:sp>
      <p:sp>
        <p:nvSpPr>
          <p:cNvPr id="3" name="Content Placeholder 2"/>
          <p:cNvSpPr>
            <a:spLocks noGrp="1"/>
          </p:cNvSpPr>
          <p:nvPr>
            <p:ph idx="1"/>
          </p:nvPr>
        </p:nvSpPr>
        <p:spPr>
          <a:xfrm>
            <a:off x="1543987" y="404734"/>
            <a:ext cx="10343213" cy="5665173"/>
          </a:xfrm>
        </p:spPr>
        <p:txBody>
          <a:bodyPr>
            <a:normAutofit/>
          </a:bodyPr>
          <a:lstStyle/>
          <a:p>
            <a:pPr marL="0" indent="0" algn="just" rtl="1">
              <a:buNone/>
            </a:pPr>
            <a:r>
              <a:rPr lang="fa-IR" sz="1400" b="1" dirty="0">
                <a:cs typeface="B Nazanin" panose="00000400000000000000" pitchFamily="2" charset="-78"/>
              </a:rPr>
              <a:t>مرحوم دهخدا می گوید  بعد از تبعید از ایران  شبی  دوستم میرزا جهانگیر خان  صور اسرافیل  را در خواب دیدم  با همان لباس کار همیشگی . به من گفت  آیا به </a:t>
            </a:r>
            <a:r>
              <a:rPr lang="fa-IR" sz="1400" b="1" dirty="0" smtClean="0">
                <a:cs typeface="B Nazanin" panose="00000400000000000000" pitchFamily="2" charset="-78"/>
              </a:rPr>
              <a:t>مردم</a:t>
            </a:r>
          </a:p>
          <a:p>
            <a:pPr marL="0" indent="0" algn="just" rtl="1">
              <a:buNone/>
            </a:pPr>
            <a:r>
              <a:rPr lang="fa-IR" sz="1400" b="1" dirty="0" smtClean="0">
                <a:cs typeface="B Nazanin" panose="00000400000000000000" pitchFamily="2" charset="-78"/>
              </a:rPr>
              <a:t> </a:t>
            </a:r>
            <a:r>
              <a:rPr lang="fa-IR" sz="1400" b="1" dirty="0">
                <a:cs typeface="B Nazanin" panose="00000400000000000000" pitchFamily="2" charset="-78"/>
              </a:rPr>
              <a:t>ایران گفت ای که : "  او جوانمرگ شد" . از خواب بیدار شدم  دیدم این مصرع را تکرار می کنم " یاد آر زشمع مرده یادآر " . نصف شب  فتیله چراغ را بالا بردم  و سه بند از </a:t>
            </a:r>
            <a:endParaRPr lang="fa-IR" sz="1400" b="1" dirty="0" smtClean="0">
              <a:cs typeface="B Nazanin" panose="00000400000000000000" pitchFamily="2" charset="-78"/>
            </a:endParaRPr>
          </a:p>
          <a:p>
            <a:pPr marL="0" indent="0" algn="just" rtl="1">
              <a:buNone/>
            </a:pPr>
            <a:r>
              <a:rPr lang="fa-IR" sz="1400" b="1" dirty="0" smtClean="0">
                <a:cs typeface="B Nazanin" panose="00000400000000000000" pitchFamily="2" charset="-78"/>
              </a:rPr>
              <a:t>شعر </a:t>
            </a:r>
            <a:r>
              <a:rPr lang="fa-IR" sz="1400" b="1" dirty="0">
                <a:cs typeface="B Nazanin" panose="00000400000000000000" pitchFamily="2" charset="-78"/>
              </a:rPr>
              <a:t>را نوشتم.  صبح که شد  چند بند دیگر به آن اضافه کرده ام و اشعار دیشب را  تصحیح کردم و به یاد  میرزا جهانگیر خان چاپ </a:t>
            </a:r>
            <a:r>
              <a:rPr lang="fa-IR" sz="1400" b="1" dirty="0" smtClean="0">
                <a:cs typeface="B Nazanin" panose="00000400000000000000" pitchFamily="2" charset="-78"/>
              </a:rPr>
              <a:t>کرد</a:t>
            </a:r>
            <a:endParaRPr lang="fa-IR" sz="1400" b="1" dirty="0">
              <a:cs typeface="B Nazanin" panose="00000400000000000000" pitchFamily="2" charset="-78"/>
            </a:endParaRPr>
          </a:p>
          <a:p>
            <a:pPr algn="just" rtl="1"/>
            <a:r>
              <a:rPr lang="fa-IR" sz="1400" b="1" dirty="0">
                <a:cs typeface="B Nazanin" panose="00000400000000000000" pitchFamily="2" charset="-78"/>
              </a:rPr>
              <a:t>درس  ۵۵  علامه دهخدا</a:t>
            </a:r>
          </a:p>
          <a:p>
            <a:pPr algn="just" rtl="1"/>
            <a:endParaRPr lang="fa-IR" sz="1400" b="1" dirty="0">
              <a:cs typeface="B Nazanin" panose="00000400000000000000" pitchFamily="2" charset="-78"/>
            </a:endParaRPr>
          </a:p>
          <a:p>
            <a:pPr algn="just" rtl="1"/>
            <a:r>
              <a:rPr lang="fa-IR" sz="1400" b="1" dirty="0">
                <a:cs typeface="B Nazanin" panose="00000400000000000000" pitchFamily="2" charset="-78"/>
              </a:rPr>
              <a:t> تمام لغات و ترکیبات سخت درس  توضیح داده شده است  نکاتی که لازم است  برای شعر مشهور " یاد آر ز شمع مرده یاد آر"  داده شود خدمت دوستان می </a:t>
            </a:r>
            <a:r>
              <a:rPr lang="fa-IR" sz="1400" b="1" dirty="0" smtClean="0">
                <a:cs typeface="B Nazanin" panose="00000400000000000000" pitchFamily="2" charset="-78"/>
              </a:rPr>
              <a:t>نویسم</a:t>
            </a:r>
          </a:p>
          <a:p>
            <a:pPr algn="just" rtl="1"/>
            <a:endParaRPr lang="fa-IR" sz="1400" b="1" dirty="0">
              <a:cs typeface="B Nazanin" panose="00000400000000000000" pitchFamily="2" charset="-78"/>
            </a:endParaRPr>
          </a:p>
          <a:p>
            <a:pPr algn="just" rtl="1"/>
            <a:r>
              <a:rPr lang="fa-IR" sz="1400" b="1" dirty="0">
                <a:cs typeface="B Nazanin" panose="00000400000000000000" pitchFamily="2" charset="-78"/>
              </a:rPr>
              <a:t>قالب این شعر مسمط است. هر قسمت که با یک مصراع تمام می شودیک بند یا خانه بگویید .در بند اول نکته هایی که باید بدانیم :</a:t>
            </a:r>
          </a:p>
          <a:p>
            <a:pPr algn="just" rtl="1"/>
            <a:endParaRPr lang="fa-IR" sz="1400" b="1" dirty="0">
              <a:cs typeface="B Nazanin" panose="00000400000000000000" pitchFamily="2" charset="-78"/>
            </a:endParaRPr>
          </a:p>
          <a:p>
            <a:pPr algn="just" rtl="1"/>
            <a:r>
              <a:rPr lang="fa-IR" sz="1400" b="1" dirty="0">
                <a:cs typeface="B Nazanin" panose="00000400000000000000" pitchFamily="2" charset="-78"/>
              </a:rPr>
              <a:t> مرغ سحر: بلبل که خواهان گلستان (دوره ی آرادی است )/  شب تار :  دوران ظلمت/ از سر گذاشتن :  رها کردن /   رفتن خماری از سر خفتگان :  بیدار شدن ، </a:t>
            </a:r>
            <a:endParaRPr lang="fa-IR" sz="1400" b="1" dirty="0" smtClean="0">
              <a:cs typeface="B Nazanin" panose="00000400000000000000" pitchFamily="2" charset="-78"/>
            </a:endParaRPr>
          </a:p>
          <a:p>
            <a:pPr algn="just" rtl="1"/>
            <a:r>
              <a:rPr lang="fa-IR" sz="1400" b="1" dirty="0" smtClean="0">
                <a:cs typeface="B Nazanin" panose="00000400000000000000" pitchFamily="2" charset="-78"/>
              </a:rPr>
              <a:t> </a:t>
            </a:r>
            <a:r>
              <a:rPr lang="fa-IR" sz="1400" b="1" dirty="0">
                <a:cs typeface="B Nazanin" panose="00000400000000000000" pitchFamily="2" charset="-78"/>
              </a:rPr>
              <a:t>دریافتن زمان آزادی/ محبوبه نیلگون عماری :   خورشید آزادی( که سیاهی را از بین ببرد)  [  خورشید مثل  زیبا رویی است که  در کجاوه ای آبی رنگ  یعنی </a:t>
            </a:r>
            <a:r>
              <a:rPr lang="fa-IR" sz="1400" b="1" dirty="0" smtClean="0">
                <a:cs typeface="B Nazanin" panose="00000400000000000000" pitchFamily="2" charset="-78"/>
              </a:rPr>
              <a:t>آسمان</a:t>
            </a:r>
          </a:p>
          <a:p>
            <a:pPr algn="just" rtl="1"/>
            <a:r>
              <a:rPr lang="fa-IR" sz="1400" b="1" dirty="0" smtClean="0">
                <a:cs typeface="B Nazanin" panose="00000400000000000000" pitchFamily="2" charset="-78"/>
              </a:rPr>
              <a:t> </a:t>
            </a:r>
            <a:r>
              <a:rPr lang="fa-IR" sz="1400" b="1" dirty="0">
                <a:cs typeface="B Nazanin" panose="00000400000000000000" pitchFamily="2" charset="-78"/>
              </a:rPr>
              <a:t>نشسته است/ وقتی  نشانه های خدایی در جامعه آشکار می شود  و اهریمن استبداد زندانی می شود ،  در چنین زمانی  میرزا جهانگیرخان صور اسرافیل را  در </a:t>
            </a:r>
            <a:r>
              <a:rPr lang="fa-IR" sz="1400" b="1" dirty="0" smtClean="0">
                <a:cs typeface="B Nazanin" panose="00000400000000000000" pitchFamily="2" charset="-78"/>
              </a:rPr>
              <a:t>جوانی</a:t>
            </a:r>
          </a:p>
          <a:p>
            <a:pPr algn="just" rtl="1"/>
            <a:r>
              <a:rPr lang="fa-IR" sz="1400" b="1" dirty="0" smtClean="0">
                <a:cs typeface="B Nazanin" panose="00000400000000000000" pitchFamily="2" charset="-78"/>
              </a:rPr>
              <a:t> </a:t>
            </a:r>
            <a:r>
              <a:rPr lang="fa-IR" sz="1400" b="1" dirty="0">
                <a:cs typeface="B Nazanin" panose="00000400000000000000" pitchFamily="2" charset="-78"/>
              </a:rPr>
              <a:t>جانش را فدای وطن کرد یاد </a:t>
            </a:r>
            <a:r>
              <a:rPr lang="fa-IR" sz="1400" b="1" dirty="0" smtClean="0">
                <a:cs typeface="B Nazanin" panose="00000400000000000000" pitchFamily="2" charset="-78"/>
              </a:rPr>
              <a:t>کن.</a:t>
            </a:r>
            <a:endParaRPr lang="fa-IR" sz="1400" b="1" dirty="0">
              <a:cs typeface="B Nazanin" panose="00000400000000000000" pitchFamily="2" charset="-78"/>
            </a:endParaRPr>
          </a:p>
          <a:p>
            <a:pPr algn="just" rtl="1"/>
            <a:endParaRPr lang="fa-IR" sz="1400" b="1" dirty="0" smtClean="0">
              <a:cs typeface="B Nazanin" panose="00000400000000000000" pitchFamily="2" charset="-78"/>
            </a:endParaRPr>
          </a:p>
          <a:p>
            <a:pPr algn="just" rtl="1"/>
            <a:endParaRPr lang="fa-IR" sz="1400" b="1" dirty="0">
              <a:cs typeface="B Nazanin" panose="00000400000000000000" pitchFamily="2" charset="-78"/>
            </a:endParaRPr>
          </a:p>
          <a:p>
            <a:pPr algn="just" rtl="1"/>
            <a:endParaRPr lang="en-US" sz="1400" b="1" dirty="0">
              <a:cs typeface="B Nazanin" panose="00000400000000000000" pitchFamily="2" charset="-78"/>
            </a:endParaRPr>
          </a:p>
        </p:txBody>
      </p:sp>
    </p:spTree>
    <p:extLst>
      <p:ext uri="{BB962C8B-B14F-4D97-AF65-F5344CB8AC3E}">
        <p14:creationId xmlns:p14="http://schemas.microsoft.com/office/powerpoint/2010/main" val="2663665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449705"/>
            <a:ext cx="10543420" cy="239844"/>
          </a:xfrm>
        </p:spPr>
        <p:txBody>
          <a:bodyPr>
            <a:normAutofit fontScale="90000"/>
          </a:bodyPr>
          <a:lstStyle/>
          <a:p>
            <a:r>
              <a:rPr lang="fa-IR" dirty="0" smtClean="0"/>
              <a:t/>
            </a:r>
            <a:br>
              <a:rPr lang="fa-IR" dirty="0" smtClean="0"/>
            </a:br>
            <a:r>
              <a:rPr lang="fa-IR" dirty="0"/>
              <a:t/>
            </a:r>
            <a:br>
              <a:rPr lang="fa-IR" dirty="0"/>
            </a:br>
            <a:r>
              <a:rPr lang="fa-IR" dirty="0" smtClean="0"/>
              <a:t/>
            </a:r>
            <a:br>
              <a:rPr lang="fa-IR" dirty="0" smtClean="0"/>
            </a:br>
            <a:r>
              <a:rPr lang="fa-IR" dirty="0"/>
              <a:t/>
            </a:r>
            <a:br>
              <a:rPr lang="fa-IR" dirty="0"/>
            </a:br>
            <a:r>
              <a:rPr lang="fa-IR" dirty="0" smtClean="0"/>
              <a:t/>
            </a:r>
            <a:br>
              <a:rPr lang="fa-IR" dirty="0" smtClean="0"/>
            </a:br>
            <a:r>
              <a:rPr lang="fa-IR" dirty="0"/>
              <a:t/>
            </a:r>
            <a:br>
              <a:rPr lang="fa-IR" dirty="0"/>
            </a:br>
            <a:r>
              <a:rPr lang="fa-IR" dirty="0" smtClean="0"/>
              <a:t/>
            </a:r>
            <a:br>
              <a:rPr lang="fa-IR" dirty="0" smtClean="0"/>
            </a:br>
            <a:r>
              <a:rPr lang="fa-IR" dirty="0"/>
              <a:t/>
            </a:r>
            <a:br>
              <a:rPr lang="fa-IR" dirty="0"/>
            </a:br>
            <a:r>
              <a:rPr lang="fa-IR" dirty="0" smtClean="0"/>
              <a:t/>
            </a:r>
            <a:br>
              <a:rPr lang="fa-IR" dirty="0" smtClean="0"/>
            </a:br>
            <a:endParaRPr lang="en-US" dirty="0"/>
          </a:p>
        </p:txBody>
      </p:sp>
      <p:sp>
        <p:nvSpPr>
          <p:cNvPr id="3" name="Content Placeholder 2"/>
          <p:cNvSpPr>
            <a:spLocks noGrp="1"/>
          </p:cNvSpPr>
          <p:nvPr>
            <p:ph idx="1"/>
          </p:nvPr>
        </p:nvSpPr>
        <p:spPr>
          <a:xfrm>
            <a:off x="684211" y="989351"/>
            <a:ext cx="10543421" cy="4841823"/>
          </a:xfrm>
        </p:spPr>
        <p:txBody>
          <a:bodyPr>
            <a:normAutofit fontScale="77500" lnSpcReduction="20000"/>
          </a:bodyPr>
          <a:lstStyle/>
          <a:p>
            <a:pPr marL="0" indent="0" algn="r" rtl="1">
              <a:buNone/>
            </a:pPr>
            <a:r>
              <a:rPr lang="fa-IR" sz="1600" b="1" dirty="0">
                <a:cs typeface="B Nazanin" panose="00000400000000000000" pitchFamily="2" charset="-78"/>
              </a:rPr>
              <a:t> بند ۲ - تلمیح به داستان حضرت یوسف  و دو زندانی دیگر همراه وی دارد  که خواب شان را برای حضرت یوسف تعریف کردند و او  خواب را تعبیر کرد  یکی از آن دو اعدام شد و دیگری  دوباره به سر کاراول خویش برگشت </a:t>
            </a:r>
            <a:r>
              <a:rPr lang="fa-IR" sz="1600" b="1" dirty="0" smtClean="0">
                <a:cs typeface="B Nazanin" panose="00000400000000000000" pitchFamily="2" charset="-78"/>
              </a:rPr>
              <a:t>.</a:t>
            </a:r>
            <a:endParaRPr lang="fa-IR" sz="1600" b="1" dirty="0">
              <a:cs typeface="B Nazanin" panose="00000400000000000000" pitchFamily="2" charset="-78"/>
            </a:endParaRPr>
          </a:p>
          <a:p>
            <a:pPr algn="r" rtl="1"/>
            <a:r>
              <a:rPr lang="fa-IR" sz="1600" b="1" dirty="0">
                <a:cs typeface="B Nazanin" panose="00000400000000000000" pitchFamily="2" charset="-78"/>
              </a:rPr>
              <a:t>یوسف :  میرزا جهانگیر خان/  مونس یوسف :  دهخدا/ محسود:  شادمان ،مورد حسادت دشمنان/زان کو...: یعنی  میرزا جهانگیر خان</a:t>
            </a:r>
            <a:r>
              <a:rPr lang="fa-IR" sz="1600" b="1" dirty="0" smtClean="0">
                <a:cs typeface="B Nazanin" panose="00000400000000000000" pitchFamily="2" charset="-78"/>
              </a:rPr>
              <a:t>/</a:t>
            </a:r>
            <a:endParaRPr lang="fa-IR" sz="1600" b="1" dirty="0">
              <a:cs typeface="B Nazanin" panose="00000400000000000000" pitchFamily="2" charset="-78"/>
            </a:endParaRPr>
          </a:p>
          <a:p>
            <a:pPr algn="r" rtl="1"/>
            <a:r>
              <a:rPr lang="fa-IR" sz="1600" b="1" dirty="0" smtClean="0">
                <a:cs typeface="B Nazanin" panose="00000400000000000000" pitchFamily="2" charset="-78"/>
              </a:rPr>
              <a:t>اختر </a:t>
            </a:r>
            <a:r>
              <a:rPr lang="fa-IR" sz="1600" b="1" dirty="0">
                <a:cs typeface="B Nazanin" panose="00000400000000000000" pitchFamily="2" charset="-78"/>
              </a:rPr>
              <a:t>شمردن :  چشم انتظار بودن ،  شب زنده دار بودن</a:t>
            </a:r>
            <a:r>
              <a:rPr lang="fa-IR" sz="1600" b="1" dirty="0" smtClean="0">
                <a:cs typeface="B Nazanin" panose="00000400000000000000" pitchFamily="2" charset="-78"/>
              </a:rPr>
              <a:t>/</a:t>
            </a:r>
          </a:p>
          <a:p>
            <a:pPr algn="r" rtl="1"/>
            <a:r>
              <a:rPr lang="fa-IR" sz="1600" b="1" dirty="0" smtClean="0">
                <a:cs typeface="B Nazanin" panose="00000400000000000000" pitchFamily="2" charset="-78"/>
              </a:rPr>
              <a:t>بند 3 </a:t>
            </a:r>
            <a:r>
              <a:rPr lang="fa-IR" sz="1600" b="1" dirty="0">
                <a:cs typeface="B Nazanin" panose="00000400000000000000" pitchFamily="2" charset="-78"/>
              </a:rPr>
              <a:t>:  بند سوم :</a:t>
            </a:r>
          </a:p>
          <a:p>
            <a:pPr algn="r" rtl="1"/>
            <a:endParaRPr lang="fa-IR" sz="1600" b="1" dirty="0">
              <a:cs typeface="B Nazanin" panose="00000400000000000000" pitchFamily="2" charset="-78"/>
            </a:endParaRPr>
          </a:p>
          <a:p>
            <a:pPr algn="r" rtl="1"/>
            <a:r>
              <a:rPr lang="fa-IR" sz="1600" b="1" dirty="0">
                <a:cs typeface="B Nazanin" panose="00000400000000000000" pitchFamily="2" charset="-78"/>
              </a:rPr>
              <a:t>باغ : وطن / مثل نگارخانه چین شدن:  آراسته و چشم نواز شدن/   آن نوگل  پیش رس :  میرزا جهانگیرخان صوراسرافیل  که جلوتر از زمان خویش فکر می کرد و استبداد او را نابود کرد/  از </a:t>
            </a:r>
            <a:r>
              <a:rPr lang="fa-IR" sz="1600" b="1" dirty="0" smtClean="0">
                <a:cs typeface="B Nazanin" panose="00000400000000000000" pitchFamily="2" charset="-78"/>
              </a:rPr>
              <a:t>سردی</a:t>
            </a:r>
          </a:p>
          <a:p>
            <a:pPr algn="r" rtl="1"/>
            <a:r>
              <a:rPr lang="fa-IR" sz="1600" b="1" dirty="0" smtClean="0">
                <a:cs typeface="B Nazanin" panose="00000400000000000000" pitchFamily="2" charset="-78"/>
              </a:rPr>
              <a:t> </a:t>
            </a:r>
            <a:r>
              <a:rPr lang="fa-IR" sz="1600" b="1" dirty="0">
                <a:cs typeface="B Nazanin" panose="00000400000000000000" pitchFamily="2" charset="-78"/>
              </a:rPr>
              <a:t>دی فسرده :  به دست استبداد کشته شد /</a:t>
            </a:r>
          </a:p>
          <a:p>
            <a:pPr algn="r" rtl="1"/>
            <a:endParaRPr lang="fa-IR" sz="1600" b="1" dirty="0">
              <a:cs typeface="B Nazanin" panose="00000400000000000000" pitchFamily="2" charset="-78"/>
            </a:endParaRPr>
          </a:p>
          <a:p>
            <a:pPr algn="r" rtl="1"/>
            <a:r>
              <a:rPr lang="fa-IR" sz="1600" b="1" dirty="0">
                <a:cs typeface="B Nazanin" panose="00000400000000000000" pitchFamily="2" charset="-78"/>
              </a:rPr>
              <a:t>بند آخر :</a:t>
            </a:r>
          </a:p>
          <a:p>
            <a:pPr algn="r" rtl="1"/>
            <a:endParaRPr lang="fa-IR" sz="1600" b="1" dirty="0">
              <a:cs typeface="B Nazanin" panose="00000400000000000000" pitchFamily="2" charset="-78"/>
            </a:endParaRPr>
          </a:p>
          <a:p>
            <a:pPr algn="r" rtl="1"/>
            <a:r>
              <a:rPr lang="fa-IR" sz="1600" b="1" dirty="0">
                <a:cs typeface="B Nazanin" panose="00000400000000000000" pitchFamily="2" charset="-78"/>
              </a:rPr>
              <a:t>کودک دوره طلایی :  کسی که زمانه آزادی را درک می کند/  پادشاهی  به نام شداد از قوم عاد  مثل فرعون ادعای خدایی کرد. چون خود را خدا فرض می کرد  فکر کرد که همه چیز دارد غیر از </a:t>
            </a:r>
            <a:r>
              <a:rPr lang="fa-IR" sz="1600" b="1" dirty="0" smtClean="0">
                <a:cs typeface="B Nazanin" panose="00000400000000000000" pitchFamily="2" charset="-78"/>
              </a:rPr>
              <a:t>یک</a:t>
            </a:r>
          </a:p>
          <a:p>
            <a:pPr algn="r" rtl="1"/>
            <a:r>
              <a:rPr lang="fa-IR" sz="1600" b="1" dirty="0" smtClean="0">
                <a:cs typeface="B Nazanin" panose="00000400000000000000" pitchFamily="2" charset="-78"/>
              </a:rPr>
              <a:t> </a:t>
            </a:r>
            <a:r>
              <a:rPr lang="fa-IR" sz="1600" b="1" dirty="0">
                <a:cs typeface="B Nazanin" panose="00000400000000000000" pitchFamily="2" charset="-78"/>
              </a:rPr>
              <a:t>بهشت  که بندگان خود را در آن وارد کند  پس دستور داد برای او بهشتی بنا کنند بسیار آراسته  و اسم آن را  ارم گذاشت  که نماد آراستگی و زیبایی است.</a:t>
            </a:r>
          </a:p>
          <a:p>
            <a:pPr algn="r" rtl="1"/>
            <a:endParaRPr lang="fa-IR" sz="1600" b="1" dirty="0">
              <a:cs typeface="B Nazanin" panose="00000400000000000000" pitchFamily="2" charset="-78"/>
            </a:endParaRPr>
          </a:p>
          <a:p>
            <a:pPr algn="r" rtl="1"/>
            <a:r>
              <a:rPr lang="fa-IR" sz="1600" b="1" dirty="0">
                <a:cs typeface="B Nazanin" panose="00000400000000000000" pitchFamily="2" charset="-78"/>
              </a:rPr>
              <a:t>گِل بست :  خاموش و لال شد./  آن کس که  به جرم حق ستایی به نوک تیغ جلاد  گرفتار شد:  میرزا جهانگیرخان صور اسرافیل./</a:t>
            </a:r>
          </a:p>
          <a:p>
            <a:pPr algn="r" rtl="1"/>
            <a:endParaRPr lang="fa-IR" sz="1600" b="1" dirty="0">
              <a:cs typeface="B Nazanin" panose="00000400000000000000" pitchFamily="2" charset="-78"/>
            </a:endParaRPr>
          </a:p>
          <a:p>
            <a:pPr algn="r" rtl="1"/>
            <a:r>
              <a:rPr lang="fa-IR" sz="1600" b="1" dirty="0">
                <a:cs typeface="B Nazanin" panose="00000400000000000000" pitchFamily="2" charset="-78"/>
              </a:rPr>
              <a:t>تسنیم وصال خورده :  شربت شهادت نوشیده </a:t>
            </a:r>
            <a:r>
              <a:rPr lang="fa-IR" sz="1600" b="1" dirty="0" smtClean="0">
                <a:cs typeface="B Nazanin" panose="00000400000000000000" pitchFamily="2" charset="-78"/>
              </a:rPr>
              <a:t>/</a:t>
            </a:r>
            <a:endParaRPr lang="fa-IR" sz="1600" b="1" dirty="0">
              <a:cs typeface="B Nazanin" panose="00000400000000000000" pitchFamily="2" charset="-78"/>
            </a:endParaRPr>
          </a:p>
          <a:p>
            <a:pPr algn="r" rtl="1"/>
            <a:endParaRPr lang="en-US" sz="1600" b="1" dirty="0">
              <a:cs typeface="B Nazanin" panose="00000400000000000000" pitchFamily="2" charset="-78"/>
            </a:endParaRPr>
          </a:p>
        </p:txBody>
      </p:sp>
    </p:spTree>
    <p:extLst>
      <p:ext uri="{BB962C8B-B14F-4D97-AF65-F5344CB8AC3E}">
        <p14:creationId xmlns:p14="http://schemas.microsoft.com/office/powerpoint/2010/main" val="2232903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fa-IR" dirty="0" smtClean="0"/>
              <a:t>ان شاءالله در جلسۀ بعد درس 56 را تدریس خواهم کرد </a:t>
            </a:r>
            <a:endParaRPr lang="en-US" dirty="0"/>
          </a:p>
        </p:txBody>
      </p:sp>
    </p:spTree>
    <p:extLst>
      <p:ext uri="{BB962C8B-B14F-4D97-AF65-F5344CB8AC3E}">
        <p14:creationId xmlns:p14="http://schemas.microsoft.com/office/powerpoint/2010/main" val="66972554"/>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287</TotalTime>
  <Words>951</Words>
  <Application>Microsoft Office PowerPoint</Application>
  <PresentationFormat>Widescreen</PresentationFormat>
  <Paragraphs>57</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B Nazanin</vt:lpstr>
      <vt:lpstr>Century Gothic</vt:lpstr>
      <vt:lpstr>Tahoma</vt:lpstr>
      <vt:lpstr>Wingdings 3</vt:lpstr>
      <vt:lpstr>Slice</vt:lpstr>
      <vt:lpstr>زبان فارسی مبحث نخست ، فروردین 1399   تدریس دکتر بامدادی کتاب درسی : برگزیده ادب فارسی جمعی از مؤلفان نشر آیدین </vt:lpstr>
      <vt:lpstr>در ادبیات این دوره اتفاقات بسیار بزرگ و تغییراتی از این روی داده است.  یکی از تغییرات بسیار بزرگ مربوط به مخاطب شناسی ادبیات است. یعنی اگر تا کنون دیده می‌شد که  نویسنده و شاعری کتاب خود را  یا اثر خود را  خطاب به پادشاه ، وزیر یا صاحب قدرتی نوشته  و واژگان یا ترکیب هایی  مناسب وی به کار برده است ، ست می شد پیغامی پنهانی  از این کار دریافت  یعنی مخاطب ادبیات اعیان و اشراف جامعه بودند  ولی از این به بعد  که ارزش انسانها  به تاج و تخت و پول و مال و قدرت شناخته نمی‌شد  بلکه  به میزان مفید و مؤثربودن آنها  در سرنوشت جامعه سنجیده می شد. به همین خاطر کشاورزان، روستاییان، کارگران و مردم عادی  سنگینی کار و تولید و  اداره جامعه  که بر دوش آنها بود،  مخاطبان  واقعی  ادبیات شدند . نویسندگان و شاعران  و نمایشنامه  نویسان  هر چه نوشته اند  خطاب به  آنان بود. پس می توان نتیجه گرفت  که  یک باره  مخاطبان ادبیات عوض شدند  و همچنان که شما می دانید  بسیاری از شاعران و نویسندگان این دوره  با گوشه چشمی به  تغییرات  روسیه  و تسلط حکومت  سوسیالیستی  در آن مملکت ،  اینجا نیز ادبیاتی به نام  ادبیات کارگری  به وجود آوردند که سردم داری آن  ابوالقاسم لاهوتی ، فرخی یزدی  و شاعران  و نویسندگان دیگر بود .   تغییراتی بسیار از نظر تنوع  آثار ادبی  و شکل و قالب نوشتار نیز  ایجاد شد . اذان نویسندگی پرتکلّف  و سرشار از تعارفات عجیب و غریب درباری  اثری نماند. نوشته ها  ساده ترشد. به  این دلیل که  برای طبقات عادی جامعه  که کم سواد و بی سواد بودند،  نوشته می‌شد.در کتاب های بسیار ساده اما روشنگرانه در این دوره نوشته شد  که بسیاری از آنها برای شما شناخته شده است.   در زمینه نثر کتابهایی مثل:  سیاحت نامه ابراهیم بیگ  از حاج زین العابدین مراغه ای. مسالک المحسنین  کتاب احمد  میرزا عبدالرحیم  طالبوف  تبریزی و...     در حوزه شعر نیز  افرادی مثل میرزا علی اکبر صابر ، نسیم شمال  و دیگران  با اشعار روشنگران  مردم را به مقابل با بی قانونی ها و ستمگری ها فرا می خواندند.</vt:lpstr>
      <vt:lpstr>به دلایلی  که برای شما شمردم  و باز در این جا جمع بندی می کنم:1-  تغییرات  شگفت و منسجمی که در ادبیات ما صورت گرفت 2- قالب های نو و ذوق آزمایی های تازه در این دوره رایج شد.3-  ادبیات مخاطبان تازه یافت  و موضوع آثار ادبی با نیازهای مخاطبان تازه شکل گرفت4-  ادبیات این دوره از هر قالبی  که بود ،  نشان از نوجویی  و نو خواهی داشت 5-  هم مردم خود را شناختند و هم نویسندگان  و شاعران به اهمیت مردم پی بردند6-  ادبیات این دوره  روایت  زجر ها  و سختی هایی است که  در اثر بیداری  کشیدند تا خود را از زیر سلطه   قدرت طلبان  رهایی بخشند.   ما درس مان را از ادبیات دوره مشروطه آغاز خواهیم کرد .  هم چهره های مردمی و  فداکار و دلسوز را خواهیم شناخت  هم با افکار تازه پیدا شده  درآن روزها  آشنا خواهیم شد.  متون این دوره بسیار ساده است و به توضیحات زیاد نیاز ندارد . گاهی راهنمایی هایی مختصرلازم است که  انجام خواهم داد  درس اول ما معرفی سیّد محمود غنی زاده سلماسی  روزنامه نگار ،شاعر ، مبارز و یار ستارخان  است. درس 54 صفحه 144 اگر به مجموعه کلمات توجه کنیم فضای  شعر برای خواننده آشکار می شود  که در محیطی استبداد زده خفقان آور و ناخوشایند گفته شده است : هذیان ، هیولا ، شب ، تب ، جان دادن ، مرگ و...  درس 55  علی اکبر دهخدا   در هر دوره‌ای که  استبداد رواج داشته باشد،  مردم برای  مبارزه با آن می کوشند . یکی از نخستین راههای مبارزه با خودکامگی حاکمان ستمگر،  بیان طنز است. طنز همچون شمشیری برنده  حس    تیز انتقام مردم را  به حاکمان منتقل می کند. در این دوره  یکی از قالب های  بسیار دل انگیز و مردمی،  قالب طنز است  یکی از بزرگترین طنز نویسان این دوره  علامه علی اکبر دهخدا است. او    مقالات طنز اجتماعی خود را در مجموعه ای  به نام " چرند پرند"  جمع کرده است. یکی از بزرگترین خدمات  علامه دهخدا  انتشار روزنامه  ارزشمند  صور اسرافیل بود  که با همکاری دوستانش    میرزا جهانگیر خان و میرزا قاسم خان  انجام می داد. میرزا جهانگیر خان  مشهور به صور اسرافیل که سمت مدیری روزنامه را داشت ، جان خود را بر سر آزادی خواهی  و نوشتن حقیقت  برای میهن   فدا کرد.  </vt:lpstr>
      <vt:lpstr>  </vt:lpstr>
      <vt:lpstr>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زبان فارسی   تدریس دکتر بامدادی جلسۀ اول فروردین 1399</dc:title>
  <dc:creator>Bamdadi</dc:creator>
  <cp:lastModifiedBy>Bamdadi</cp:lastModifiedBy>
  <cp:revision>15</cp:revision>
  <dcterms:created xsi:type="dcterms:W3CDTF">2020-04-16T19:21:55Z</dcterms:created>
  <dcterms:modified xsi:type="dcterms:W3CDTF">2020-04-17T16:38:23Z</dcterms:modified>
</cp:coreProperties>
</file>