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71" r:id="rId2"/>
    <p:sldId id="258" r:id="rId3"/>
    <p:sldId id="273" r:id="rId4"/>
    <p:sldId id="270"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103694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281215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0500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2707718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137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374421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408635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107203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4137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AEFA3-C8F2-44EC-B442-2F018CBF5000}"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170919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EAEFA3-C8F2-44EC-B442-2F018CBF5000}"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407021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AEFA3-C8F2-44EC-B442-2F018CBF5000}"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380944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EAEFA3-C8F2-44EC-B442-2F018CBF5000}"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22187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AEFA3-C8F2-44EC-B442-2F018CBF5000}"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147661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AEFA3-C8F2-44EC-B442-2F018CBF5000}"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385333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AEFA3-C8F2-44EC-B442-2F018CBF5000}"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0581-73BD-40B4-B0D5-DE79C6C7C76E}" type="slidenum">
              <a:rPr lang="en-US" smtClean="0"/>
              <a:t>‹#›</a:t>
            </a:fld>
            <a:endParaRPr lang="en-US"/>
          </a:p>
        </p:txBody>
      </p:sp>
    </p:spTree>
    <p:extLst>
      <p:ext uri="{BB962C8B-B14F-4D97-AF65-F5344CB8AC3E}">
        <p14:creationId xmlns:p14="http://schemas.microsoft.com/office/powerpoint/2010/main" val="26903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EAEFA3-C8F2-44EC-B442-2F018CBF5000}" type="datetimeFigureOut">
              <a:rPr lang="en-US" smtClean="0"/>
              <a:t>5/1/2020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4A30581-73BD-40B4-B0D5-DE79C6C7C76E}" type="slidenum">
              <a:rPr lang="en-US" smtClean="0"/>
              <a:t>‹#›</a:t>
            </a:fld>
            <a:endParaRPr lang="en-US"/>
          </a:p>
        </p:txBody>
      </p:sp>
    </p:spTree>
    <p:extLst>
      <p:ext uri="{BB962C8B-B14F-4D97-AF65-F5344CB8AC3E}">
        <p14:creationId xmlns:p14="http://schemas.microsoft.com/office/powerpoint/2010/main" val="10948037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4.png"/><Relationship Id="rId4" Type="http://schemas.openxmlformats.org/officeDocument/2006/relationships/hyperlink" Target="https://dabesto.ir/%D9%81%D8%A7%D8%B1%D8%B3%DB%8C-%D8%B3%D9%88%D9%8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hyperlink" Target="https://dabesto.ir/%D9%85%D8%B7%D8%A7%D9%84%D8%A8-%D8%A2%D9%85%D9%88%D8%B2%D8%B4%DB%8C/%D8%A2%D9%85%D9%88%D8%B2%D8%B4-%D8%A7%D9%85%D9%84%D8%A7/"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358" y="1716983"/>
            <a:ext cx="6565692" cy="4832092"/>
          </a:xfrm>
          <a:prstGeom prst="rect">
            <a:avLst/>
          </a:prstGeom>
        </p:spPr>
        <p:txBody>
          <a:bodyPr wrap="square">
            <a:spAutoFit/>
          </a:bodyPr>
          <a:lstStyle/>
          <a:p>
            <a:pPr algn="r"/>
            <a:endParaRPr lang="fa-IR" sz="6000" dirty="0" smtClean="0">
              <a:latin typeface="IranNastaliq" panose="02000503000000020003" pitchFamily="18" charset="0"/>
              <a:cs typeface="IranNastaliq" panose="02000503000000020003" pitchFamily="18" charset="0"/>
            </a:endParaRPr>
          </a:p>
          <a:p>
            <a:pPr algn="r"/>
            <a:r>
              <a:rPr lang="fa-IR" sz="6600" dirty="0" smtClean="0">
                <a:latin typeface="IranNastaliq" panose="02000503000000020003" pitchFamily="18" charset="0"/>
                <a:cs typeface="IranNastaliq" panose="02000503000000020003" pitchFamily="18" charset="0"/>
              </a:rPr>
              <a:t>                      پردیس </a:t>
            </a:r>
            <a:r>
              <a:rPr lang="fa-IR" sz="6600" dirty="0" smtClean="0">
                <a:latin typeface="IranNastaliq" panose="02000503000000020003" pitchFamily="18" charset="0"/>
                <a:cs typeface="IranNastaliq" panose="02000503000000020003" pitchFamily="18" charset="0"/>
              </a:rPr>
              <a:t>علامه امینی</a:t>
            </a:r>
          </a:p>
          <a:p>
            <a:pPr algn="r"/>
            <a:endParaRPr lang="fa-IR" sz="6000" dirty="0" smtClean="0">
              <a:latin typeface="IranNastaliq" panose="02000503000000020003" pitchFamily="18" charset="0"/>
              <a:cs typeface="IranNastaliq" panose="02000503000000020003" pitchFamily="18" charset="0"/>
            </a:endParaRPr>
          </a:p>
          <a:p>
            <a:pPr algn="r"/>
            <a:r>
              <a:rPr lang="fa-IR" sz="6000" dirty="0" smtClean="0">
                <a:solidFill>
                  <a:srgbClr val="FF0000"/>
                </a:solidFill>
                <a:latin typeface="IranNastaliq" panose="02000503000000020003" pitchFamily="18" charset="0"/>
                <a:cs typeface="IranNastaliq" panose="02000503000000020003" pitchFamily="18" charset="0"/>
              </a:rPr>
              <a:t>                بررسی </a:t>
            </a:r>
            <a:r>
              <a:rPr lang="fa-IR" sz="6000" dirty="0" smtClean="0">
                <a:solidFill>
                  <a:srgbClr val="FF0000"/>
                </a:solidFill>
                <a:latin typeface="IranNastaliq" panose="02000503000000020003" pitchFamily="18" charset="0"/>
                <a:cs typeface="IranNastaliq" panose="02000503000000020003" pitchFamily="18" charset="0"/>
              </a:rPr>
              <a:t>فارسی سوم </a:t>
            </a:r>
            <a:r>
              <a:rPr lang="fa-IR" sz="6000" dirty="0" smtClean="0">
                <a:solidFill>
                  <a:srgbClr val="FF0000"/>
                </a:solidFill>
                <a:latin typeface="IranNastaliq" panose="02000503000000020003" pitchFamily="18" charset="0"/>
                <a:cs typeface="IranNastaliq" panose="02000503000000020003" pitchFamily="18" charset="0"/>
              </a:rPr>
              <a:t>ابتدایی</a:t>
            </a:r>
            <a:endParaRPr lang="fa-IR" sz="6000" dirty="0" smtClean="0">
              <a:solidFill>
                <a:srgbClr val="FF0000"/>
              </a:solidFill>
              <a:latin typeface="IranNastaliq" panose="02000503000000020003" pitchFamily="18" charset="0"/>
              <a:cs typeface="IranNastaliq" panose="02000503000000020003" pitchFamily="18" charset="0"/>
            </a:endParaRPr>
          </a:p>
          <a:p>
            <a:pPr algn="r"/>
            <a:endParaRPr lang="fa-IR" sz="4400" dirty="0" smtClean="0">
              <a:solidFill>
                <a:srgbClr val="FF0000"/>
              </a:solidFill>
              <a:latin typeface="IranNastaliq" panose="02000503000000020003" pitchFamily="18" charset="0"/>
              <a:cs typeface="IranNastaliq" panose="02000503000000020003" pitchFamily="18" charset="0"/>
            </a:endParaRPr>
          </a:p>
          <a:p>
            <a:pPr algn="r"/>
            <a:r>
              <a:rPr lang="fa-IR" dirty="0" smtClean="0">
                <a:cs typeface="B Titr" panose="00000700000000000000" pitchFamily="2" charset="-78"/>
              </a:rPr>
              <a:t>تهیه و تنظیم:  </a:t>
            </a:r>
            <a:r>
              <a:rPr lang="fa-IR" dirty="0" smtClean="0">
                <a:cs typeface="B Titr" panose="00000700000000000000" pitchFamily="2" charset="-78"/>
              </a:rPr>
              <a:t> مرادعلی </a:t>
            </a:r>
            <a:r>
              <a:rPr lang="fa-IR" dirty="0" smtClean="0">
                <a:cs typeface="B Titr" panose="00000700000000000000" pitchFamily="2" charset="-78"/>
              </a:rPr>
              <a:t>میرزائی ( با صداگذاری و ویدئو)</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748" y="370935"/>
            <a:ext cx="2579387" cy="1682151"/>
          </a:xfrm>
          <a:prstGeom prst="rect">
            <a:avLst/>
          </a:prstGeom>
          <a:ln>
            <a:noFill/>
          </a:ln>
          <a:effectLst>
            <a:softEdge rad="112500"/>
          </a:effectLst>
        </p:spPr>
      </p:pic>
    </p:spTree>
    <p:extLst>
      <p:ext uri="{BB962C8B-B14F-4D97-AF65-F5344CB8AC3E}">
        <p14:creationId xmlns:p14="http://schemas.microsoft.com/office/powerpoint/2010/main" val="96492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935" y="929161"/>
            <a:ext cx="9005977" cy="4524315"/>
          </a:xfrm>
          <a:prstGeom prst="rect">
            <a:avLst/>
          </a:prstGeom>
        </p:spPr>
        <p:txBody>
          <a:bodyPr wrap="square">
            <a:spAutoFit/>
          </a:bodyPr>
          <a:lstStyle/>
          <a:p>
            <a:pPr algn="r" rtl="1"/>
            <a:r>
              <a:rPr lang="fa-IR" b="1" dirty="0" smtClean="0">
                <a:solidFill>
                  <a:srgbClr val="FF0000"/>
                </a:solidFill>
                <a:effectLst/>
                <a:cs typeface="B Nazanin" panose="00000400000000000000" pitchFamily="2" charset="-78"/>
              </a:rPr>
              <a:t>مهارت سخن گفتن</a:t>
            </a:r>
            <a:endParaRPr lang="fa-IR" b="1" dirty="0" smtClean="0">
              <a:cs typeface="B Nazanin" panose="00000400000000000000" pitchFamily="2" charset="-78"/>
            </a:endParaRPr>
          </a:p>
          <a:p>
            <a:pPr algn="r" rtl="1"/>
            <a:r>
              <a:rPr lang="fa-IR" dirty="0" smtClean="0">
                <a:cs typeface="B Nazanin" panose="00000400000000000000" pitchFamily="2" charset="-78"/>
              </a:rPr>
              <a:t>توانایی خوب سخن گفتن، عامل مهمی در رشد و شکوفایی فکری به شمار می آید.</a:t>
            </a:r>
          </a:p>
          <a:p>
            <a:pPr algn="r" rtl="1"/>
            <a:r>
              <a:rPr lang="fa-IR" dirty="0" smtClean="0">
                <a:cs typeface="B Nazanin" panose="00000400000000000000" pitchFamily="2" charset="-78"/>
              </a:rPr>
              <a:t>خداوند، آفریدگار بهترین هاست و در قرآن مجید نیز در سخن گفتن بهترین را می خواهد.</a:t>
            </a:r>
          </a:p>
          <a:p>
            <a:pPr algn="r" rtl="1"/>
            <a:r>
              <a:rPr lang="fa-IR" dirty="0" smtClean="0">
                <a:cs typeface="B Nazanin" panose="00000400000000000000" pitchFamily="2" charset="-78"/>
              </a:rPr>
              <a:t>در کتاب </a:t>
            </a:r>
            <a:r>
              <a:rPr lang="fa-IR" dirty="0" smtClean="0">
                <a:cs typeface="B Nazanin" panose="00000400000000000000" pitchFamily="2" charset="-78"/>
                <a:hlinkClick r:id="rId4" tooltip="فارسی سوم "/>
              </a:rPr>
              <a:t>فارسی سوم </a:t>
            </a:r>
            <a:r>
              <a:rPr lang="fa-IR" dirty="0" smtClean="0">
                <a:cs typeface="B Nazanin" panose="00000400000000000000" pitchFamily="2" charset="-78"/>
              </a:rPr>
              <a:t>ابتدایی، برای آموزش سخن گفتن و پرورش «فن بیان »طرّاحی ویژه ای شده است.</a:t>
            </a:r>
          </a:p>
          <a:p>
            <a:pPr algn="r" rtl="1"/>
            <a:r>
              <a:rPr lang="fa-IR" dirty="0" smtClean="0">
                <a:cs typeface="B Nazanin" panose="00000400000000000000" pitchFamily="2" charset="-78"/>
              </a:rPr>
              <a:t>آموزش با فعّالیت تصویری «</a:t>
            </a:r>
            <a:r>
              <a:rPr lang="fa-IR" b="1" dirty="0" smtClean="0">
                <a:solidFill>
                  <a:srgbClr val="FF6600"/>
                </a:solidFill>
                <a:effectLst/>
                <a:cs typeface="B Nazanin" panose="00000400000000000000" pitchFamily="2" charset="-78"/>
              </a:rPr>
              <a:t>نگاه کن و بگو</a:t>
            </a:r>
            <a:r>
              <a:rPr lang="fa-IR" dirty="0" smtClean="0">
                <a:cs typeface="B Nazanin" panose="00000400000000000000" pitchFamily="2" charset="-78"/>
              </a:rPr>
              <a:t> » آغاز می شود.</a:t>
            </a:r>
            <a:br>
              <a:rPr lang="fa-IR" dirty="0" smtClean="0">
                <a:cs typeface="B Nazanin" panose="00000400000000000000" pitchFamily="2" charset="-78"/>
              </a:rPr>
            </a:br>
            <a:r>
              <a:rPr lang="fa-IR" dirty="0" smtClean="0">
                <a:cs typeface="B Nazanin" panose="00000400000000000000" pitchFamily="2" charset="-78"/>
              </a:rPr>
              <a:t>تصاویر به گونه ای انتخاب شده اند که به کمک آنها موضوع در ذهن دانش آموز طبقه بندی شود و منسجم سخن بگوید.</a:t>
            </a:r>
          </a:p>
          <a:p>
            <a:pPr algn="r" rtl="1"/>
            <a:r>
              <a:rPr lang="fa-IR" dirty="0" smtClean="0">
                <a:cs typeface="B Nazanin" panose="00000400000000000000" pitchFamily="2" charset="-78"/>
              </a:rPr>
              <a:t>آموزش این فرایند با راهنمایی معلّم انجام می شود.</a:t>
            </a:r>
            <a:br>
              <a:rPr lang="fa-IR" dirty="0" smtClean="0">
                <a:cs typeface="B Nazanin" panose="00000400000000000000" pitchFamily="2" charset="-78"/>
              </a:rPr>
            </a:br>
            <a:r>
              <a:rPr lang="fa-IR" dirty="0" smtClean="0">
                <a:cs typeface="B Nazanin" panose="00000400000000000000" pitchFamily="2" charset="-78"/>
              </a:rPr>
              <a:t>مطلبی که اهمّیت دارد این است که دانش آموز در سال دوم، به اندازه کافی در مورد تصاویر خلّقانه صحبت کرده است؛</a:t>
            </a:r>
          </a:p>
          <a:p>
            <a:pPr algn="r" rtl="1"/>
            <a:r>
              <a:rPr lang="fa-IR" dirty="0" smtClean="0">
                <a:cs typeface="B Nazanin" panose="00000400000000000000" pitchFamily="2" charset="-78"/>
              </a:rPr>
              <a:t>حالا زمان آن رسیده است تا به سخن او جهت داده شود و از پراکنده گویی جلوگیری شود.</a:t>
            </a:r>
            <a:br>
              <a:rPr lang="fa-IR" dirty="0" smtClean="0">
                <a:cs typeface="B Nazanin" panose="00000400000000000000" pitchFamily="2" charset="-78"/>
              </a:rPr>
            </a:br>
            <a:r>
              <a:rPr lang="fa-IR" dirty="0" smtClean="0">
                <a:cs typeface="B Nazanin" panose="00000400000000000000" pitchFamily="2" charset="-78"/>
              </a:rPr>
              <a:t>فعّالیت «نگاه کن و بگو » تا درس هشتم ادامه دارد.</a:t>
            </a:r>
          </a:p>
          <a:p>
            <a:pPr algn="r" rtl="1"/>
            <a:r>
              <a:rPr lang="fa-IR" dirty="0" smtClean="0">
                <a:cs typeface="B Nazanin" panose="00000400000000000000" pitchFamily="2" charset="-78"/>
              </a:rPr>
              <a:t>طی این هشت درس دانش آموز به کمک تصاویر، یاد می گیرد ابتدا یک موضوع را در ذهنش طبقه بندی کند، سپس سخن بگوید.</a:t>
            </a:r>
          </a:p>
          <a:p>
            <a:pPr algn="justLow" rtl="1"/>
            <a:r>
              <a:rPr lang="fa-IR" dirty="0" smtClean="0">
                <a:cs typeface="B Nazanin" panose="00000400000000000000" pitchFamily="2" charset="-78"/>
              </a:rPr>
              <a:t>از درس نهم، فعّالیتی با عنوان «</a:t>
            </a:r>
            <a:r>
              <a:rPr lang="fa-IR" b="1" dirty="0" smtClean="0">
                <a:solidFill>
                  <a:srgbClr val="FF6600"/>
                </a:solidFill>
                <a:effectLst/>
                <a:cs typeface="B Nazanin" panose="00000400000000000000" pitchFamily="2" charset="-78"/>
              </a:rPr>
              <a:t>صندلی صمیمیت</a:t>
            </a:r>
            <a:r>
              <a:rPr lang="fa-IR" dirty="0" smtClean="0">
                <a:cs typeface="B Nazanin" panose="00000400000000000000" pitchFamily="2" charset="-78"/>
              </a:rPr>
              <a:t> » جایگزین آن شده است.</a:t>
            </a:r>
          </a:p>
          <a:p>
            <a:pPr algn="justLow" rtl="1"/>
            <a:r>
              <a:rPr lang="fa-IR" dirty="0" smtClean="0">
                <a:cs typeface="B Nazanin" panose="00000400000000000000" pitchFamily="2" charset="-78"/>
              </a:rPr>
              <a:t>در این فعّالیت، آموزش سخن گفتن یک گام جلوتر می رود و دانش آموز تنها با یک موضوع، بدون ارائهٔ تصویر، سخن می گوید.</a:t>
            </a:r>
          </a:p>
          <a:p>
            <a:pPr algn="justLow" rtl="1"/>
            <a:r>
              <a:rPr lang="fa-IR" dirty="0" smtClean="0">
                <a:cs typeface="B Nazanin" panose="00000400000000000000" pitchFamily="2" charset="-78"/>
              </a:rPr>
              <a:t>این فعّالیت، سخن گفتن منسجم و پیوسته به موضوع را آموزش می دهدو تمرینی برای سخن گفتن مناسب در برابر جمع و پرورش فن بیان در کودکان است. اندیشیده و با نظم و ترتیب سخن گفتن، پیش درآمد درست نویسی و نوشتهٔ خلّق است</a:t>
            </a:r>
            <a:endParaRPr lang="fa-IR" dirty="0">
              <a:cs typeface="B Nazanin"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8265" y="510336"/>
            <a:ext cx="487363" cy="487363"/>
          </a:xfrm>
          <a:prstGeom prst="rect">
            <a:avLst/>
          </a:prstGeom>
        </p:spPr>
      </p:pic>
    </p:spTree>
    <p:extLst>
      <p:ext uri="{BB962C8B-B14F-4D97-AF65-F5344CB8AC3E}">
        <p14:creationId xmlns:p14="http://schemas.microsoft.com/office/powerpoint/2010/main" val="1643889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102" y="922442"/>
            <a:ext cx="8419381" cy="4801314"/>
          </a:xfrm>
          <a:prstGeom prst="rect">
            <a:avLst/>
          </a:prstGeom>
        </p:spPr>
        <p:txBody>
          <a:bodyPr wrap="square">
            <a:spAutoFit/>
          </a:bodyPr>
          <a:lstStyle/>
          <a:p>
            <a:pPr algn="r" rtl="1"/>
            <a:r>
              <a:rPr lang="fa-IR" b="1" dirty="0" smtClean="0">
                <a:solidFill>
                  <a:srgbClr val="FF0000"/>
                </a:solidFill>
                <a:effectLst/>
                <a:cs typeface="B Nazanin" panose="00000400000000000000" pitchFamily="2" charset="-78"/>
              </a:rPr>
              <a:t>مهارت نوشتن</a:t>
            </a:r>
            <a:endParaRPr lang="fa-IR" b="1" dirty="0" smtClean="0">
              <a:cs typeface="B Nazanin" panose="00000400000000000000" pitchFamily="2" charset="-78"/>
            </a:endParaRPr>
          </a:p>
          <a:p>
            <a:pPr algn="r" rtl="1"/>
            <a:r>
              <a:rPr lang="fa-IR" dirty="0" smtClean="0">
                <a:cs typeface="B Nazanin" panose="00000400000000000000" pitchFamily="2" charset="-78"/>
              </a:rPr>
              <a:t>نوشتن یکی از مهارت های زبانی است که از طریق آن، شخص می تواند اندیشه ها،باورها، احساسات و تجربه های دیداری، شنیداری و خوانداری خویش را به نوشتار درآورد.</a:t>
            </a:r>
          </a:p>
          <a:p>
            <a:pPr algn="r" rtl="1"/>
            <a:r>
              <a:rPr lang="fa-IR" dirty="0" smtClean="0">
                <a:cs typeface="B Nazanin" panose="00000400000000000000" pitchFamily="2" charset="-78"/>
              </a:rPr>
              <a:t>مهارت نوشتن به نویسنده، این امکان را می دهد تا در مورد مطالبی که می خواهد بنویسد، تفکر کند و نوشته های خود را پیرایش و ویرایش کند.</a:t>
            </a:r>
          </a:p>
          <a:p>
            <a:pPr algn="r" rtl="1"/>
            <a:r>
              <a:rPr lang="fa-IR" dirty="0" smtClean="0">
                <a:cs typeface="B Nazanin" panose="00000400000000000000" pitchFamily="2" charset="-78"/>
              </a:rPr>
              <a:t>نویسنده هرچه در به کارگیری هنجارهای نگارشی توانا تر باشد، مطلبی که می نویسد، منسجم تر خواهدبود و پیام او شفاف و روشن به خواننده، انتقال خواهدیافت.</a:t>
            </a:r>
          </a:p>
          <a:p>
            <a:pPr algn="r" rtl="1"/>
            <a:r>
              <a:rPr lang="fa-IR" dirty="0" smtClean="0">
                <a:cs typeface="B Nazanin" panose="00000400000000000000" pitchFamily="2" charset="-78"/>
              </a:rPr>
              <a:t> </a:t>
            </a:r>
          </a:p>
          <a:p>
            <a:pPr algn="r" rtl="1"/>
            <a:r>
              <a:rPr lang="fa-IR" b="1" dirty="0" smtClean="0">
                <a:solidFill>
                  <a:srgbClr val="0000FF"/>
                </a:solidFill>
                <a:effectLst/>
                <a:cs typeface="B Nazanin" panose="00000400000000000000" pitchFamily="2" charset="-78"/>
              </a:rPr>
              <a:t>نوشتن سطوحی دارد که املا از سطوح مقدماتی آن است.</a:t>
            </a:r>
            <a:endParaRPr lang="fa-IR" b="1" dirty="0" smtClean="0">
              <a:cs typeface="B Nazanin" panose="00000400000000000000" pitchFamily="2" charset="-78"/>
            </a:endParaRPr>
          </a:p>
          <a:p>
            <a:pPr algn="r" rtl="1"/>
            <a:r>
              <a:rPr lang="fa-IR" dirty="0" smtClean="0">
                <a:cs typeface="B Nazanin" panose="00000400000000000000" pitchFamily="2" charset="-78"/>
              </a:rPr>
              <a:t>املاخود شامل مراحلی است که از آن جمله می توان به نوشتن درست نشانه ها، توانایی تبدیل نشانه های آوایی به نوشتاری و توانایی خواناو زیبانویسی اشاره کرد.</a:t>
            </a:r>
          </a:p>
          <a:p>
            <a:pPr algn="r" rtl="1"/>
            <a:r>
              <a:rPr lang="fa-IR" dirty="0" smtClean="0">
                <a:cs typeface="B Nazanin" panose="00000400000000000000" pitchFamily="2" charset="-78"/>
              </a:rPr>
              <a:t>کتاب فارسی سوم ابتدایی علاوه بر پرداختن به املا، به دومین سطح نوشتن توجّه ویژه ای دارد.</a:t>
            </a:r>
            <a:br>
              <a:rPr lang="fa-IR" dirty="0" smtClean="0">
                <a:cs typeface="B Nazanin" panose="00000400000000000000" pitchFamily="2" charset="-78"/>
              </a:rPr>
            </a:br>
            <a:r>
              <a:rPr lang="fa-IR" dirty="0" smtClean="0">
                <a:cs typeface="B Nazanin" panose="00000400000000000000" pitchFamily="2" charset="-78"/>
              </a:rPr>
              <a:t>سطح دوم نوشتن، نگارش و انشا است. از آنجایی که بند،اصلی ترین جزء انشا است، آموزش نگارش در پایهٔ سوم ابتدایی با بندنویسی شروع می شود.</a:t>
            </a:r>
          </a:p>
          <a:p>
            <a:pPr algn="r" rtl="1"/>
            <a:r>
              <a:rPr lang="fa-IR" dirty="0" smtClean="0">
                <a:cs typeface="B Nazanin" panose="00000400000000000000" pitchFamily="2" charset="-78"/>
              </a:rPr>
              <a:t>درواقع هدف این است که دانش آموز در پایان سال سوم ابتدایی قادر باشد یک بند منسجم بنویسد و نشانه های نگارشی را درست به کارگیرد.در کتاب مهارتهای نوشتاری، برای هر درس، صفحه ای با عنوان «نگارش » وجود دارد که به آموزش بندنویسی می پردازد</a:t>
            </a:r>
            <a:endParaRPr lang="fa-IR" dirty="0">
              <a:cs typeface="B Nazanin" panose="00000400000000000000" pitchFamily="2" charset="-78"/>
            </a:endParaRPr>
          </a:p>
        </p:txBody>
      </p:sp>
    </p:spTree>
    <p:extLst>
      <p:ext uri="{BB962C8B-B14F-4D97-AF65-F5344CB8AC3E}">
        <p14:creationId xmlns:p14="http://schemas.microsoft.com/office/powerpoint/2010/main" val="3456575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1462"/>
            <a:ext cx="11430000" cy="6315075"/>
          </a:xfrm>
          <a:prstGeom prst="rect">
            <a:avLst/>
          </a:prstGeom>
        </p:spPr>
      </p:pic>
    </p:spTree>
    <p:extLst>
      <p:ext uri="{BB962C8B-B14F-4D97-AF65-F5344CB8AC3E}">
        <p14:creationId xmlns:p14="http://schemas.microsoft.com/office/powerpoint/2010/main" val="335605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0-04-29 at 05.53.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8738" y="2579298"/>
            <a:ext cx="5613738" cy="3088287"/>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 name="Rectangle 3"/>
          <p:cNvSpPr/>
          <p:nvPr/>
        </p:nvSpPr>
        <p:spPr>
          <a:xfrm>
            <a:off x="4580626" y="1907239"/>
            <a:ext cx="4656882" cy="369332"/>
          </a:xfrm>
          <a:prstGeom prst="rect">
            <a:avLst/>
          </a:prstGeom>
        </p:spPr>
        <p:txBody>
          <a:bodyPr wrap="square">
            <a:spAutoFit/>
          </a:bodyPr>
          <a:lstStyle/>
          <a:p>
            <a:r>
              <a:rPr lang="fa-IR" b="1" dirty="0" smtClean="0">
                <a:cs typeface="B Titr" panose="00000700000000000000" pitchFamily="2" charset="-78"/>
              </a:rPr>
              <a:t>تشریح کتاب توسط گروه تالیف کتب درسی</a:t>
            </a:r>
            <a:endParaRPr lang="en-US" dirty="0"/>
          </a:p>
        </p:txBody>
      </p:sp>
    </p:spTree>
    <p:extLst>
      <p:ext uri="{BB962C8B-B14F-4D97-AF65-F5344CB8AC3E}">
        <p14:creationId xmlns:p14="http://schemas.microsoft.com/office/powerpoint/2010/main" val="2501123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166" y="902285"/>
            <a:ext cx="9402792" cy="20313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fa-IR" dirty="0" smtClean="0">
                <a:solidFill>
                  <a:srgbClr val="FF0000"/>
                </a:solidFill>
                <a:cs typeface="B Titr" panose="00000700000000000000" pitchFamily="2" charset="-78"/>
              </a:rPr>
              <a:t>کتاب فارسی از یک سو بر قلمرو دریافتی یا ادراکی زبان تمرکز دارد و درست دیدن، درک خوانداری و درک شنیداری را آموزش می‌دهد و از سوی دیگر با قلمرو تولیدی زبان، پیوند می‌یابد و در فرایند یاددهی یادگیری به ریز مهارت‌های خوانداری مانند رعایت آهنگ، لحن کلام، تکیه، مکث و درنگ در خوانشِ متن و سخن گفتن انتقادی می‌پردازد. </a:t>
            </a:r>
          </a:p>
          <a:p>
            <a:pPr algn="justLow" rtl="1"/>
            <a:r>
              <a:rPr lang="fa-IR" dirty="0" smtClean="0">
                <a:solidFill>
                  <a:srgbClr val="FF0000"/>
                </a:solidFill>
                <a:cs typeface="B Titr" panose="00000700000000000000" pitchFamily="2" charset="-78"/>
              </a:rPr>
              <a:t>کتاب فارسی پایه‌ی سوم، بر پایه‌ی رویکرد عام «برنامه‌ی درسی ملّی جمهوری اسلامی ایران» و چهارچوب «برنامه‌ی درسی فارسی دوره‌ی ابتدایی»، تألیف و سازمان‌دهی شده است. تقویت مهارت‌های زبانی، هدف اصلی آموزش فارسی است. در کتاب فارسی سوم ابتدایی به آموزش سطوح پیشرفته‌ی چهار مهارت اصلی زبان، پرداخته شده است</a:t>
            </a:r>
            <a:endParaRPr lang="fa-IR" dirty="0">
              <a:solidFill>
                <a:srgbClr val="FF0000"/>
              </a:solidFill>
              <a:cs typeface="B Titr" panose="00000700000000000000" pitchFamily="2" charset="-78"/>
            </a:endParaRPr>
          </a:p>
        </p:txBody>
      </p:sp>
      <p:sp>
        <p:nvSpPr>
          <p:cNvPr id="3" name="Rectangle 2"/>
          <p:cNvSpPr/>
          <p:nvPr/>
        </p:nvSpPr>
        <p:spPr>
          <a:xfrm>
            <a:off x="767751" y="3310008"/>
            <a:ext cx="8747186" cy="2308324"/>
          </a:xfrm>
          <a:prstGeom prst="rect">
            <a:avLst/>
          </a:prstGeom>
        </p:spPr>
        <p:txBody>
          <a:bodyPr wrap="square">
            <a:spAutoFit/>
          </a:bodyPr>
          <a:lstStyle/>
          <a:p>
            <a:pPr algn="r" rtl="1"/>
            <a:r>
              <a:rPr lang="fa-IR" b="1" dirty="0" smtClean="0">
                <a:cs typeface="B Titr" panose="00000700000000000000" pitchFamily="2" charset="-78"/>
              </a:rPr>
              <a:t>سرفصل‌های مطرح‌شده در این کتاب به شرح زیر می‌باشد:</a:t>
            </a:r>
            <a:r>
              <a:rPr lang="fa-IR" dirty="0" smtClean="0">
                <a:cs typeface="B Titr" panose="00000700000000000000" pitchFamily="2" charset="-78"/>
              </a:rPr>
              <a:t> </a:t>
            </a:r>
          </a:p>
          <a:p>
            <a:pPr algn="r" rtl="1">
              <a:buFont typeface="Arial" panose="020B0604020202020204" pitchFamily="34" charset="0"/>
              <a:buChar char="•"/>
            </a:pPr>
            <a:r>
              <a:rPr lang="fa-IR" dirty="0" smtClean="0">
                <a:solidFill>
                  <a:srgbClr val="FF0000"/>
                </a:solidFill>
                <a:cs typeface="B Titr" panose="00000700000000000000" pitchFamily="2" charset="-78"/>
              </a:rPr>
              <a:t>فصل اول: نهادها </a:t>
            </a:r>
          </a:p>
          <a:p>
            <a:pPr algn="r" rtl="1">
              <a:buFont typeface="Arial" panose="020B0604020202020204" pitchFamily="34" charset="0"/>
              <a:buChar char="•"/>
            </a:pPr>
            <a:r>
              <a:rPr lang="fa-IR" dirty="0" smtClean="0">
                <a:solidFill>
                  <a:srgbClr val="FF0000"/>
                </a:solidFill>
                <a:cs typeface="B Titr" panose="00000700000000000000" pitchFamily="2" charset="-78"/>
              </a:rPr>
              <a:t>فصل دوم: بهداشت </a:t>
            </a:r>
          </a:p>
          <a:p>
            <a:pPr algn="r" rtl="1">
              <a:buFont typeface="Arial" panose="020B0604020202020204" pitchFamily="34" charset="0"/>
              <a:buChar char="•"/>
            </a:pPr>
            <a:r>
              <a:rPr lang="fa-IR" dirty="0" smtClean="0">
                <a:solidFill>
                  <a:srgbClr val="FF0000"/>
                </a:solidFill>
                <a:cs typeface="B Titr" panose="00000700000000000000" pitchFamily="2" charset="-78"/>
              </a:rPr>
              <a:t>فصل سوم: اخلاق فردی - اجتماعی </a:t>
            </a:r>
          </a:p>
          <a:p>
            <a:pPr algn="r" rtl="1">
              <a:buFont typeface="Arial" panose="020B0604020202020204" pitchFamily="34" charset="0"/>
              <a:buChar char="•"/>
            </a:pPr>
            <a:r>
              <a:rPr lang="fa-IR" dirty="0" smtClean="0">
                <a:solidFill>
                  <a:srgbClr val="FF0000"/>
                </a:solidFill>
                <a:cs typeface="B Titr" panose="00000700000000000000" pitchFamily="2" charset="-78"/>
              </a:rPr>
              <a:t>فصل چهارم: راه زندگی </a:t>
            </a:r>
          </a:p>
          <a:p>
            <a:pPr algn="r" rtl="1">
              <a:buFont typeface="Arial" panose="020B0604020202020204" pitchFamily="34" charset="0"/>
              <a:buChar char="•"/>
            </a:pPr>
            <a:r>
              <a:rPr lang="fa-IR" dirty="0" smtClean="0">
                <a:solidFill>
                  <a:srgbClr val="FF0000"/>
                </a:solidFill>
                <a:cs typeface="B Titr" panose="00000700000000000000" pitchFamily="2" charset="-78"/>
              </a:rPr>
              <a:t>فصل پنجم: هنر و ادب </a:t>
            </a:r>
          </a:p>
          <a:p>
            <a:pPr algn="r" rtl="1">
              <a:buFont typeface="Arial" panose="020B0604020202020204" pitchFamily="34" charset="0"/>
              <a:buChar char="•"/>
            </a:pPr>
            <a:r>
              <a:rPr lang="fa-IR" dirty="0" smtClean="0">
                <a:solidFill>
                  <a:srgbClr val="FF0000"/>
                </a:solidFill>
                <a:cs typeface="B Titr" panose="00000700000000000000" pitchFamily="2" charset="-78"/>
              </a:rPr>
              <a:t>فصل ششم: ایران من </a:t>
            </a:r>
          </a:p>
          <a:p>
            <a:pPr algn="r" rtl="1">
              <a:buFont typeface="Arial" panose="020B0604020202020204" pitchFamily="34" charset="0"/>
              <a:buChar char="•"/>
            </a:pPr>
            <a:r>
              <a:rPr lang="fa-IR" dirty="0" smtClean="0">
                <a:solidFill>
                  <a:srgbClr val="FF0000"/>
                </a:solidFill>
                <a:cs typeface="B Titr" panose="00000700000000000000" pitchFamily="2" charset="-78"/>
              </a:rPr>
              <a:t>فصل هفتم: طبیعت</a:t>
            </a:r>
            <a:endParaRPr lang="fa-IR" dirty="0">
              <a:solidFill>
                <a:srgbClr val="FF0000"/>
              </a:solidFill>
              <a:cs typeface="B Titr"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680" y="226723"/>
            <a:ext cx="487363" cy="487363"/>
          </a:xfrm>
          <a:prstGeom prst="rect">
            <a:avLst/>
          </a:prstGeom>
        </p:spPr>
      </p:pic>
    </p:spTree>
    <p:extLst>
      <p:ext uri="{BB962C8B-B14F-4D97-AF65-F5344CB8AC3E}">
        <p14:creationId xmlns:p14="http://schemas.microsoft.com/office/powerpoint/2010/main" val="1028129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102" y="1559367"/>
            <a:ext cx="8816195" cy="4524315"/>
          </a:xfrm>
          <a:prstGeom prst="rect">
            <a:avLst/>
          </a:prstGeom>
        </p:spPr>
        <p:txBody>
          <a:bodyPr wrap="square">
            <a:spAutoFit/>
          </a:bodyPr>
          <a:lstStyle/>
          <a:p>
            <a:pPr algn="r" rtl="1"/>
            <a:r>
              <a:rPr lang="fa-IR" dirty="0" smtClean="0">
                <a:cs typeface="B Titr" panose="00000700000000000000" pitchFamily="2" charset="-78"/>
              </a:rPr>
              <a:t>بر اساس مصوبه شورای عالی آموزش و پرورش در پایه سوم، در یک هفته، هشت ساعت به درس فارسی (خوانداری و نوشتاری) اختصاص دارد.</a:t>
            </a:r>
          </a:p>
          <a:p>
            <a:pPr algn="r" rtl="1"/>
            <a:r>
              <a:rPr lang="fa-IR" dirty="0" smtClean="0">
                <a:cs typeface="B Titr" panose="00000700000000000000" pitchFamily="2" charset="-78"/>
              </a:rPr>
              <a:t>        منظور از هشت ساعت، هشت جلسه (زنگ) چهل و پنج دقیقه ای است که پرداختن به کلیهٔ فعّالیت های دستوری، ادبی،نگارشی، املایی و … در این دوره زمانی اتفاق می افتد.به همین جهت در تدوین   برنامه کلاسی تفکیک عنوان (</a:t>
            </a:r>
            <a:r>
              <a:rPr lang="fa-IR" dirty="0" smtClean="0">
                <a:cs typeface="B Titr" panose="00000700000000000000" pitchFamily="2" charset="-78"/>
                <a:hlinkClick r:id="rId4" tooltip="املا"/>
              </a:rPr>
              <a:t>املا</a:t>
            </a:r>
            <a:r>
              <a:rPr lang="fa-IR" dirty="0" smtClean="0">
                <a:cs typeface="B Titr" panose="00000700000000000000" pitchFamily="2" charset="-78"/>
              </a:rPr>
              <a:t>، انشا، جمله نویسی، خوانداری، نوشتاری و …) صورت نمی گیردو این هشت جلسه با نام فارسی قید می شود و معلّم به تشخیص خود و با توجّه به موقعیّت کلاس، فرایند آموزش را برنامه ریزی می کند.</a:t>
            </a:r>
          </a:p>
          <a:p>
            <a:pPr algn="r" rtl="1"/>
            <a:r>
              <a:rPr lang="fa-IR" dirty="0" smtClean="0">
                <a:cs typeface="B Titr" panose="00000700000000000000" pitchFamily="2" charset="-78"/>
              </a:rPr>
              <a:t>برای مثال اگر اکثر دانش آموزان در املا ضعف دارند، معلّم ساعات بیشتری را به تقویت مهارت املا اختصاص می دهدو یا اگر اکثریت کلاس استعداد بالایی در نگارش و بندنویسی دارند،وقت بیشتری در جهت توسعهٔ این مهارت می گذارد.</a:t>
            </a:r>
          </a:p>
          <a:p>
            <a:pPr algn="r" rtl="1"/>
            <a:r>
              <a:rPr lang="fa-IR" dirty="0" smtClean="0">
                <a:cs typeface="B Titr" panose="00000700000000000000" pitchFamily="2" charset="-78"/>
              </a:rPr>
              <a:t>مهم تکمیل آموزش محتوای کتاب، مطابق با جدول بودجه بندی مورد توافق شورای آموزشی مدرسه است.</a:t>
            </a:r>
          </a:p>
          <a:p>
            <a:pPr algn="justLow" rtl="1"/>
            <a:r>
              <a:rPr lang="fa-IR" dirty="0" smtClean="0">
                <a:cs typeface="B Titr" panose="00000700000000000000" pitchFamily="2" charset="-78"/>
              </a:rPr>
              <a:t>     با تعهد و تلاش، برای همه عناصر سازنده کتاب فارسی (متن درس، بخوان و حفظ کن، بخوان و بیندیش، مثل ، حکایت، گوش کن و بگو، صندلی صمیمیّت، واژه آموزی، بیاموز و بگو، نمایش، نگاه کن و بگو، نگارش، خط تحریری، فعّالیت هایتکمیلی، حل جدول، فعّالیت های املایی، جمله سازی) اهمّیت قائل شوندفارسی سوم، نقطه عطف پیوند روح لطیف دانش آموزان با مهارت های زبان آموزی است که در شکلی دل نشین و روان در بستر ذائقه کودکانه دانش آموزان این پایه، جاری می شود.</a:t>
            </a:r>
            <a:endParaRPr lang="fa-IR" dirty="0">
              <a:cs typeface="B Titr" panose="00000700000000000000" pitchFamily="2" charset="-78"/>
            </a:endParaRPr>
          </a:p>
        </p:txBody>
      </p:sp>
      <p:sp>
        <p:nvSpPr>
          <p:cNvPr id="3" name="Rectangle 2"/>
          <p:cNvSpPr/>
          <p:nvPr/>
        </p:nvSpPr>
        <p:spPr>
          <a:xfrm>
            <a:off x="3788220" y="319980"/>
            <a:ext cx="4115229" cy="369332"/>
          </a:xfrm>
          <a:prstGeom prst="rect">
            <a:avLst/>
          </a:prstGeom>
        </p:spPr>
        <p:txBody>
          <a:bodyPr wrap="none">
            <a:spAutoFit/>
          </a:bodyPr>
          <a:lstStyle/>
          <a:p>
            <a:pPr algn="r" rtl="1"/>
            <a:r>
              <a:rPr lang="fa-IR" b="1" dirty="0">
                <a:solidFill>
                  <a:srgbClr val="FF0000"/>
                </a:solidFill>
                <a:cs typeface="B Titr" panose="00000700000000000000" pitchFamily="2" charset="-78"/>
              </a:rPr>
              <a:t>توضیحات کلی در مورد کتاب فارسی سوم ابتدایی</a:t>
            </a:r>
            <a:endParaRPr lang="fa-IR" b="1" dirty="0">
              <a:cs typeface="B Titr"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2989" y="504646"/>
            <a:ext cx="487363" cy="487363"/>
          </a:xfrm>
          <a:prstGeom prst="rect">
            <a:avLst/>
          </a:prstGeom>
        </p:spPr>
      </p:pic>
    </p:spTree>
    <p:extLst>
      <p:ext uri="{BB962C8B-B14F-4D97-AF65-F5344CB8AC3E}">
        <p14:creationId xmlns:p14="http://schemas.microsoft.com/office/powerpoint/2010/main" val="3034661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7592" y="1768415"/>
            <a:ext cx="7384212" cy="2585323"/>
          </a:xfrm>
          <a:prstGeom prst="rect">
            <a:avLst/>
          </a:prstGeom>
        </p:spPr>
        <p:txBody>
          <a:bodyPr wrap="square">
            <a:spAutoFit/>
          </a:bodyPr>
          <a:lstStyle/>
          <a:p>
            <a:pPr algn="r" rtl="1"/>
            <a:r>
              <a:rPr lang="fa-IR" b="1" dirty="0" smtClean="0">
                <a:solidFill>
                  <a:srgbClr val="FF0000"/>
                </a:solidFill>
                <a:effectLst/>
                <a:cs typeface="B Titr" panose="00000700000000000000" pitchFamily="2" charset="-78"/>
              </a:rPr>
              <a:t>فعّالیت های مربوط به خواندن و درک متن</a:t>
            </a:r>
            <a:endParaRPr lang="fa-IR" b="1" dirty="0" smtClean="0">
              <a:cs typeface="B Titr" panose="00000700000000000000" pitchFamily="2" charset="-78"/>
            </a:endParaRPr>
          </a:p>
          <a:p>
            <a:pPr algn="r" rtl="1"/>
            <a:r>
              <a:rPr lang="fa-IR" b="1" dirty="0" smtClean="0">
                <a:solidFill>
                  <a:srgbClr val="008000"/>
                </a:solidFill>
                <a:effectLst/>
                <a:cs typeface="B Titr" panose="00000700000000000000" pitchFamily="2" charset="-78"/>
              </a:rPr>
              <a:t>درست و نادرست، درک مطلب و درک و دریافت</a:t>
            </a:r>
            <a:endParaRPr lang="fa-IR" b="1" dirty="0" smtClean="0">
              <a:cs typeface="B Titr" panose="00000700000000000000" pitchFamily="2" charset="-78"/>
            </a:endParaRPr>
          </a:p>
          <a:p>
            <a:pPr algn="r" rtl="1"/>
            <a:r>
              <a:rPr lang="fa-IR" dirty="0" smtClean="0">
                <a:cs typeface="B Titr" panose="00000700000000000000" pitchFamily="2" charset="-78"/>
              </a:rPr>
              <a:t>سؤال های بخش درست و نادرست، درک مطلب و درک و دریافت از سطح مقدماتی تا پیشرفته تنظیم شده است.</a:t>
            </a:r>
          </a:p>
          <a:p>
            <a:pPr algn="r" rtl="1"/>
            <a:r>
              <a:rPr lang="fa-IR" dirty="0" smtClean="0">
                <a:cs typeface="B Titr" panose="00000700000000000000" pitchFamily="2" charset="-78"/>
              </a:rPr>
              <a:t>در طرح سؤال ها سطوح زیر مورد نظر بوده است:</a:t>
            </a:r>
            <a:br>
              <a:rPr lang="fa-IR" dirty="0" smtClean="0">
                <a:cs typeface="B Titr" panose="00000700000000000000" pitchFamily="2" charset="-78"/>
              </a:rPr>
            </a:br>
            <a:r>
              <a:rPr lang="fa-IR" dirty="0" smtClean="0">
                <a:cs typeface="B Titr" panose="00000700000000000000" pitchFamily="2" charset="-78"/>
              </a:rPr>
              <a:t>درک اطّلاعات صریح متن</a:t>
            </a:r>
            <a:br>
              <a:rPr lang="fa-IR" dirty="0" smtClean="0">
                <a:cs typeface="B Titr" panose="00000700000000000000" pitchFamily="2" charset="-78"/>
              </a:rPr>
            </a:br>
            <a:r>
              <a:rPr lang="fa-IR" dirty="0" smtClean="0">
                <a:cs typeface="B Titr" panose="00000700000000000000" pitchFamily="2" charset="-78"/>
              </a:rPr>
              <a:t>رسیدن به استنباط</a:t>
            </a:r>
            <a:br>
              <a:rPr lang="fa-IR" dirty="0" smtClean="0">
                <a:cs typeface="B Titr" panose="00000700000000000000" pitchFamily="2" charset="-78"/>
              </a:rPr>
            </a:br>
            <a:r>
              <a:rPr lang="fa-IR" dirty="0" smtClean="0">
                <a:cs typeface="B Titr" panose="00000700000000000000" pitchFamily="2" charset="-78"/>
              </a:rPr>
              <a:t>تلفیق اطّلاعات متن</a:t>
            </a:r>
            <a:br>
              <a:rPr lang="fa-IR" dirty="0" smtClean="0">
                <a:cs typeface="B Titr" panose="00000700000000000000" pitchFamily="2" charset="-78"/>
              </a:rPr>
            </a:br>
            <a:r>
              <a:rPr lang="fa-IR" dirty="0" smtClean="0">
                <a:cs typeface="B Titr" panose="00000700000000000000" pitchFamily="2" charset="-78"/>
              </a:rPr>
              <a:t>تفسیر اطّلاعات متن</a:t>
            </a:r>
            <a:endParaRPr lang="fa-IR" dirty="0">
              <a:cs typeface="B Titr"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43910" y="708744"/>
            <a:ext cx="487363" cy="487363"/>
          </a:xfrm>
          <a:prstGeom prst="rect">
            <a:avLst/>
          </a:prstGeom>
        </p:spPr>
      </p:pic>
    </p:spTree>
    <p:extLst>
      <p:ext uri="{BB962C8B-B14F-4D97-AF65-F5344CB8AC3E}">
        <p14:creationId xmlns:p14="http://schemas.microsoft.com/office/powerpoint/2010/main" val="2481498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39" y="135360"/>
            <a:ext cx="9144000" cy="6186309"/>
          </a:xfrm>
          <a:prstGeom prst="rect">
            <a:avLst/>
          </a:prstGeom>
        </p:spPr>
        <p:txBody>
          <a:bodyPr wrap="square">
            <a:spAutoFit/>
          </a:bodyPr>
          <a:lstStyle/>
          <a:p>
            <a:pPr algn="r" rtl="1"/>
            <a:r>
              <a:rPr lang="fa-IR" b="1" dirty="0" smtClean="0">
                <a:solidFill>
                  <a:srgbClr val="008000"/>
                </a:solidFill>
                <a:effectLst/>
                <a:cs typeface="B Titr" panose="00000700000000000000" pitchFamily="2" charset="-78"/>
              </a:rPr>
              <a:t>واژه آموزی</a:t>
            </a:r>
            <a:endParaRPr lang="fa-IR" b="1" dirty="0" smtClean="0">
              <a:cs typeface="B Titr" panose="00000700000000000000" pitchFamily="2" charset="-78"/>
            </a:endParaRPr>
          </a:p>
          <a:p>
            <a:pPr algn="r" rtl="1"/>
            <a:r>
              <a:rPr lang="fa-IR" dirty="0" smtClean="0">
                <a:cs typeface="B Titr" panose="00000700000000000000" pitchFamily="2" charset="-78"/>
              </a:rPr>
              <a:t>در این بخش، واژه های پایهٔ دانش آموزان منظمّ می گردد و گسترش می یابد.</a:t>
            </a:r>
          </a:p>
          <a:p>
            <a:pPr algn="r" rtl="1"/>
            <a:r>
              <a:rPr lang="fa-IR" dirty="0" smtClean="0">
                <a:cs typeface="B Titr" panose="00000700000000000000" pitchFamily="2" charset="-78"/>
              </a:rPr>
              <a:t>پیامد گسترش واژگان دانش آموز، در درک خوانداری و شنیداری، همچنین در سخن گفتن و نوشتن نمود می یابد.</a:t>
            </a:r>
          </a:p>
          <a:p>
            <a:pPr algn="r" rtl="1"/>
            <a:r>
              <a:rPr lang="fa-IR" dirty="0" smtClean="0">
                <a:cs typeface="B Titr" panose="00000700000000000000" pitchFamily="2" charset="-78"/>
              </a:rPr>
              <a:t>در این بخش ارائهٔ مطالب از آسان به مشکل و با توجّه به بسامد فرایند واژه سازی است.</a:t>
            </a:r>
          </a:p>
          <a:p>
            <a:pPr algn="r" rtl="1"/>
            <a:r>
              <a:rPr lang="fa-IR" dirty="0" smtClean="0">
                <a:cs typeface="B Titr" panose="00000700000000000000" pitchFamily="2" charset="-78"/>
              </a:rPr>
              <a:t>در دروس اوّل ابتدا واژگان ذهنی دانش آموز طبقه بندی می شود و در ادامه، فرایند ترکیب و در آخر، فرآیند وندافزایی اساس تولید واژه جدید است. آموزش با ملاک معنایی انجام می شود.</a:t>
            </a:r>
          </a:p>
          <a:p>
            <a:pPr algn="r" rtl="1"/>
            <a:r>
              <a:rPr lang="fa-IR" dirty="0" smtClean="0">
                <a:cs typeface="B Titr" panose="00000700000000000000" pitchFamily="2" charset="-78"/>
              </a:rPr>
              <a:t>۱ اوّل روابط واژگانی شبکه معنایی</a:t>
            </a:r>
            <a:br>
              <a:rPr lang="fa-IR" dirty="0" smtClean="0">
                <a:cs typeface="B Titr" panose="00000700000000000000" pitchFamily="2" charset="-78"/>
              </a:rPr>
            </a:br>
            <a:r>
              <a:rPr lang="fa-IR" dirty="0" smtClean="0">
                <a:cs typeface="B Titr" panose="00000700000000000000" pitchFamily="2" charset="-78"/>
              </a:rPr>
              <a:t>۲ دوم روابط واژگانی شبکه معنایی</a:t>
            </a:r>
            <a:br>
              <a:rPr lang="fa-IR" dirty="0" smtClean="0">
                <a:cs typeface="B Titr" panose="00000700000000000000" pitchFamily="2" charset="-78"/>
              </a:rPr>
            </a:br>
            <a:r>
              <a:rPr lang="fa-IR" dirty="0" smtClean="0">
                <a:cs typeface="B Titr" panose="00000700000000000000" pitchFamily="2" charset="-78"/>
              </a:rPr>
              <a:t>۳ سوم روابط واژگانی شبکه معنایی</a:t>
            </a:r>
            <a:br>
              <a:rPr lang="fa-IR" dirty="0" smtClean="0">
                <a:cs typeface="B Titr" panose="00000700000000000000" pitchFamily="2" charset="-78"/>
              </a:rPr>
            </a:br>
            <a:r>
              <a:rPr lang="fa-IR" dirty="0" smtClean="0">
                <a:cs typeface="B Titr" panose="00000700000000000000" pitchFamily="2" charset="-78"/>
              </a:rPr>
              <a:t>۴ چهارم روابط واژگانی شبکه معنایی</a:t>
            </a:r>
            <a:br>
              <a:rPr lang="fa-IR" dirty="0" smtClean="0">
                <a:cs typeface="B Titr" panose="00000700000000000000" pitchFamily="2" charset="-78"/>
              </a:rPr>
            </a:br>
            <a:r>
              <a:rPr lang="fa-IR" dirty="0" smtClean="0">
                <a:cs typeface="B Titr" panose="00000700000000000000" pitchFamily="2" charset="-78"/>
              </a:rPr>
              <a:t>۵ پنجم روابط واژگانی کلمات هم نویسه</a:t>
            </a:r>
            <a:br>
              <a:rPr lang="fa-IR" dirty="0" smtClean="0">
                <a:cs typeface="B Titr" panose="00000700000000000000" pitchFamily="2" charset="-78"/>
              </a:rPr>
            </a:br>
            <a:r>
              <a:rPr lang="fa-IR" dirty="0" smtClean="0">
                <a:cs typeface="B Titr" panose="00000700000000000000" pitchFamily="2" charset="-78"/>
              </a:rPr>
              <a:t>۶ ششم ترکیب اسم پایهٔ فعل «کش » مانند دودکش</a:t>
            </a:r>
            <a:br>
              <a:rPr lang="fa-IR" dirty="0" smtClean="0">
                <a:cs typeface="B Titr" panose="00000700000000000000" pitchFamily="2" charset="-78"/>
              </a:rPr>
            </a:br>
            <a:r>
              <a:rPr lang="fa-IR" dirty="0" smtClean="0">
                <a:cs typeface="B Titr" panose="00000700000000000000" pitchFamily="2" charset="-78"/>
              </a:rPr>
              <a:t>۷ هفتم ترکیب اسم «سر » اسم یا صفت مانند سرسبز، سرحال</a:t>
            </a:r>
            <a:br>
              <a:rPr lang="fa-IR" dirty="0" smtClean="0">
                <a:cs typeface="B Titr" panose="00000700000000000000" pitchFamily="2" charset="-78"/>
              </a:rPr>
            </a:br>
            <a:r>
              <a:rPr lang="fa-IR" dirty="0" smtClean="0">
                <a:cs typeface="B Titr" panose="00000700000000000000" pitchFamily="2" charset="-78"/>
              </a:rPr>
              <a:t>۸ هشتم ترکیب صفت «خوش » اسم مانند خوشمزه</a:t>
            </a:r>
            <a:br>
              <a:rPr lang="fa-IR" dirty="0" smtClean="0">
                <a:cs typeface="B Titr" panose="00000700000000000000" pitchFamily="2" charset="-78"/>
              </a:rPr>
            </a:br>
            <a:r>
              <a:rPr lang="fa-IR" dirty="0" smtClean="0">
                <a:cs typeface="B Titr" panose="00000700000000000000" pitchFamily="2" charset="-78"/>
              </a:rPr>
              <a:t>۹ نهم ترکیب اسم «دل » پایهٔ فعل مانند دل خواه</a:t>
            </a:r>
            <a:br>
              <a:rPr lang="fa-IR" dirty="0" smtClean="0">
                <a:cs typeface="B Titr" panose="00000700000000000000" pitchFamily="2" charset="-78"/>
              </a:rPr>
            </a:br>
            <a:r>
              <a:rPr lang="fa-IR" dirty="0" smtClean="0">
                <a:cs typeface="B Titr" panose="00000700000000000000" pitchFamily="2" charset="-78"/>
              </a:rPr>
              <a:t>۱۰ دهم وندافزایی پسوند صف تساز « مند » مانند سودمند</a:t>
            </a:r>
            <a:br>
              <a:rPr lang="fa-IR" dirty="0" smtClean="0">
                <a:cs typeface="B Titr" panose="00000700000000000000" pitchFamily="2" charset="-78"/>
              </a:rPr>
            </a:br>
            <a:r>
              <a:rPr lang="fa-IR" dirty="0" smtClean="0">
                <a:cs typeface="B Titr" panose="00000700000000000000" pitchFamily="2" charset="-78"/>
              </a:rPr>
              <a:t>۱۱ یازدهم وندافزایی پسوند مکان « ستان » مانند بیمارستان</a:t>
            </a:r>
            <a:br>
              <a:rPr lang="fa-IR" dirty="0" smtClean="0">
                <a:cs typeface="B Titr" panose="00000700000000000000" pitchFamily="2" charset="-78"/>
              </a:rPr>
            </a:br>
            <a:r>
              <a:rPr lang="fa-IR" dirty="0" smtClean="0">
                <a:cs typeface="B Titr" panose="00000700000000000000" pitchFamily="2" charset="-78"/>
              </a:rPr>
              <a:t>۱۲ دوازدهم وندافزایی پسوند مکان « دان » مانند نمکدان</a:t>
            </a:r>
            <a:br>
              <a:rPr lang="fa-IR" dirty="0" smtClean="0">
                <a:cs typeface="B Titr" panose="00000700000000000000" pitchFamily="2" charset="-78"/>
              </a:rPr>
            </a:br>
            <a:r>
              <a:rPr lang="fa-IR" dirty="0" smtClean="0">
                <a:cs typeface="B Titr" panose="00000700000000000000" pitchFamily="2" charset="-78"/>
              </a:rPr>
              <a:t>۱۳ چهاردهم وندافزایی پسوند مکان و شغل « ی » مانند عکاسی</a:t>
            </a:r>
            <a:br>
              <a:rPr lang="fa-IR" dirty="0" smtClean="0">
                <a:cs typeface="B Titr" panose="00000700000000000000" pitchFamily="2" charset="-78"/>
              </a:rPr>
            </a:br>
            <a:r>
              <a:rPr lang="fa-IR" dirty="0" smtClean="0">
                <a:cs typeface="B Titr" panose="00000700000000000000" pitchFamily="2" charset="-78"/>
              </a:rPr>
              <a:t>۱۴ پانزدهم وندافزایی پسوند اسم ساز « ه » با اضافه شدن به اعضای بدن مانند چشمه</a:t>
            </a:r>
            <a:br>
              <a:rPr lang="fa-IR" dirty="0" smtClean="0">
                <a:cs typeface="B Titr" panose="00000700000000000000" pitchFamily="2" charset="-78"/>
              </a:rPr>
            </a:br>
            <a:r>
              <a:rPr lang="fa-IR" dirty="0" smtClean="0">
                <a:cs typeface="B Titr" panose="00000700000000000000" pitchFamily="2" charset="-78"/>
              </a:rPr>
              <a:t>۱۵ شانزدهم وندافزایی پسوند صفت ساز « ناک » مانند خطرناک</a:t>
            </a:r>
            <a:br>
              <a:rPr lang="fa-IR" dirty="0" smtClean="0">
                <a:cs typeface="B Titr" panose="00000700000000000000" pitchFamily="2" charset="-78"/>
              </a:rPr>
            </a:br>
            <a:r>
              <a:rPr lang="fa-IR" dirty="0" smtClean="0">
                <a:cs typeface="B Titr" panose="00000700000000000000" pitchFamily="2" charset="-78"/>
              </a:rPr>
              <a:t>۱۶ هفدهم وندافزایی پسوند صفت ساز « انه » مانند کودکان</a:t>
            </a:r>
            <a:endParaRPr lang="fa-IR" dirty="0">
              <a:cs typeface="B Titr"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732" y="217038"/>
            <a:ext cx="487363" cy="487363"/>
          </a:xfrm>
          <a:prstGeom prst="rect">
            <a:avLst/>
          </a:prstGeom>
        </p:spPr>
      </p:pic>
    </p:spTree>
    <p:extLst>
      <p:ext uri="{BB962C8B-B14F-4D97-AF65-F5344CB8AC3E}">
        <p14:creationId xmlns:p14="http://schemas.microsoft.com/office/powerpoint/2010/main" val="2118274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872" y="960100"/>
            <a:ext cx="8522898" cy="4524315"/>
          </a:xfrm>
          <a:prstGeom prst="rect">
            <a:avLst/>
          </a:prstGeom>
        </p:spPr>
        <p:txBody>
          <a:bodyPr wrap="square">
            <a:spAutoFit/>
          </a:bodyPr>
          <a:lstStyle/>
          <a:p>
            <a:pPr algn="r" rtl="1"/>
            <a:r>
              <a:rPr lang="fa-IR" b="1" dirty="0" smtClean="0">
                <a:solidFill>
                  <a:srgbClr val="008000"/>
                </a:solidFill>
                <a:effectLst/>
                <a:cs typeface="B Titr" panose="00000700000000000000" pitchFamily="2" charset="-78"/>
              </a:rPr>
              <a:t>بیاموز و بگو</a:t>
            </a:r>
            <a:endParaRPr lang="fa-IR" b="1" dirty="0" smtClean="0">
              <a:cs typeface="B Titr" panose="00000700000000000000" pitchFamily="2" charset="-78"/>
            </a:endParaRPr>
          </a:p>
          <a:p>
            <a:pPr algn="r" rtl="1"/>
            <a:r>
              <a:rPr lang="fa-IR" dirty="0" smtClean="0">
                <a:cs typeface="B Titr" panose="00000700000000000000" pitchFamily="2" charset="-78"/>
              </a:rPr>
              <a:t>هدفی که از آموزش مطالب بیاموز و بگو دنبال می شود، آشنایی با اجزای جمله است؛ به عبارت دیگر هدف این است که دانش آموز یاد بگیرد جمله را به اجزای آن خرد کند.</a:t>
            </a:r>
          </a:p>
          <a:p>
            <a:pPr algn="r" rtl="1"/>
            <a:r>
              <a:rPr lang="fa-IR" dirty="0" smtClean="0">
                <a:cs typeface="B Titr" panose="00000700000000000000" pitchFamily="2" charset="-78"/>
              </a:rPr>
              <a:t>این امر در تقویت درک خوانداری و شنیداری بسیارمؤثّر است.</a:t>
            </a:r>
            <a:br>
              <a:rPr lang="fa-IR" dirty="0" smtClean="0">
                <a:cs typeface="B Titr" panose="00000700000000000000" pitchFamily="2" charset="-78"/>
              </a:rPr>
            </a:br>
            <a:r>
              <a:rPr lang="fa-IR" dirty="0" smtClean="0">
                <a:cs typeface="B Titr" panose="00000700000000000000" pitchFamily="2" charset="-78"/>
              </a:rPr>
              <a:t>مطالب بخش بیاموز و بگو شامل دو قسمت است:</a:t>
            </a:r>
          </a:p>
          <a:p>
            <a:pPr algn="r" rtl="1"/>
            <a:r>
              <a:rPr lang="fa-IR" b="1" dirty="0" smtClean="0">
                <a:solidFill>
                  <a:srgbClr val="0000FF"/>
                </a:solidFill>
                <a:effectLst/>
                <a:cs typeface="B Titr" panose="00000700000000000000" pitchFamily="2" charset="-78"/>
              </a:rPr>
              <a:t>نکات زبانی</a:t>
            </a:r>
            <a:endParaRPr lang="fa-IR" b="1" dirty="0" smtClean="0">
              <a:cs typeface="B Titr" panose="00000700000000000000" pitchFamily="2" charset="-78"/>
            </a:endParaRPr>
          </a:p>
          <a:p>
            <a:pPr algn="r" rtl="1"/>
            <a:r>
              <a:rPr lang="fa-IR" dirty="0" smtClean="0">
                <a:cs typeface="B Titr" panose="00000700000000000000" pitchFamily="2" charset="-78"/>
              </a:rPr>
              <a:t>۱تصریف (مفهوم جمع) پسوندهای: « ها »« ان» « ات »</a:t>
            </a:r>
            <a:br>
              <a:rPr lang="fa-IR" dirty="0" smtClean="0">
                <a:cs typeface="B Titr" panose="00000700000000000000" pitchFamily="2" charset="-78"/>
              </a:rPr>
            </a:br>
            <a:r>
              <a:rPr lang="fa-IR" dirty="0" smtClean="0">
                <a:cs typeface="B Titr" panose="00000700000000000000" pitchFamily="2" charset="-78"/>
              </a:rPr>
              <a:t>۲ تطابق فاعل و فعل با تمرین دوسویه جای خالی فعل و فاعل</a:t>
            </a:r>
            <a:br>
              <a:rPr lang="fa-IR" dirty="0" smtClean="0">
                <a:cs typeface="B Titr" panose="00000700000000000000" pitchFamily="2" charset="-78"/>
              </a:rPr>
            </a:br>
            <a:r>
              <a:rPr lang="fa-IR" dirty="0" smtClean="0">
                <a:cs typeface="B Titr" panose="00000700000000000000" pitchFamily="2" charset="-78"/>
              </a:rPr>
              <a:t>۳ آشنایی با دو گونه زبان با تبدیل گفتار به نوشتار</a:t>
            </a:r>
            <a:br>
              <a:rPr lang="fa-IR" dirty="0" smtClean="0">
                <a:cs typeface="B Titr" panose="00000700000000000000" pitchFamily="2" charset="-78"/>
              </a:rPr>
            </a:br>
            <a:r>
              <a:rPr lang="fa-IR" dirty="0" smtClean="0">
                <a:cs typeface="B Titr" panose="00000700000000000000" pitchFamily="2" charset="-78"/>
              </a:rPr>
              <a:t>۴ معرّفی زمان حال، با توجّه به کاربرد، با مثال از کارهایی که دانش آموز در حال حاضر انجام می دهد.</a:t>
            </a:r>
            <a:br>
              <a:rPr lang="fa-IR" dirty="0" smtClean="0">
                <a:cs typeface="B Titr" panose="00000700000000000000" pitchFamily="2" charset="-78"/>
              </a:rPr>
            </a:br>
            <a:r>
              <a:rPr lang="fa-IR" dirty="0" smtClean="0">
                <a:cs typeface="B Titr" panose="00000700000000000000" pitchFamily="2" charset="-78"/>
              </a:rPr>
              <a:t>۵ معرّفی زمان گذشته، با توجّه به کاربرد، با مثال از کارهایی که دانش آموز دیروز انجام داده است.</a:t>
            </a:r>
            <a:br>
              <a:rPr lang="fa-IR" dirty="0" smtClean="0">
                <a:cs typeface="B Titr" panose="00000700000000000000" pitchFamily="2" charset="-78"/>
              </a:rPr>
            </a:br>
            <a:r>
              <a:rPr lang="fa-IR" dirty="0" smtClean="0">
                <a:cs typeface="B Titr" panose="00000700000000000000" pitchFamily="2" charset="-78"/>
              </a:rPr>
              <a:t>۶ معرّفی زمان آینده، با توجّه به کاربرد، با مثال از کارهایی که دانش آموز فردا قرار است، انجام دهد.</a:t>
            </a:r>
            <a:br>
              <a:rPr lang="fa-IR" dirty="0" smtClean="0">
                <a:cs typeface="B Titr" panose="00000700000000000000" pitchFamily="2" charset="-78"/>
              </a:rPr>
            </a:br>
            <a:r>
              <a:rPr lang="fa-IR" dirty="0" smtClean="0">
                <a:cs typeface="B Titr" panose="00000700000000000000" pitchFamily="2" charset="-78"/>
              </a:rPr>
              <a:t>۷ معرّفی فعل به عنوان هستهٔ معنایی جمله با ارائهٔ مثال هایی از مقایسهٔ جملات با افعال مختلف</a:t>
            </a:r>
            <a:br>
              <a:rPr lang="fa-IR" dirty="0" smtClean="0">
                <a:cs typeface="B Titr" panose="00000700000000000000" pitchFamily="2" charset="-78"/>
              </a:rPr>
            </a:br>
            <a:r>
              <a:rPr lang="fa-IR" dirty="0" smtClean="0">
                <a:cs typeface="B Titr" panose="00000700000000000000" pitchFamily="2" charset="-78"/>
              </a:rPr>
              <a:t>۸ معرّفی فعل به عنوان هستهٔ معنایی جمله با ارائهٔ مثال هایی از فعل لازم به تنهایی</a:t>
            </a:r>
            <a:br>
              <a:rPr lang="fa-IR" dirty="0" smtClean="0">
                <a:cs typeface="B Titr" panose="00000700000000000000" pitchFamily="2" charset="-78"/>
              </a:rPr>
            </a:br>
            <a:r>
              <a:rPr lang="fa-IR" dirty="0" smtClean="0">
                <a:cs typeface="B Titr" panose="00000700000000000000" pitchFamily="2" charset="-78"/>
              </a:rPr>
              <a:t>۹ معرّفی فاعل با ارائهٔ مثال هایی از فعل لازم بدون اشاره به واژهٔ فاعل</a:t>
            </a:r>
            <a:br>
              <a:rPr lang="fa-IR" dirty="0" smtClean="0">
                <a:cs typeface="B Titr" panose="00000700000000000000" pitchFamily="2" charset="-78"/>
              </a:rPr>
            </a:br>
            <a:r>
              <a:rPr lang="fa-IR" dirty="0" smtClean="0">
                <a:cs typeface="B Titr" panose="00000700000000000000" pitchFamily="2" charset="-78"/>
              </a:rPr>
              <a:t>۱۰ معرّفی مفعول با ارائهٔ مثا لهایی از فعل متعدی بدون اشاره به واژهٔ مفعول</a:t>
            </a:r>
            <a:endParaRPr lang="fa-IR" dirty="0">
              <a:cs typeface="B Titr"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755" y="472737"/>
            <a:ext cx="487363" cy="487363"/>
          </a:xfrm>
          <a:prstGeom prst="rect">
            <a:avLst/>
          </a:prstGeom>
        </p:spPr>
      </p:pic>
    </p:spTree>
    <p:extLst>
      <p:ext uri="{BB962C8B-B14F-4D97-AF65-F5344CB8AC3E}">
        <p14:creationId xmlns:p14="http://schemas.microsoft.com/office/powerpoint/2010/main" val="2149238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395" y="328238"/>
            <a:ext cx="9351034" cy="3693319"/>
          </a:xfrm>
          <a:prstGeom prst="rect">
            <a:avLst/>
          </a:prstGeom>
        </p:spPr>
        <p:txBody>
          <a:bodyPr wrap="square">
            <a:spAutoFit/>
          </a:bodyPr>
          <a:lstStyle/>
          <a:p>
            <a:pPr algn="r" rtl="1"/>
            <a:r>
              <a:rPr lang="fa-IR" b="1" dirty="0" smtClean="0">
                <a:solidFill>
                  <a:srgbClr val="0000FF"/>
                </a:solidFill>
                <a:effectLst/>
                <a:cs typeface="B Titr" panose="00000700000000000000" pitchFamily="2" charset="-78"/>
              </a:rPr>
              <a:t>نکات نگارشی و ادبی</a:t>
            </a:r>
            <a:endParaRPr lang="fa-IR" b="1" dirty="0" smtClean="0">
              <a:cs typeface="B Titr" panose="00000700000000000000" pitchFamily="2" charset="-78"/>
            </a:endParaRPr>
          </a:p>
          <a:p>
            <a:pPr algn="r" rtl="1"/>
            <a:r>
              <a:rPr lang="fa-IR" dirty="0" smtClean="0">
                <a:cs typeface="B Titr" panose="00000700000000000000" pitchFamily="2" charset="-78"/>
              </a:rPr>
              <a:t>۱ نشانه های نگارشی</a:t>
            </a:r>
            <a:br>
              <a:rPr lang="fa-IR" dirty="0" smtClean="0">
                <a:cs typeface="B Titr" panose="00000700000000000000" pitchFamily="2" charset="-78"/>
              </a:rPr>
            </a:br>
            <a:r>
              <a:rPr lang="fa-IR" dirty="0" smtClean="0">
                <a:cs typeface="B Titr" panose="00000700000000000000" pitchFamily="2" charset="-78"/>
              </a:rPr>
              <a:t>۲ معرّفی علامت های (س)، (ع)، (ص)</a:t>
            </a:r>
            <a:br>
              <a:rPr lang="fa-IR" dirty="0" smtClean="0">
                <a:cs typeface="B Titr" panose="00000700000000000000" pitchFamily="2" charset="-78"/>
              </a:rPr>
            </a:br>
            <a:r>
              <a:rPr lang="fa-IR" dirty="0" smtClean="0">
                <a:cs typeface="B Titr" panose="00000700000000000000" pitchFamily="2" charset="-78"/>
              </a:rPr>
              <a:t>۳ معرّفی حکایت</a:t>
            </a:r>
            <a:br>
              <a:rPr lang="fa-IR" dirty="0" smtClean="0">
                <a:cs typeface="B Titr" panose="00000700000000000000" pitchFamily="2" charset="-78"/>
              </a:rPr>
            </a:br>
            <a:r>
              <a:rPr lang="fa-IR" dirty="0" smtClean="0">
                <a:cs typeface="B Titr" panose="00000700000000000000" pitchFamily="2" charset="-78"/>
              </a:rPr>
              <a:t>۴ معرّفی شعر</a:t>
            </a:r>
            <a:br>
              <a:rPr lang="fa-IR" dirty="0" smtClean="0">
                <a:cs typeface="B Titr" panose="00000700000000000000" pitchFamily="2" charset="-78"/>
              </a:rPr>
            </a:br>
            <a:r>
              <a:rPr lang="fa-IR" dirty="0" smtClean="0">
                <a:cs typeface="B Titr" panose="00000700000000000000" pitchFamily="2" charset="-78"/>
              </a:rPr>
              <a:t>۵ مثالی از تشبیه و معرّفی غیرمستقیم آن</a:t>
            </a:r>
            <a:br>
              <a:rPr lang="fa-IR" dirty="0" smtClean="0">
                <a:cs typeface="B Titr" panose="00000700000000000000" pitchFamily="2" charset="-78"/>
              </a:rPr>
            </a:br>
            <a:r>
              <a:rPr lang="fa-IR" dirty="0" smtClean="0">
                <a:cs typeface="B Titr" panose="00000700000000000000" pitchFamily="2" charset="-78"/>
              </a:rPr>
              <a:t>۶ یادداشت برداری</a:t>
            </a:r>
          </a:p>
          <a:p>
            <a:pPr algn="r" rtl="1"/>
            <a:r>
              <a:rPr lang="fa-IR" b="1" dirty="0" smtClean="0">
                <a:solidFill>
                  <a:srgbClr val="FF0000"/>
                </a:solidFill>
                <a:effectLst/>
                <a:cs typeface="B Titr" panose="00000700000000000000" pitchFamily="2" charset="-78"/>
              </a:rPr>
              <a:t>مهارت گوش دادن</a:t>
            </a:r>
            <a:endParaRPr lang="fa-IR" b="1" dirty="0" smtClean="0">
              <a:cs typeface="B Titr" panose="00000700000000000000" pitchFamily="2" charset="-78"/>
            </a:endParaRPr>
          </a:p>
          <a:p>
            <a:pPr algn="r" rtl="1"/>
            <a:r>
              <a:rPr lang="fa-IR" dirty="0" smtClean="0">
                <a:cs typeface="B Titr" panose="00000700000000000000" pitchFamily="2" charset="-78"/>
              </a:rPr>
              <a:t>درک شنیداری، پیش نیاز درک خوانداری است، به همین سبب لازم است در سه سالهٔ اوّل ابتدایی مورد توجّه ویژه قرار گیرد.</a:t>
            </a:r>
          </a:p>
          <a:p>
            <a:pPr algn="r" rtl="1"/>
            <a:r>
              <a:rPr lang="fa-IR" dirty="0" smtClean="0">
                <a:cs typeface="B Titr" panose="00000700000000000000" pitchFamily="2" charset="-78"/>
              </a:rPr>
              <a:t>در کتاب فارسی سوم، فعّالیت «</a:t>
            </a:r>
            <a:r>
              <a:rPr lang="fa-IR" b="1" dirty="0" smtClean="0">
                <a:solidFill>
                  <a:srgbClr val="FF6600"/>
                </a:solidFill>
                <a:effectLst/>
                <a:cs typeface="B Titr" panose="00000700000000000000" pitchFamily="2" charset="-78"/>
              </a:rPr>
              <a:t>گوش کن و بگو</a:t>
            </a:r>
            <a:r>
              <a:rPr lang="fa-IR" dirty="0" smtClean="0">
                <a:cs typeface="B Titr" panose="00000700000000000000" pitchFamily="2" charset="-78"/>
              </a:rPr>
              <a:t> » از درس یازدهم، برای پرورش تمرکز شنیداری و درک پیام اصلی و دقّت در جزئیّات متن طرّاحی شده است که نیاز به نرم افزار دارد.</a:t>
            </a:r>
          </a:p>
          <a:p>
            <a:pPr algn="r" rtl="1"/>
            <a:r>
              <a:rPr lang="fa-IR" dirty="0" smtClean="0">
                <a:cs typeface="B Titr" panose="00000700000000000000" pitchFamily="2" charset="-78"/>
              </a:rPr>
              <a:t>این فعّالیت سبب می شود مهارت شنیداری در یک فرایند سنجیده، به دانش آموزان آموزش داده شود.</a:t>
            </a:r>
            <a:endParaRPr lang="fa-IR" dirty="0">
              <a:cs typeface="B Titr"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8921" y="424073"/>
            <a:ext cx="487363" cy="487363"/>
          </a:xfrm>
          <a:prstGeom prst="rect">
            <a:avLst/>
          </a:prstGeom>
        </p:spPr>
      </p:pic>
    </p:spTree>
    <p:extLst>
      <p:ext uri="{BB962C8B-B14F-4D97-AF65-F5344CB8AC3E}">
        <p14:creationId xmlns:p14="http://schemas.microsoft.com/office/powerpoint/2010/main" val="371631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119</TotalTime>
  <Words>877</Words>
  <Application>Microsoft Office PowerPoint</Application>
  <PresentationFormat>Widescreen</PresentationFormat>
  <Paragraphs>64</Paragraphs>
  <Slides>11</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 Nazanin</vt:lpstr>
      <vt:lpstr>B Titr</vt:lpstr>
      <vt:lpstr>IranNastaliq</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rogi</dc:creator>
  <cp:lastModifiedBy>Bamdadi</cp:lastModifiedBy>
  <cp:revision>15</cp:revision>
  <dcterms:created xsi:type="dcterms:W3CDTF">2020-04-30T14:07:15Z</dcterms:created>
  <dcterms:modified xsi:type="dcterms:W3CDTF">2020-05-01T10:33:20Z</dcterms:modified>
</cp:coreProperties>
</file>