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3" d="100"/>
          <a:sy n="63" d="100"/>
        </p:scale>
        <p:origin x="8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408976A-7F47-4BFF-AEB2-F81D4C5072DC}" type="datetimeFigureOut">
              <a:rPr lang="fa-IR" smtClean="0"/>
              <a:t>1441/09/10</a:t>
            </a:fld>
            <a:endParaRPr lang="fa-I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fa-I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FB9BD7E-949E-4885-8179-B85A30ECB422}" type="slidenum">
              <a:rPr lang="fa-IR" smtClean="0"/>
              <a:t>‹#›</a:t>
            </a:fld>
            <a:endParaRPr lang="fa-I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37640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8976A-7F47-4BFF-AEB2-F81D4C5072DC}" type="datetimeFigureOut">
              <a:rPr lang="fa-IR" smtClean="0"/>
              <a:t>1441/09/10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FB9BD7E-949E-4885-8179-B85A30ECB422}" type="slidenum">
              <a:rPr lang="fa-IR" smtClean="0"/>
              <a:t>‹#›</a:t>
            </a:fld>
            <a:endParaRPr lang="fa-IR"/>
          </a:p>
        </p:txBody>
      </p:sp>
    </p:spTree>
    <p:extLst>
      <p:ext uri="{BB962C8B-B14F-4D97-AF65-F5344CB8AC3E}">
        <p14:creationId xmlns:p14="http://schemas.microsoft.com/office/powerpoint/2010/main" val="377872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8976A-7F47-4BFF-AEB2-F81D4C5072DC}" type="datetimeFigureOut">
              <a:rPr lang="fa-IR" smtClean="0"/>
              <a:t>1441/09/10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FB9BD7E-949E-4885-8179-B85A30ECB422}" type="slidenum">
              <a:rPr lang="fa-IR" smtClean="0"/>
              <a:t>‹#›</a:t>
            </a:fld>
            <a:endParaRPr lang="fa-IR"/>
          </a:p>
        </p:txBody>
      </p:sp>
    </p:spTree>
    <p:extLst>
      <p:ext uri="{BB962C8B-B14F-4D97-AF65-F5344CB8AC3E}">
        <p14:creationId xmlns:p14="http://schemas.microsoft.com/office/powerpoint/2010/main" val="320142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8976A-7F47-4BFF-AEB2-F81D4C5072DC}" type="datetimeFigureOut">
              <a:rPr lang="fa-IR" smtClean="0"/>
              <a:t>1441/09/10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FB9BD7E-949E-4885-8179-B85A30ECB422}" type="slidenum">
              <a:rPr lang="fa-IR" smtClean="0"/>
              <a:t>‹#›</a:t>
            </a:fld>
            <a:endParaRPr lang="fa-I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8440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8976A-7F47-4BFF-AEB2-F81D4C5072DC}" type="datetimeFigureOut">
              <a:rPr lang="fa-IR" smtClean="0"/>
              <a:t>1441/09/10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FB9BD7E-949E-4885-8179-B85A30ECB422}" type="slidenum">
              <a:rPr lang="fa-IR" smtClean="0"/>
              <a:t>‹#›</a:t>
            </a:fld>
            <a:endParaRPr lang="fa-IR"/>
          </a:p>
        </p:txBody>
      </p:sp>
    </p:spTree>
    <p:extLst>
      <p:ext uri="{BB962C8B-B14F-4D97-AF65-F5344CB8AC3E}">
        <p14:creationId xmlns:p14="http://schemas.microsoft.com/office/powerpoint/2010/main" val="718563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408976A-7F47-4BFF-AEB2-F81D4C5072DC}" type="datetimeFigureOut">
              <a:rPr lang="fa-IR" smtClean="0"/>
              <a:t>1441/09/10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FB9BD7E-949E-4885-8179-B85A30ECB422}" type="slidenum">
              <a:rPr lang="fa-IR" smtClean="0"/>
              <a:t>‹#›</a:t>
            </a:fld>
            <a:endParaRPr lang="fa-IR"/>
          </a:p>
        </p:txBody>
      </p:sp>
    </p:spTree>
    <p:extLst>
      <p:ext uri="{BB962C8B-B14F-4D97-AF65-F5344CB8AC3E}">
        <p14:creationId xmlns:p14="http://schemas.microsoft.com/office/powerpoint/2010/main" val="4121614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408976A-7F47-4BFF-AEB2-F81D4C5072DC}" type="datetimeFigureOut">
              <a:rPr lang="fa-IR" smtClean="0"/>
              <a:t>1441/09/10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FB9BD7E-949E-4885-8179-B85A30ECB422}" type="slidenum">
              <a:rPr lang="fa-IR" smtClean="0"/>
              <a:t>‹#›</a:t>
            </a:fld>
            <a:endParaRPr lang="fa-IR"/>
          </a:p>
        </p:txBody>
      </p:sp>
    </p:spTree>
    <p:extLst>
      <p:ext uri="{BB962C8B-B14F-4D97-AF65-F5344CB8AC3E}">
        <p14:creationId xmlns:p14="http://schemas.microsoft.com/office/powerpoint/2010/main" val="4151326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08976A-7F47-4BFF-AEB2-F81D4C5072DC}" type="datetimeFigureOut">
              <a:rPr lang="fa-IR" smtClean="0"/>
              <a:t>1441/09/10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FB9BD7E-949E-4885-8179-B85A30ECB422}" type="slidenum">
              <a:rPr lang="fa-IR" smtClean="0"/>
              <a:t>‹#›</a:t>
            </a:fld>
            <a:endParaRPr lang="fa-IR"/>
          </a:p>
        </p:txBody>
      </p:sp>
    </p:spTree>
    <p:extLst>
      <p:ext uri="{BB962C8B-B14F-4D97-AF65-F5344CB8AC3E}">
        <p14:creationId xmlns:p14="http://schemas.microsoft.com/office/powerpoint/2010/main" val="2308529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08976A-7F47-4BFF-AEB2-F81D4C5072DC}" type="datetimeFigureOut">
              <a:rPr lang="fa-IR" smtClean="0"/>
              <a:t>1441/09/10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FB9BD7E-949E-4885-8179-B85A30ECB422}" type="slidenum">
              <a:rPr lang="fa-IR" smtClean="0"/>
              <a:t>‹#›</a:t>
            </a:fld>
            <a:endParaRPr lang="fa-IR"/>
          </a:p>
        </p:txBody>
      </p:sp>
    </p:spTree>
    <p:extLst>
      <p:ext uri="{BB962C8B-B14F-4D97-AF65-F5344CB8AC3E}">
        <p14:creationId xmlns:p14="http://schemas.microsoft.com/office/powerpoint/2010/main" val="227973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08976A-7F47-4BFF-AEB2-F81D4C5072DC}" type="datetimeFigureOut">
              <a:rPr lang="fa-IR" smtClean="0"/>
              <a:t>1441/09/10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FB9BD7E-949E-4885-8179-B85A30ECB422}" type="slidenum">
              <a:rPr lang="fa-IR" smtClean="0"/>
              <a:t>‹#›</a:t>
            </a:fld>
            <a:endParaRPr lang="fa-IR"/>
          </a:p>
        </p:txBody>
      </p:sp>
    </p:spTree>
    <p:extLst>
      <p:ext uri="{BB962C8B-B14F-4D97-AF65-F5344CB8AC3E}">
        <p14:creationId xmlns:p14="http://schemas.microsoft.com/office/powerpoint/2010/main" val="187665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08976A-7F47-4BFF-AEB2-F81D4C5072DC}" type="datetimeFigureOut">
              <a:rPr lang="fa-IR" smtClean="0"/>
              <a:t>1441/09/10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FB9BD7E-949E-4885-8179-B85A30ECB422}" type="slidenum">
              <a:rPr lang="fa-IR" smtClean="0"/>
              <a:t>‹#›</a:t>
            </a:fld>
            <a:endParaRPr lang="fa-IR"/>
          </a:p>
        </p:txBody>
      </p:sp>
    </p:spTree>
    <p:extLst>
      <p:ext uri="{BB962C8B-B14F-4D97-AF65-F5344CB8AC3E}">
        <p14:creationId xmlns:p14="http://schemas.microsoft.com/office/powerpoint/2010/main" val="164144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08976A-7F47-4BFF-AEB2-F81D4C5072DC}" type="datetimeFigureOut">
              <a:rPr lang="fa-IR" smtClean="0"/>
              <a:t>1441/09/10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FB9BD7E-949E-4885-8179-B85A30ECB422}" type="slidenum">
              <a:rPr lang="fa-IR" smtClean="0"/>
              <a:t>‹#›</a:t>
            </a:fld>
            <a:endParaRPr lang="fa-IR"/>
          </a:p>
        </p:txBody>
      </p:sp>
    </p:spTree>
    <p:extLst>
      <p:ext uri="{BB962C8B-B14F-4D97-AF65-F5344CB8AC3E}">
        <p14:creationId xmlns:p14="http://schemas.microsoft.com/office/powerpoint/2010/main" val="347401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08976A-7F47-4BFF-AEB2-F81D4C5072DC}" type="datetimeFigureOut">
              <a:rPr lang="fa-IR" smtClean="0"/>
              <a:t>1441/09/10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FB9BD7E-949E-4885-8179-B85A30ECB422}" type="slidenum">
              <a:rPr lang="fa-IR" smtClean="0"/>
              <a:t>‹#›</a:t>
            </a:fld>
            <a:endParaRPr lang="fa-IR"/>
          </a:p>
        </p:txBody>
      </p:sp>
    </p:spTree>
    <p:extLst>
      <p:ext uri="{BB962C8B-B14F-4D97-AF65-F5344CB8AC3E}">
        <p14:creationId xmlns:p14="http://schemas.microsoft.com/office/powerpoint/2010/main" val="335567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08976A-7F47-4BFF-AEB2-F81D4C5072DC}" type="datetimeFigureOut">
              <a:rPr lang="fa-IR" smtClean="0"/>
              <a:t>1441/09/10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FB9BD7E-949E-4885-8179-B85A30ECB422}" type="slidenum">
              <a:rPr lang="fa-IR" smtClean="0"/>
              <a:t>‹#›</a:t>
            </a:fld>
            <a:endParaRPr lang="fa-IR"/>
          </a:p>
        </p:txBody>
      </p:sp>
    </p:spTree>
    <p:extLst>
      <p:ext uri="{BB962C8B-B14F-4D97-AF65-F5344CB8AC3E}">
        <p14:creationId xmlns:p14="http://schemas.microsoft.com/office/powerpoint/2010/main" val="385450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8976A-7F47-4BFF-AEB2-F81D4C5072DC}" type="datetimeFigureOut">
              <a:rPr lang="fa-IR" smtClean="0"/>
              <a:t>1441/09/10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FB9BD7E-949E-4885-8179-B85A30ECB422}" type="slidenum">
              <a:rPr lang="fa-IR" smtClean="0"/>
              <a:t>‹#›</a:t>
            </a:fld>
            <a:endParaRPr lang="fa-IR"/>
          </a:p>
        </p:txBody>
      </p:sp>
    </p:spTree>
    <p:extLst>
      <p:ext uri="{BB962C8B-B14F-4D97-AF65-F5344CB8AC3E}">
        <p14:creationId xmlns:p14="http://schemas.microsoft.com/office/powerpoint/2010/main" val="3701631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8976A-7F47-4BFF-AEB2-F81D4C5072DC}" type="datetimeFigureOut">
              <a:rPr lang="fa-IR" smtClean="0"/>
              <a:t>1441/09/10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FB9BD7E-949E-4885-8179-B85A30ECB422}" type="slidenum">
              <a:rPr lang="fa-IR" smtClean="0"/>
              <a:t>‹#›</a:t>
            </a:fld>
            <a:endParaRPr lang="fa-IR"/>
          </a:p>
        </p:txBody>
      </p:sp>
    </p:spTree>
    <p:extLst>
      <p:ext uri="{BB962C8B-B14F-4D97-AF65-F5344CB8AC3E}">
        <p14:creationId xmlns:p14="http://schemas.microsoft.com/office/powerpoint/2010/main" val="44823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8976A-7F47-4BFF-AEB2-F81D4C5072DC}" type="datetimeFigureOut">
              <a:rPr lang="fa-IR" smtClean="0"/>
              <a:t>1441/09/10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FB9BD7E-949E-4885-8179-B85A30ECB422}" type="slidenum">
              <a:rPr lang="fa-IR" smtClean="0"/>
              <a:t>‹#›</a:t>
            </a:fld>
            <a:endParaRPr lang="fa-IR"/>
          </a:p>
        </p:txBody>
      </p:sp>
    </p:spTree>
    <p:extLst>
      <p:ext uri="{BB962C8B-B14F-4D97-AF65-F5344CB8AC3E}">
        <p14:creationId xmlns:p14="http://schemas.microsoft.com/office/powerpoint/2010/main" val="865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408976A-7F47-4BFF-AEB2-F81D4C5072DC}" type="datetimeFigureOut">
              <a:rPr lang="fa-IR" smtClean="0"/>
              <a:t>1441/09/10</a:t>
            </a:fld>
            <a:endParaRPr lang="fa-I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fa-I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EFB9BD7E-949E-4885-8179-B85A30ECB422}" type="slidenum">
              <a:rPr lang="fa-IR" smtClean="0"/>
              <a:t>‹#›</a:t>
            </a:fld>
            <a:endParaRPr lang="fa-IR"/>
          </a:p>
        </p:txBody>
      </p:sp>
    </p:spTree>
    <p:extLst>
      <p:ext uri="{BB962C8B-B14F-4D97-AF65-F5344CB8AC3E}">
        <p14:creationId xmlns:p14="http://schemas.microsoft.com/office/powerpoint/2010/main" val="1676794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parnyanekhiyal.blogfa.com/post-40.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1" y="1536700"/>
            <a:ext cx="10396882" cy="1151965"/>
          </a:xfrm>
        </p:spPr>
        <p:txBody>
          <a:bodyPr>
            <a:noAutofit/>
          </a:bodyPr>
          <a:lstStyle/>
          <a:p>
            <a:pPr algn="ctr"/>
            <a:r>
              <a:rPr lang="en-US" sz="23900" dirty="0">
                <a:latin typeface="110_Besmellah_1(MRT)" pitchFamily="2" charset="0"/>
              </a:rPr>
              <a:t>c</a:t>
            </a:r>
            <a:endParaRPr lang="fa-IR" sz="23900" dirty="0">
              <a:latin typeface="110_Besmellah_1(MRT)" pitchFamily="2" charset="0"/>
            </a:endParaRPr>
          </a:p>
        </p:txBody>
      </p:sp>
    </p:spTree>
    <p:extLst>
      <p:ext uri="{BB962C8B-B14F-4D97-AF65-F5344CB8AC3E}">
        <p14:creationId xmlns:p14="http://schemas.microsoft.com/office/powerpoint/2010/main" val="3499768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888" y="337504"/>
            <a:ext cx="11352810" cy="3950312"/>
          </a:xfrm>
          <a:prstGeom prst="rect">
            <a:avLst/>
          </a:prstGeom>
        </p:spPr>
        <p:txBody>
          <a:bodyPr wrap="square">
            <a:spAutoFit/>
          </a:bodyPr>
          <a:lstStyle/>
          <a:p>
            <a:pPr>
              <a:lnSpc>
                <a:spcPct val="115000"/>
              </a:lnSpc>
              <a:spcBef>
                <a:spcPts val="200"/>
              </a:spcBef>
            </a:pPr>
            <a:r>
              <a:rPr lang="fa-IR" sz="2000" u="none" strike="noStrike"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hlinkClick r:id="rId2"/>
              </a:rPr>
              <a:t>شیوه نامه مقاله نویسی</a:t>
            </a:r>
            <a:endParaRPr lang="en-US" sz="2000"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endParaRPr>
          </a:p>
          <a:p>
            <a:pPr indent="89535" algn="just">
              <a:lnSpc>
                <a:spcPct val="115000"/>
              </a:lnSpc>
            </a:pP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مقاله‌نویس باید در شرایطی دست‌به‌قلم ببرد که به موضوع مقاله احاطه داشته باشد و هیچ‌گاه از دایره صداقت و حسن نیت خارج نشود و برای رفع مشکلات جامعه سعی کند از منافع فرد یا گروه خاصی دفاع نکند بلکه مصلحت جامعه را به‌طورکلی در نظر بگیرد.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حجم مقاله بستگی به موضوع مقاله، سطح مخاطب، مکان نشر مقاله و ویژگی‌های زمانی و مکانی در تاریخ درج مقاله دارد؛ اما به‌طورکلی مقاله هر چه کوتاه‌تر باشد، خوانندگان بیشتری را به خود جلب می‌کند.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Low">
              <a:lnSpc>
                <a:spcPct val="115000"/>
              </a:lnSpc>
            </a:pPr>
            <a:r>
              <a:rPr lang="en-US" dirty="0" smtClean="0">
                <a:effectLst/>
                <a:latin typeface="Tahoma" panose="020B0604030504040204" pitchFamily="34" charset="0"/>
                <a:ea typeface="Times New Roman" panose="02020603050405020304" pitchFamily="18" charset="0"/>
                <a:cs typeface="B Zar" panose="00000400000000000000" pitchFamily="2" charset="-78"/>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مراحل نگارش مقاله:</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1</a:t>
            </a:r>
            <a:r>
              <a:rPr lang="ar-SA"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 یافتن موضوع</a:t>
            </a:r>
            <a:endParaRPr lang="en-US" sz="1600" dirty="0" smtClean="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2</a:t>
            </a:r>
            <a:r>
              <a:rPr lang="ar-SA" dirty="0" smtClean="0">
                <a:solidFill>
                  <a:srgbClr val="7030A0"/>
                </a:solidFill>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 تفکر درباره موضوع و تنظیم طرح</a:t>
            </a:r>
            <a:endParaRPr lang="en-US" sz="1600" dirty="0" smtClean="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3 </a:t>
            </a:r>
            <a:r>
              <a:rPr lang="ar-SA" dirty="0" smtClean="0">
                <a:solidFill>
                  <a:srgbClr val="7030A0"/>
                </a:solidFill>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 </a:t>
            </a:r>
            <a:r>
              <a:rPr lang="ar-SA" dirty="0" smtClean="0">
                <a:solidFill>
                  <a:srgbClr val="7030A0"/>
                </a:solidFill>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یادداشت‌برداری از منابع</a:t>
            </a:r>
            <a:endParaRPr lang="en-US" sz="1600" dirty="0" smtClean="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4. تنظیم و اصلاح یادداشت‌ها</a:t>
            </a:r>
            <a:endParaRPr lang="en-US" sz="1600" dirty="0" smtClean="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5. تهیه متن نهایی مقاله</a:t>
            </a:r>
            <a:endParaRPr lang="en-US" sz="1600" dirty="0" smtClean="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6. تعیین عنوان</a:t>
            </a:r>
            <a:endParaRPr lang="en-US" sz="1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9829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487" y="199596"/>
            <a:ext cx="11495313" cy="4510466"/>
          </a:xfrm>
          <a:prstGeom prst="rect">
            <a:avLst/>
          </a:prstGeom>
        </p:spPr>
        <p:txBody>
          <a:bodyPr wrap="square">
            <a:spAutoFit/>
          </a:bodyPr>
          <a:lstStyle/>
          <a:p>
            <a:pPr indent="-90170"/>
            <a:r>
              <a:rPr lang="ar-SA" dirty="0" smtClean="0">
                <a:solidFill>
                  <a:schemeClr val="accent2">
                    <a:lumMod val="75000"/>
                  </a:schemeClr>
                </a:solidFill>
                <a:effectLst/>
                <a:latin typeface="Cambria" panose="02040503050406030204" pitchFamily="18" charset="0"/>
                <a:ea typeface="Times New Roman" panose="02020603050405020304" pitchFamily="18" charset="0"/>
                <a:cs typeface="2  Jadid" panose="00000700000000000000" pitchFamily="2" charset="-78"/>
              </a:rPr>
              <a:t>راه‌های پیدا کردن عنوان مناسب و جذاب</a:t>
            </a:r>
            <a:endParaRPr lang="en-US" sz="2000" dirty="0" smtClean="0">
              <a:solidFill>
                <a:schemeClr val="accent2">
                  <a:lumMod val="75000"/>
                </a:schemeClr>
              </a:solidFill>
              <a:effectLst/>
              <a:latin typeface="Cambria" panose="02040503050406030204" pitchFamily="18" charset="0"/>
              <a:ea typeface="Times New Roman" panose="02020603050405020304" pitchFamily="18" charset="0"/>
              <a:cs typeface="2  Jadid" panose="00000700000000000000" pitchFamily="2" charset="-78"/>
            </a:endParaRPr>
          </a:p>
          <a:p>
            <a:pPr indent="8953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عنوان یا تیتر مناسب یکی از شاخصه‌های جذب خواننده می‌باشد. عنوان مناسب دارای چند ویژگی است:</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1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1.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عنوان باید کوتاه باشد.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2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1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عنوان باید جامع‌ومانع باشد،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یعنی دقیقاً موضوع را مشخص کند،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حدومرز مشخص داشته باشد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و نویسنده نیز در طول مقاله از حدومرز عنوان خارج نشده و از حاشیه‌روی پرهیز نماید.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3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1.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نو و جدید باشد (از عنوان‌های کلیشه‌ای استفاده نکنید.)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4</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- 1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استفاده از صنایع ادبی در انتخاب عنوان مثل جناس: «قرائتی از قرائتی»</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تضاد: «ارتفاع پست»، «روشن‌تر از خاموشی»، «خفتگان بیدار»</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سجع «پله‌پله تا ملاقات خدا»، «حافظ به سعی سایه»</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5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1</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استفاده از عنوان‌های جذاب و مخاطب‌پسند مثل: «غیرقابل‌چاپ»، «چگونه بد بنویسیم»، «المیزان را دو نفر نوشته‌اند».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نکته: در نوگرایی نباید افراط کرد.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باید از واژه‌هایی استفاده کنیم که با موضوع هماهنگی داشته باشد.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سطح نگارش مقاله باید دقیقاً با نیاز و فهم مخاطب هماهنگ باشد. مثلاً اگر یک مقاله سیاسی می‌نویسید و ناچارید از مباحث فنی استفاده کنید، برای عوام، باید آن را پیراسته از هرگونه تعبیر ویژه و خاص مطرح کنید؛ اما اگر برای خواص می‌نویسید، باید در گزینش واژه‌ها دقت فراوان داشته باشید تا سطح نوشته شما معمولی و پیش‌پاافتاده نباشد.</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676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7845"/>
            <a:ext cx="11703627" cy="6421758"/>
          </a:xfrm>
          <a:prstGeom prst="rect">
            <a:avLst/>
          </a:prstGeom>
        </p:spPr>
        <p:txBody>
          <a:bodyPr wrap="square">
            <a:spAutoFit/>
          </a:bodyPr>
          <a:lstStyle/>
          <a:p>
            <a:pPr>
              <a:tabLst>
                <a:tab pos="294005" algn="l"/>
              </a:tabLst>
            </a:pPr>
            <a:r>
              <a:rPr lang="fa-IR" b="1" dirty="0" smtClean="0">
                <a:solidFill>
                  <a:srgbClr val="00B0F0"/>
                </a:solidFill>
                <a:effectLst/>
                <a:latin typeface="Cambria" panose="02040503050406030204" pitchFamily="18" charset="0"/>
                <a:ea typeface="Times New Roman" panose="02020603050405020304" pitchFamily="18" charset="0"/>
                <a:cs typeface="2  Jadid" panose="00000700000000000000" pitchFamily="2" charset="-78"/>
              </a:rPr>
              <a:t>. ارکان مقاله‌نویسی</a:t>
            </a:r>
            <a:endParaRPr lang="en-US" b="1" dirty="0" smtClean="0">
              <a:solidFill>
                <a:srgbClr val="00B0F0"/>
              </a:solidFill>
              <a:effectLst/>
              <a:latin typeface="Cambria" panose="02040503050406030204" pitchFamily="18" charset="0"/>
              <a:ea typeface="Times New Roman" panose="02020603050405020304" pitchFamily="18" charset="0"/>
              <a:cs typeface="2  Jadid" panose="00000700000000000000" pitchFamily="2" charset="-78"/>
            </a:endParaRPr>
          </a:p>
          <a:p>
            <a:pPr indent="90170" algn="justLow">
              <a:lnSpc>
                <a:spcPct val="115000"/>
              </a:lnSpc>
              <a:tabLst>
                <a:tab pos="294005" algn="l"/>
              </a:tabLst>
            </a:pPr>
            <a:r>
              <a:rPr lang="ar-SA" b="1" dirty="0" smtClean="0">
                <a:effectLst/>
                <a:latin typeface="Tahoma" panose="020B0604030504040204" pitchFamily="34" charset="0"/>
                <a:ea typeface="Times New Roman" panose="02020603050405020304" pitchFamily="18" charset="0"/>
                <a:cs typeface="B Zar" panose="00000400000000000000" pitchFamily="2" charset="-78"/>
              </a:rPr>
              <a:t>1 - 2</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وحدت موضوع:</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مقاله باید حول یک موضوع مشخص نوشته شود. نباید مرتب از این شاخه به آن شاخه پرید و خواننده را در میان داده‌های متفاوت و بی‌ربط سرگردان کرد.</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tabLst>
                <a:tab pos="294005" algn="l"/>
              </a:tabLst>
            </a:pPr>
            <a:r>
              <a:rPr lang="ar-SA" b="1" dirty="0" smtClean="0">
                <a:effectLst/>
                <a:latin typeface="Tahoma" panose="020B0604030504040204" pitchFamily="34" charset="0"/>
                <a:ea typeface="Times New Roman" panose="02020603050405020304" pitchFamily="18" charset="0"/>
                <a:cs typeface="B Zar" panose="00000400000000000000" pitchFamily="2" charset="-78"/>
              </a:rPr>
              <a:t>2</a:t>
            </a:r>
            <a:r>
              <a:rPr lang="ar-SA"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2 </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a:t>
            </a:r>
            <a:r>
              <a:rPr lang="ar-SA" b="1" dirty="0" smtClean="0">
                <a:solidFill>
                  <a:srgbClr val="FF0000"/>
                </a:solidFill>
                <a:effectLst/>
                <a:latin typeface="Tahoma" panose="020B0604030504040204" pitchFamily="34" charset="0"/>
                <a:ea typeface="Times New Roman" panose="02020603050405020304" pitchFamily="18" charset="0"/>
                <a:cs typeface="B Zar" panose="00000400000000000000" pitchFamily="2" charset="-78"/>
              </a:rPr>
              <a:t>وحدت زمان</a:t>
            </a:r>
            <a:r>
              <a:rPr lang="ar-SA" b="1" dirty="0" smtClean="0">
                <a:effectLst/>
                <a:latin typeface="Tahoma" panose="020B0604030504040204" pitchFamily="34" charset="0"/>
                <a:ea typeface="Times New Roman" panose="02020603050405020304" pitchFamily="18" charset="0"/>
                <a:cs typeface="B Zar" panose="00000400000000000000" pitchFamily="2" charset="-78"/>
              </a:rPr>
              <a:t>:</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نویسنده باید زمان مقاله را از ابتدا تا انتها ثابت نگاه دارد. اگر قرار است رویدادی در دوران حاضر بررسی شود نباید در میانه مقاله به بررسی جوانب همان موضوع در عصر قاجار پرداخت. دقت شود این امر تناقضی با آوردن مقایسه‌های تاریخی ندارد.</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tabLst>
                <a:tab pos="294005" algn="l"/>
              </a:tabLst>
            </a:pPr>
            <a:r>
              <a:rPr lang="ar-SA" b="1" dirty="0" smtClean="0">
                <a:effectLst/>
                <a:latin typeface="Tahoma" panose="020B0604030504040204" pitchFamily="34" charset="0"/>
                <a:ea typeface="Times New Roman" panose="02020603050405020304" pitchFamily="18" charset="0"/>
                <a:cs typeface="B Zar" panose="00000400000000000000" pitchFamily="2" charset="-78"/>
              </a:rPr>
              <a:t>3</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a:t>
            </a:r>
            <a:r>
              <a:rPr lang="ar-SA"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2</a:t>
            </a:r>
            <a:r>
              <a:rPr lang="ar-SA" b="1" dirty="0" smtClean="0">
                <a:solidFill>
                  <a:srgbClr val="FF0000"/>
                </a:solidFill>
                <a:effectLst/>
                <a:latin typeface="Tahoma" panose="020B0604030504040204" pitchFamily="34" charset="0"/>
                <a:ea typeface="Times New Roman" panose="02020603050405020304" pitchFamily="18" charset="0"/>
                <a:cs typeface="B Zar" panose="00000400000000000000" pitchFamily="2" charset="-78"/>
              </a:rPr>
              <a:t>. وحدت مکان</a:t>
            </a:r>
            <a:r>
              <a:rPr lang="ar-SA" b="1" dirty="0" smtClean="0">
                <a:effectLst/>
                <a:latin typeface="Tahoma" panose="020B0604030504040204" pitchFamily="34" charset="0"/>
                <a:ea typeface="Times New Roman" panose="02020603050405020304" pitchFamily="18" charset="0"/>
                <a:cs typeface="B Zar" panose="00000400000000000000" pitchFamily="2" charset="-78"/>
              </a:rPr>
              <a:t>:</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مکان مقاله باید ثابت نگاه داشته شود. اگر مقاله درباره پدیده‌ای در ایران نوشته می‌شود نباید در پایان </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از تحلیل همان موضوع در شیلی سر </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درآوریم.</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tabLst>
                <a:tab pos="294005" algn="l"/>
              </a:tabLst>
            </a:pP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4</a:t>
            </a:r>
            <a:r>
              <a:rPr lang="ar-SA"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2</a:t>
            </a:r>
            <a:r>
              <a:rPr lang="ar-SA" b="1" dirty="0" smtClean="0">
                <a:solidFill>
                  <a:srgbClr val="FF0000"/>
                </a:solidFill>
                <a:effectLst/>
                <a:latin typeface="Tahoma" panose="020B0604030504040204" pitchFamily="34" charset="0"/>
                <a:ea typeface="Times New Roman" panose="02020603050405020304" pitchFamily="18" charset="0"/>
                <a:cs typeface="B Zar" panose="00000400000000000000" pitchFamily="2" charset="-78"/>
              </a:rPr>
              <a:t>. شیوایی و رسایی</a:t>
            </a:r>
            <a:r>
              <a:rPr lang="ar-SA" b="1" dirty="0" smtClean="0">
                <a:effectLst/>
                <a:latin typeface="Tahoma" panose="020B0604030504040204" pitchFamily="34" charset="0"/>
                <a:ea typeface="Times New Roman" panose="02020603050405020304" pitchFamily="18" charset="0"/>
                <a:cs typeface="B Zar" panose="00000400000000000000" pitchFamily="2" charset="-78"/>
              </a:rPr>
              <a:t>:</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شیوایی مقاله درگرو ساده‌نویسی است. باید تلاش شود از جملات رسا، گویا و در حد امکان کوتاه استفاده شود.</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tabLst>
                <a:tab pos="294005" algn="l"/>
              </a:tabLst>
            </a:pP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5</a:t>
            </a:r>
            <a:r>
              <a:rPr lang="ar-SA"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2</a:t>
            </a:r>
            <a:r>
              <a:rPr lang="ar-SA" b="1" dirty="0" smtClean="0">
                <a:solidFill>
                  <a:srgbClr val="FF0000"/>
                </a:solidFill>
                <a:effectLst/>
                <a:latin typeface="Tahoma" panose="020B0604030504040204" pitchFamily="34" charset="0"/>
                <a:ea typeface="Times New Roman" panose="02020603050405020304" pitchFamily="18" charset="0"/>
                <a:cs typeface="B Zar" panose="00000400000000000000" pitchFamily="2" charset="-78"/>
              </a:rPr>
              <a:t>. انسجام</a:t>
            </a:r>
            <a:r>
              <a:rPr lang="ar-SA" b="1" dirty="0" smtClean="0">
                <a:effectLst/>
                <a:latin typeface="Tahoma" panose="020B0604030504040204" pitchFamily="34" charset="0"/>
                <a:ea typeface="Times New Roman" panose="02020603050405020304" pitchFamily="18" charset="0"/>
                <a:cs typeface="B Zar" panose="00000400000000000000" pitchFamily="2" charset="-78"/>
              </a:rPr>
              <a:t>:</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یکی از مهم‌ترین ویژگی‌های هر مقاله است که به‌تمامی بخش‌های یک نوشتار بازمی‌گردد. کلمات و جملات در یک مقاله درست، مانند حلقه‌های زنجیر به یکدیگر بسته‌اند. نویسنده باید با هنر نویسندگی و قدرت استدلال خود، موضوع را بپروراند و خواننده را به نتیجه دلخواه برساند. هرگونه آشفتگی و پراکندگی در ساختار مقاله و نکات و جملاتی که تکه‌تکه بنای عرضه یک اندیشه را تشکیل می‌دهند، نویسنده مقاله را در موفقیت، ناکام خواهد نمود.</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tabLst>
                <a:tab pos="294005" algn="l"/>
              </a:tabLst>
            </a:pPr>
            <a:r>
              <a:rPr lang="ar-SA" b="1" dirty="0" smtClean="0">
                <a:effectLst/>
                <a:latin typeface="Tahoma" panose="020B0604030504040204" pitchFamily="34" charset="0"/>
                <a:ea typeface="Times New Roman" panose="02020603050405020304" pitchFamily="18" charset="0"/>
                <a:cs typeface="B Zar" panose="00000400000000000000" pitchFamily="2" charset="-78"/>
              </a:rPr>
              <a:t>6</a:t>
            </a:r>
            <a:r>
              <a:rPr lang="ar-SA"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2.</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a:t>
            </a:r>
            <a:r>
              <a:rPr lang="ar-SA" b="1" dirty="0" smtClean="0">
                <a:solidFill>
                  <a:srgbClr val="FF0000"/>
                </a:solidFill>
                <a:effectLst/>
                <a:latin typeface="Tahoma" panose="020B0604030504040204" pitchFamily="34" charset="0"/>
                <a:ea typeface="Times New Roman" panose="02020603050405020304" pitchFamily="18" charset="0"/>
                <a:cs typeface="B Zar" panose="00000400000000000000" pitchFamily="2" charset="-78"/>
              </a:rPr>
              <a:t>مقاله بهتراست رسانه‌ای و مطبوعاتی باشد</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یعنی بیشترین حجم اطلاعات را در کمترین زمان ممکن بیان کند، از حاشیه‌روی پرهیز نماید و حجم مطالب‌ را کنترل کند. ارتباط مستقیم متن مقاله با موضوع نیز به ایجاز و تناسب نوشتار کمک می‌کند.</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tabLst>
                <a:tab pos="294005" algn="l"/>
              </a:tabLst>
            </a:pPr>
            <a:r>
              <a:rPr lang="ar-SA" b="1" dirty="0" smtClean="0">
                <a:effectLst/>
                <a:latin typeface="Tahoma" panose="020B0604030504040204" pitchFamily="34" charset="0"/>
                <a:ea typeface="Times New Roman" panose="02020603050405020304" pitchFamily="18" charset="0"/>
                <a:cs typeface="B Zar" panose="00000400000000000000" pitchFamily="2" charset="-78"/>
              </a:rPr>
              <a:t>7 </a:t>
            </a:r>
            <a:r>
              <a:rPr lang="ar-SA"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2.</a:t>
            </a:r>
            <a:r>
              <a:rPr lang="ar-SA" b="1" dirty="0" smtClean="0">
                <a:solidFill>
                  <a:srgbClr val="FF0000"/>
                </a:solidFill>
                <a:effectLst/>
                <a:latin typeface="Tahoma" panose="020B0604030504040204" pitchFamily="34" charset="0"/>
                <a:ea typeface="Times New Roman" panose="02020603050405020304" pitchFamily="18" charset="0"/>
                <a:cs typeface="B Zar" panose="00000400000000000000" pitchFamily="2" charset="-78"/>
              </a:rPr>
              <a:t> مقدمه</a:t>
            </a:r>
            <a:r>
              <a:rPr lang="ar-SA" b="1" dirty="0" smtClean="0">
                <a:effectLst/>
                <a:latin typeface="Tahoma" panose="020B0604030504040204" pitchFamily="34" charset="0"/>
                <a:ea typeface="Times New Roman" panose="02020603050405020304" pitchFamily="18" charset="0"/>
                <a:cs typeface="B Zar" panose="00000400000000000000" pitchFamily="2" charset="-78"/>
              </a:rPr>
              <a:t>:</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در مقدمه می‌توانیم از پیشینه و سابقه کارهایی که در ارتباط با عنوان مقاله تاکنون انجام‌شده، سخن بگوییم</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و سپس راجع به موضوع موردبحث، توضیح مختصری بدهیم.</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tabLst>
                <a:tab pos="294005" algn="l"/>
              </a:tabLst>
            </a:pP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8</a:t>
            </a:r>
            <a:r>
              <a:rPr lang="ar-SA"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2</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solidFill>
                  <a:srgbClr val="FF0000"/>
                </a:solidFill>
                <a:effectLst/>
                <a:latin typeface="Tahoma" panose="020B0604030504040204" pitchFamily="34" charset="0"/>
                <a:ea typeface="Times New Roman" panose="02020603050405020304" pitchFamily="18" charset="0"/>
                <a:cs typeface="B Zar" panose="00000400000000000000" pitchFamily="2" charset="-78"/>
              </a:rPr>
              <a:t>استنتاج</a:t>
            </a:r>
            <a:r>
              <a:rPr lang="ar-SA" b="1" dirty="0" smtClean="0">
                <a:effectLst/>
                <a:latin typeface="Tahoma" panose="020B0604030504040204" pitchFamily="34" charset="0"/>
                <a:ea typeface="Times New Roman" panose="02020603050405020304" pitchFamily="18" charset="0"/>
                <a:cs typeface="B Zar" panose="00000400000000000000" pitchFamily="2" charset="-78"/>
              </a:rPr>
              <a:t>:</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هر مقاله باهدف رساندن یک پیام نوشته می‌شود. ممکن است نویسنده پیام مقاله را در ابتدا بیاورد و سپس به استدلال بپردازد. ممکن است نتیجه‌گیری در پایان مقاله و پس از بهره‌گیری از دلایل مختلف آورده شود و حتی ممکن است نویسنده بامهارت تمام، منظور خود را در لابه‌لای پاراگراف‌های مطلب بگنجاند؛ اما به هر صورت مقاله باید دارای نتیجه‌گیری باشد. تفاوت مهم مقاله و یادداشت همین‌جاست؛ زیرا</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در یادداشت لزوماً نتیجه‌گیری خاصی وجود ندارد بلکه بیشتر تذکر و یادآوری یک موضوع مدنظر است.</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0667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939"/>
            <a:ext cx="11785105" cy="5647700"/>
          </a:xfrm>
          <a:prstGeom prst="rect">
            <a:avLst/>
          </a:prstGeom>
        </p:spPr>
        <p:txBody>
          <a:bodyPr wrap="square">
            <a:spAutoFit/>
          </a:bodyPr>
          <a:lstStyle/>
          <a:p>
            <a:r>
              <a:rPr lang="ar-SA" sz="1600" dirty="0" smtClean="0">
                <a:solidFill>
                  <a:srgbClr val="FF0000"/>
                </a:solidFill>
                <a:effectLst/>
                <a:latin typeface="Cambria" panose="02040503050406030204" pitchFamily="18" charset="0"/>
                <a:ea typeface="Times New Roman" panose="02020603050405020304" pitchFamily="18" charset="0"/>
                <a:cs typeface="2  Jadid" panose="00000700000000000000" pitchFamily="2" charset="-78"/>
              </a:rPr>
              <a:t>تکنیک‌های </a:t>
            </a:r>
            <a:r>
              <a:rPr lang="ar-SA" sz="1600" dirty="0" smtClean="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ar-SA" sz="1600" dirty="0" smtClean="0">
                <a:solidFill>
                  <a:srgbClr val="FF0000"/>
                </a:solidFill>
                <a:effectLst/>
                <a:latin typeface="Cambria" panose="02040503050406030204" pitchFamily="18" charset="0"/>
                <a:ea typeface="Times New Roman" panose="02020603050405020304" pitchFamily="18" charset="0"/>
                <a:cs typeface="2  Jadid" panose="00000700000000000000" pitchFamily="2" charset="-78"/>
              </a:rPr>
              <a:t>مقاله‌نویسی:</a:t>
            </a:r>
            <a:endParaRPr lang="en-US" dirty="0" smtClean="0">
              <a:solidFill>
                <a:srgbClr val="FF0000"/>
              </a:solidFill>
              <a:effectLst/>
              <a:latin typeface="Cambria" panose="02040503050406030204" pitchFamily="18" charset="0"/>
              <a:ea typeface="Times New Roman" panose="02020603050405020304" pitchFamily="18" charset="0"/>
              <a:cs typeface="2  Jadid" panose="00000700000000000000" pitchFamily="2" charset="-78"/>
            </a:endParaRPr>
          </a:p>
          <a:p>
            <a:pPr indent="90170">
              <a:lnSpc>
                <a:spcPct val="115000"/>
              </a:lnSpc>
            </a:pPr>
            <a:r>
              <a:rPr lang="fa-IR" sz="1400" dirty="0">
                <a:latin typeface="Calibri" panose="020F0502020204030204" pitchFamily="34" charset="0"/>
                <a:ea typeface="Calibri" panose="020F0502020204030204" pitchFamily="34" charset="0"/>
              </a:rPr>
              <a:t>1</a:t>
            </a:r>
            <a:r>
              <a:rPr lang="fa-IR" sz="1600" b="1" dirty="0" smtClean="0">
                <a:solidFill>
                  <a:srgbClr val="7030A0"/>
                </a:solidFill>
                <a:effectLst/>
                <a:latin typeface="Calibri" panose="020F0502020204030204" pitchFamily="34" charset="0"/>
                <a:ea typeface="Calibri" panose="020F0502020204030204" pitchFamily="34" charset="0"/>
                <a:cs typeface="B Zar" panose="00000400000000000000" pitchFamily="2" charset="-78"/>
              </a:rPr>
              <a:t>- 3. شروع مقاله</a:t>
            </a:r>
            <a:endParaRPr lang="en-US" sz="1400" dirty="0" smtClean="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sz="16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dirty="0" smtClean="0">
                <a:effectLst/>
                <a:latin typeface="Tahoma" panose="020B0604030504040204" pitchFamily="34" charset="0"/>
                <a:ea typeface="Times New Roman" panose="02020603050405020304" pitchFamily="18" charset="0"/>
                <a:cs typeface="B Zar" panose="00000400000000000000" pitchFamily="2" charset="-78"/>
              </a:rPr>
              <a:t>آغاز مقاله از مهم‌ترین بخش‌های یک مقاله است.</a:t>
            </a:r>
            <a:r>
              <a:rPr lang="ar-SA" sz="16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dirty="0" smtClean="0">
                <a:effectLst/>
                <a:latin typeface="Tahoma" panose="020B0604030504040204" pitchFamily="34" charset="0"/>
                <a:ea typeface="Times New Roman" panose="02020603050405020304" pitchFamily="18" charset="0"/>
                <a:cs typeface="B Zar" panose="00000400000000000000" pitchFamily="2" charset="-78"/>
              </a:rPr>
              <a:t> زیرا همین</a:t>
            </a:r>
            <a:r>
              <a:rPr lang="ar-SA" sz="16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dirty="0" smtClean="0">
                <a:effectLst/>
                <a:latin typeface="Tahoma" panose="020B0604030504040204" pitchFamily="34" charset="0"/>
                <a:ea typeface="Times New Roman" panose="02020603050405020304" pitchFamily="18" charset="0"/>
                <a:cs typeface="B Zar" panose="00000400000000000000" pitchFamily="2" charset="-78"/>
              </a:rPr>
              <a:t> بخش است که مخاطب را به خواندن ادامه مطلب جلب می‌کند. </a:t>
            </a:r>
            <a:r>
              <a:rPr lang="ar-SA" sz="16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dirty="0" smtClean="0">
                <a:effectLst/>
                <a:latin typeface="Tahoma" panose="020B0604030504040204" pitchFamily="34" charset="0"/>
                <a:ea typeface="Times New Roman" panose="02020603050405020304" pitchFamily="18" charset="0"/>
                <a:cs typeface="B Zar" panose="00000400000000000000" pitchFamily="2" charset="-78"/>
              </a:rPr>
              <a:t>درواقع شروع یک مقاله، حکم ویترین آن </a:t>
            </a:r>
            <a:r>
              <a:rPr lang="ar-SA" sz="16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dirty="0" smtClean="0">
                <a:effectLst/>
                <a:latin typeface="Tahoma" panose="020B0604030504040204" pitchFamily="34" charset="0"/>
                <a:ea typeface="Times New Roman" panose="02020603050405020304" pitchFamily="18" charset="0"/>
                <a:cs typeface="B Zar" panose="00000400000000000000" pitchFamily="2" charset="-78"/>
              </a:rPr>
              <a:t>مقاله را دارد؛ اما همین قسمت یکی از سخت‌ترین بخش‌های مقاله‌نویسی است. بیشتر مشتاقان مقاله‌نویسی نمی‌دانند چگونه نوشتار خود را آغاز کنند. برای این بخش از مقاله روش‌های مختلفی وجود دارد</a:t>
            </a:r>
            <a:r>
              <a:rPr lang="ar-SA" sz="16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dirty="0" smtClean="0">
                <a:effectLst/>
                <a:latin typeface="Tahoma" panose="020B0604030504040204" pitchFamily="34" charset="0"/>
                <a:ea typeface="Times New Roman" panose="02020603050405020304" pitchFamily="18" charset="0"/>
                <a:cs typeface="B Zar" panose="00000400000000000000" pitchFamily="2" charset="-78"/>
              </a:rPr>
              <a:t>.</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sz="16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1 </a:t>
            </a:r>
            <a:r>
              <a:rPr lang="ar-SA" sz="1600"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1 </a:t>
            </a:r>
            <a:r>
              <a:rPr lang="ar-SA" sz="1600"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 3</a:t>
            </a:r>
            <a:r>
              <a:rPr lang="ar-SA" sz="1600" dirty="0" smtClean="0">
                <a:solidFill>
                  <a:srgbClr val="7030A0"/>
                </a:solidFill>
                <a:effectLst/>
                <a:latin typeface="Calibri" panose="020F0502020204030204" pitchFamily="34" charset="0"/>
                <a:ea typeface="Times New Roman" panose="02020603050405020304" pitchFamily="18" charset="0"/>
                <a:cs typeface="Cambria" panose="02040503050406030204" pitchFamily="18" charset="0"/>
              </a:rPr>
              <a:t> </a:t>
            </a:r>
            <a:r>
              <a:rPr lang="ar-SA" sz="1600"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 </a:t>
            </a:r>
            <a:r>
              <a:rPr lang="ar-SA" sz="1600" dirty="0" smtClean="0">
                <a:solidFill>
                  <a:srgbClr val="7030A0"/>
                </a:solidFill>
                <a:effectLst/>
                <a:latin typeface="Calibri" panose="020F0502020204030204" pitchFamily="34" charset="0"/>
                <a:ea typeface="Times New Roman" panose="02020603050405020304" pitchFamily="18" charset="0"/>
                <a:cs typeface="Cambria" panose="02040503050406030204" pitchFamily="18" charset="0"/>
              </a:rPr>
              <a:t> </a:t>
            </a:r>
            <a:r>
              <a:rPr lang="ar-SA" sz="1600" b="1"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ساده، مستقیم و خبری</a:t>
            </a: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a:t>
            </a:r>
            <a:r>
              <a:rPr lang="ar-SA" sz="16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dirty="0" smtClean="0">
                <a:effectLst/>
                <a:latin typeface="Tahoma" panose="020B0604030504040204" pitchFamily="34" charset="0"/>
                <a:ea typeface="Times New Roman" panose="02020603050405020304" pitchFamily="18" charset="0"/>
                <a:cs typeface="B Zar" panose="00000400000000000000" pitchFamily="2" charset="-78"/>
              </a:rPr>
              <a:t>در این نوع مقدمه، نویسنده در ابتدا موضوع را برای خواننده مطرح، یا خبری را که در مورد آن به ارائه نظر می‌پردازد، بیان می‌کند و در یک جریان منطقی </a:t>
            </a:r>
            <a:r>
              <a:rPr lang="ar-SA" sz="1600"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sz="1600" dirty="0" smtClean="0">
                <a:effectLst/>
                <a:latin typeface="Tahoma" panose="020B0604030504040204" pitchFamily="34" charset="0"/>
                <a:ea typeface="Times New Roman" panose="02020603050405020304" pitchFamily="18" charset="0"/>
                <a:cs typeface="B Zar" panose="00000400000000000000" pitchFamily="2" charset="-78"/>
              </a:rPr>
              <a:t> تشریحی با نتیجه‌گیری، مقاله را به پایان می‌برد.</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sz="16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dirty="0" smtClean="0">
                <a:effectLst/>
                <a:latin typeface="Tahoma" panose="020B0604030504040204" pitchFamily="34" charset="0"/>
                <a:ea typeface="Times New Roman" panose="02020603050405020304" pitchFamily="18" charset="0"/>
                <a:cs typeface="B Zar" panose="00000400000000000000" pitchFamily="2" charset="-78"/>
              </a:rPr>
              <a:t>مثال: «قانون جدیدی برای مطبوعات وضع کرده‌اند که من هنوز شأن نزول آن را نمی‌دانم. اگر همدلی و تفاهمی وجود داشت، با همان قانون قدیم هم می‌شد کارهای بزرگی انجام داد.»</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sz="1600" dirty="0" smtClean="0">
                <a:effectLst/>
                <a:latin typeface="Tahoma" panose="020B0604030504040204" pitchFamily="34" charset="0"/>
                <a:ea typeface="Times New Roman" panose="02020603050405020304" pitchFamily="18" charset="0"/>
                <a:cs typeface="B Zar" panose="00000400000000000000" pitchFamily="2" charset="-78"/>
              </a:rPr>
              <a:t>دقت شود شکل مستقیم و خبری با خبردهی صرف تفاوت دارد. به‌عبارت‌دیگر خبر دهی در آغاز مقاله باید باظرافت مقاله‌نویسی همراه باشد.</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sz="1600" b="1"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2 </a:t>
            </a:r>
            <a:r>
              <a:rPr lang="ar-SA" sz="1600" b="1" dirty="0" smtClean="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600" b="1"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 1 </a:t>
            </a:r>
            <a:r>
              <a:rPr lang="ar-SA" sz="1600" b="1" dirty="0" smtClean="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600" b="1"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 3. </a:t>
            </a:r>
            <a:r>
              <a:rPr lang="ar-SA" sz="1600" b="1" dirty="0" smtClean="0">
                <a:solidFill>
                  <a:srgbClr val="7030A0"/>
                </a:solidFill>
                <a:effectLst/>
                <a:latin typeface="Calibri" panose="020F0502020204030204" pitchFamily="34" charset="0"/>
                <a:ea typeface="Times New Roman" panose="02020603050405020304" pitchFamily="18" charset="0"/>
                <a:cs typeface="Cambria" panose="02040503050406030204" pitchFamily="18" charset="0"/>
              </a:rPr>
              <a:t> </a:t>
            </a:r>
            <a:r>
              <a:rPr lang="ar-SA" sz="1600" b="1"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نقل‌قول و اقتباس از افکار و عقاید دیگران</a:t>
            </a: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a:t>
            </a:r>
            <a:r>
              <a:rPr lang="ar-SA" sz="16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dirty="0" smtClean="0">
                <a:effectLst/>
                <a:latin typeface="Tahoma" panose="020B0604030504040204" pitchFamily="34" charset="0"/>
                <a:ea typeface="Times New Roman" panose="02020603050405020304" pitchFamily="18" charset="0"/>
                <a:cs typeface="B Zar" panose="00000400000000000000" pitchFamily="2" charset="-78"/>
              </a:rPr>
              <a:t>در این نوع مقدمه، نویسنده با یک جمله یا بند از نوشتار یا افکار مشاهیر علمی، ادبی، مذهبی و ... ،مقاله را آغاز می‌کند. ممکن است نقل‌قول از یک آدم غیر مشهور و عادی هم باشد اما درهرحال نقل‌قول باید با موضوع مقاله مرتبط باشد.</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sz="16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dirty="0" smtClean="0">
                <a:effectLst/>
                <a:latin typeface="Tahoma" panose="020B0604030504040204" pitchFamily="34" charset="0"/>
                <a:ea typeface="Times New Roman" panose="02020603050405020304" pitchFamily="18" charset="0"/>
                <a:cs typeface="B Zar" panose="00000400000000000000" pitchFamily="2" charset="-78"/>
              </a:rPr>
              <a:t>مثال: «سخن کارل پوپر_ دانشمند اتریشی </a:t>
            </a:r>
            <a:r>
              <a:rPr lang="ar-SA" sz="1600"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sz="1600" dirty="0" smtClean="0">
                <a:effectLst/>
                <a:latin typeface="Tahoma" panose="020B0604030504040204" pitchFamily="34" charset="0"/>
                <a:ea typeface="Times New Roman" panose="02020603050405020304" pitchFamily="18" charset="0"/>
                <a:cs typeface="B Zar" panose="00000400000000000000" pitchFamily="2" charset="-78"/>
              </a:rPr>
              <a:t> است که خطرناک‌ترین اندیشه سیاسی، آرزوی خوشبخت ساختن انسان است و مصیبت زندگی این است که کوشش برای ساختن بهشت همیشه به ایجاد دوزخ منجر شده است.»</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sz="1600" b="1"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3 </a:t>
            </a:r>
            <a:r>
              <a:rPr lang="ar-SA" sz="1600" b="1" dirty="0" smtClean="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600" b="1"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 1 </a:t>
            </a:r>
            <a:r>
              <a:rPr lang="ar-SA" sz="1600" b="1" dirty="0" smtClean="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600" b="1"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 3. امثال‌وحکم و روایات</a:t>
            </a: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a:t>
            </a:r>
            <a:r>
              <a:rPr lang="ar-SA" sz="16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dirty="0" smtClean="0">
                <a:effectLst/>
                <a:latin typeface="Tahoma" panose="020B0604030504040204" pitchFamily="34" charset="0"/>
                <a:ea typeface="Times New Roman" panose="02020603050405020304" pitchFamily="18" charset="0"/>
                <a:cs typeface="B Zar" panose="00000400000000000000" pitchFamily="2" charset="-78"/>
              </a:rPr>
              <a:t>نویسنده می‌تواند مقاله را با یک مثل، حکایت یا روایت آغاز کند، بدیهی است این مثل یا حکایت باید هم‌آوا با موضوع و هدف مقاله انتخاب شود.</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sz="16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dirty="0" smtClean="0">
                <a:effectLst/>
                <a:latin typeface="Tahoma" panose="020B0604030504040204" pitchFamily="34" charset="0"/>
                <a:ea typeface="Times New Roman" panose="02020603050405020304" pitchFamily="18" charset="0"/>
                <a:cs typeface="B Zar" panose="00000400000000000000" pitchFamily="2" charset="-78"/>
              </a:rPr>
              <a:t>مثال: «از قدیم گفته‌اند سگ زرد برادر شغال است. ظاهراً حکایت روزهای شما در فرنگ هماهنگی تام</a:t>
            </a:r>
            <a:r>
              <a:rPr lang="ar-SA" sz="16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dirty="0" smtClean="0">
                <a:effectLst/>
                <a:latin typeface="Tahoma" panose="020B0604030504040204" pitchFamily="34" charset="0"/>
                <a:ea typeface="Times New Roman" panose="02020603050405020304" pitchFamily="18" charset="0"/>
                <a:cs typeface="B Zar" panose="00000400000000000000" pitchFamily="2" charset="-78"/>
              </a:rPr>
              <a:t> و تمامی با این مثل قدیمی دارد»</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sz="1600" dirty="0" smtClean="0">
                <a:solidFill>
                  <a:srgbClr val="7030A0"/>
                </a:solidFill>
                <a:effectLst/>
                <a:latin typeface="Calibri" panose="020F0502020204030204" pitchFamily="34" charset="0"/>
                <a:ea typeface="Times New Roman" panose="02020603050405020304" pitchFamily="18" charset="0"/>
                <a:cs typeface="Cambria" panose="02040503050406030204" pitchFamily="18" charset="0"/>
              </a:rPr>
              <a:t> </a:t>
            </a:r>
            <a:r>
              <a:rPr lang="ar-SA" sz="1600" b="1"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4 </a:t>
            </a:r>
            <a:r>
              <a:rPr lang="ar-SA" sz="1600" b="1" dirty="0" smtClean="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600" b="1"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 1 </a:t>
            </a:r>
            <a:r>
              <a:rPr lang="ar-SA" sz="1600" b="1" dirty="0" smtClean="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600" b="1"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 3. شعر</a:t>
            </a: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a:t>
            </a:r>
            <a:r>
              <a:rPr lang="ar-SA" sz="16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dirty="0" smtClean="0">
                <a:effectLst/>
                <a:latin typeface="Tahoma" panose="020B0604030504040204" pitchFamily="34" charset="0"/>
                <a:ea typeface="Times New Roman" panose="02020603050405020304" pitchFamily="18" charset="0"/>
                <a:cs typeface="B Zar" panose="00000400000000000000" pitchFamily="2" charset="-78"/>
              </a:rPr>
              <a:t>آوردن قطعه شعری از شاعران کهن و نو، به جذابیت مقاله کمک می‌کند. درواقع شعر بیشترین معنا را با کمترین واژه‌ها ادا می‌کند؛ بنابراین گاهی شعر می‌تواند هدف نویسنده را از </a:t>
            </a:r>
            <a:r>
              <a:rPr lang="ar-SA" sz="1600"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مقاله در ابتدای نوشتار بیاورد.</a:t>
            </a:r>
            <a:endParaRPr lang="en-US" sz="1400" dirty="0" smtClean="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sz="1600" dirty="0" smtClean="0">
                <a:solidFill>
                  <a:srgbClr val="7030A0"/>
                </a:solidFill>
                <a:effectLst/>
                <a:latin typeface="Calibri" panose="020F0502020204030204" pitchFamily="34" charset="0"/>
                <a:ea typeface="Times New Roman" panose="02020603050405020304" pitchFamily="18" charset="0"/>
                <a:cs typeface="Cambria" panose="02040503050406030204" pitchFamily="18" charset="0"/>
              </a:rPr>
              <a:t> </a:t>
            </a:r>
            <a:r>
              <a:rPr lang="ar-SA" sz="1600" b="1"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5 </a:t>
            </a:r>
            <a:r>
              <a:rPr lang="ar-SA" sz="1600" b="1" dirty="0" smtClean="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600" b="1"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 1 </a:t>
            </a:r>
            <a:r>
              <a:rPr lang="ar-SA" sz="1600" b="1" dirty="0" smtClean="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600" b="1"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 3. وصفی</a:t>
            </a:r>
            <a:r>
              <a:rPr lang="ar-SA" sz="16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dirty="0" smtClean="0">
                <a:effectLst/>
                <a:latin typeface="Tahoma" panose="020B0604030504040204" pitchFamily="34" charset="0"/>
                <a:ea typeface="Times New Roman" panose="02020603050405020304" pitchFamily="18" charset="0"/>
                <a:cs typeface="B Zar" panose="00000400000000000000" pitchFamily="2" charset="-78"/>
              </a:rPr>
              <a:t>: مقاله‌نویسانی که قلمشان دارای قدرت تصویربرداری و تشریح است، معمولاً از این روش برای شروع مقاله استفاده می‌کنند. این روش برای توصیف یک واقعه یا صحنه، عینیت بخشیدن به موضوع و خواننده را درصحنه قرار دادن، مورداستفاده قرار می‌گیرد.</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sz="1600" b="1" dirty="0" smtClean="0">
                <a:solidFill>
                  <a:srgbClr val="7030A0"/>
                </a:solidFill>
                <a:effectLst/>
                <a:latin typeface="Calibri" panose="020F0502020204030204" pitchFamily="34" charset="0"/>
                <a:ea typeface="Times New Roman" panose="02020603050405020304" pitchFamily="18" charset="0"/>
                <a:cs typeface="Cambria" panose="02040503050406030204" pitchFamily="18" charset="0"/>
              </a:rPr>
              <a:t> </a:t>
            </a:r>
            <a:r>
              <a:rPr lang="ar-SA" sz="1600" b="1"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6 </a:t>
            </a:r>
            <a:r>
              <a:rPr lang="ar-SA" sz="1600" b="1" dirty="0" smtClean="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600" b="1"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 1 </a:t>
            </a:r>
            <a:r>
              <a:rPr lang="ar-SA" sz="1600" b="1" dirty="0" smtClean="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600" b="1"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 3.</a:t>
            </a:r>
            <a:r>
              <a:rPr lang="ar-SA" sz="1600" dirty="0" smtClean="0">
                <a:solidFill>
                  <a:srgbClr val="7030A0"/>
                </a:solidFill>
                <a:effectLst/>
                <a:latin typeface="Calibri" panose="020F0502020204030204" pitchFamily="34" charset="0"/>
                <a:ea typeface="Times New Roman" panose="02020603050405020304" pitchFamily="18" charset="0"/>
                <a:cs typeface="Cambria" panose="02040503050406030204" pitchFamily="18" charset="0"/>
              </a:rPr>
              <a:t> </a:t>
            </a:r>
            <a:r>
              <a:rPr lang="ar-SA" sz="1600"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اظهارنظر و بهره‌گیری از منبع برای قدرت بخشیدن به آن (استدلال).</a:t>
            </a:r>
            <a:endParaRPr lang="en-US" sz="14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7230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400"/>
            <a:ext cx="11684000" cy="5573834"/>
          </a:xfrm>
          <a:prstGeom prst="rect">
            <a:avLst/>
          </a:prstGeom>
        </p:spPr>
        <p:txBody>
          <a:bodyPr wrap="square">
            <a:spAutoFit/>
          </a:bodyPr>
          <a:lstStyle/>
          <a:p>
            <a:pPr algn="justLow">
              <a:lnSpc>
                <a:spcPct val="115000"/>
              </a:lnSpc>
              <a:spcAft>
                <a:spcPts val="1000"/>
              </a:spcAft>
            </a:pPr>
            <a:r>
              <a:rPr lang="ar-SA" sz="1600" b="1" dirty="0" smtClean="0">
                <a:effectLst/>
                <a:latin typeface="Calibri" panose="020F0502020204030204" pitchFamily="34" charset="0"/>
                <a:ea typeface="Calibri" panose="020F0502020204030204" pitchFamily="34" charset="0"/>
                <a:cs typeface="B Zar" panose="00000400000000000000" pitchFamily="2" charset="-78"/>
              </a:rPr>
              <a:t>2</a:t>
            </a:r>
            <a:r>
              <a:rPr lang="ar-SA" sz="1600" b="1" dirty="0" smtClean="0">
                <a:solidFill>
                  <a:srgbClr val="FF66CC"/>
                </a:solidFill>
                <a:effectLst/>
                <a:latin typeface="Calibri" panose="020F0502020204030204" pitchFamily="34" charset="0"/>
                <a:ea typeface="Calibri" panose="020F0502020204030204" pitchFamily="34" charset="0"/>
                <a:cs typeface="B Zar" panose="00000400000000000000" pitchFamily="2" charset="-78"/>
              </a:rPr>
              <a:t> </a:t>
            </a:r>
            <a:r>
              <a:rPr lang="ar-SA" sz="1600" b="1" dirty="0" smtClean="0">
                <a:solidFill>
                  <a:srgbClr val="FF66CC"/>
                </a:solidFill>
                <a:effectLst/>
                <a:latin typeface="Calibri" panose="020F0502020204030204" pitchFamily="34" charset="0"/>
                <a:ea typeface="Calibri" panose="020F0502020204030204" pitchFamily="34" charset="0"/>
                <a:cs typeface="Times New Roman" panose="02020603050405020304" pitchFamily="18" charset="0"/>
              </a:rPr>
              <a:t>–</a:t>
            </a:r>
            <a:r>
              <a:rPr lang="ar-SA" sz="1600" b="1" dirty="0" smtClean="0">
                <a:solidFill>
                  <a:srgbClr val="FF66CC"/>
                </a:solidFill>
                <a:effectLst/>
                <a:latin typeface="Calibri" panose="020F0502020204030204" pitchFamily="34" charset="0"/>
                <a:ea typeface="Calibri" panose="020F0502020204030204" pitchFamily="34" charset="0"/>
                <a:cs typeface="B Zar" panose="00000400000000000000" pitchFamily="2" charset="-78"/>
              </a:rPr>
              <a:t> 3. کلیدواژه</a:t>
            </a:r>
            <a:endParaRPr lang="en-US" sz="1400" b="1" dirty="0" smtClean="0">
              <a:solidFill>
                <a:srgbClr val="FF66CC"/>
              </a:solidFill>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هر مقاله باید شامل واژه‌های کلیدی باشد که در ابتدای مقاله تعریف می‌شوند. واژگان کلیدی شامل واژه‌هایی است که خواننده قبل از مطالعه باید با آن‌ها آشنایی داشته باشد. واژگان کلیدی یک مقاله، می‌تواند حداکثر ده واژه</a:t>
            </a:r>
            <a:r>
              <a:rPr lang="ar-SA" sz="1600"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 باشد که باید با مراجعه به کتب اصلی لغوی و اصطلاحی، در حد کوتاه معنا شوند. معنای ارائه‌شده برای هر واژه باید نهایتاً چند سطر </a:t>
            </a:r>
            <a:r>
              <a:rPr lang="ar-SA" sz="1600"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باشد چراکه تعاریف مقاله و تحقیق کاملاً متفاوت‌اند. در تحقیق همه ابعاد یک واژه معنا می‌شوند اما در مقاله، به همان بعدی اشاره می‌شود که مستقیماً مربوط به محتوای مقاله است.</a:t>
            </a:r>
            <a:endParaRPr lang="en-US" sz="1400" b="1"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ar-SA" sz="1600" b="1" dirty="0" smtClean="0">
                <a:solidFill>
                  <a:srgbClr val="FF66CC"/>
                </a:solidFill>
                <a:effectLst/>
                <a:latin typeface="Calibri" panose="020F0502020204030204" pitchFamily="34" charset="0"/>
                <a:ea typeface="Calibri" panose="020F0502020204030204" pitchFamily="34" charset="0"/>
                <a:cs typeface="B Zar" panose="00000400000000000000" pitchFamily="2" charset="-78"/>
              </a:rPr>
              <a:t>3 </a:t>
            </a:r>
            <a:r>
              <a:rPr lang="ar-SA" sz="1600" b="1" dirty="0" smtClean="0">
                <a:solidFill>
                  <a:srgbClr val="FF66CC"/>
                </a:solidFill>
                <a:effectLst/>
                <a:latin typeface="Calibri" panose="020F0502020204030204" pitchFamily="34" charset="0"/>
                <a:ea typeface="Calibri" panose="020F0502020204030204" pitchFamily="34" charset="0"/>
                <a:cs typeface="Times New Roman" panose="02020603050405020304" pitchFamily="18" charset="0"/>
              </a:rPr>
              <a:t>–</a:t>
            </a:r>
            <a:r>
              <a:rPr lang="ar-SA" sz="1600" b="1" dirty="0" smtClean="0">
                <a:solidFill>
                  <a:srgbClr val="FF66CC"/>
                </a:solidFill>
                <a:effectLst/>
                <a:latin typeface="Calibri" panose="020F0502020204030204" pitchFamily="34" charset="0"/>
                <a:ea typeface="Calibri" panose="020F0502020204030204" pitchFamily="34" charset="0"/>
                <a:cs typeface="B Zar" panose="00000400000000000000" pitchFamily="2" charset="-78"/>
              </a:rPr>
              <a:t> 3. ساختار عنوان‌بندی مقاله</a:t>
            </a:r>
            <a:endParaRPr lang="en-US" sz="1400" b="1" dirty="0" smtClean="0">
              <a:solidFill>
                <a:srgbClr val="FF66CC"/>
              </a:solidFill>
              <a:effectLst/>
              <a:latin typeface="Calibri" panose="020F0502020204030204" pitchFamily="34" charset="0"/>
              <a:ea typeface="Calibri" panose="020F0502020204030204" pitchFamily="34" charset="0"/>
              <a:cs typeface="Arial" panose="020B0604020202020204" pitchFamily="34" charset="0"/>
            </a:endParaRPr>
          </a:p>
          <a:p>
            <a:pPr indent="89535">
              <a:lnSpc>
                <a:spcPct val="115000"/>
              </a:lnSpc>
            </a:pP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مقاله با تحقیق و رساله علمی متفاوت است؛ لذا نباید شامل بخش و </a:t>
            </a:r>
            <a:r>
              <a:rPr lang="ar-SA" sz="1600"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فصل باشد. </a:t>
            </a:r>
            <a:r>
              <a:rPr lang="ar-SA" sz="1600"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بلکه باید تیتر اصلی (عنوان مقاله) و میان تیتر داشته باشد. میان تیترها، بخش‌های مختلف مقاله را از یکدیگر تمیز می‌دهند. میان تیترها باید در راستای تیتر و عنوان اصلی مقاله باشد و ابعاد آن را موردبررسی قرار دهد.</a:t>
            </a:r>
            <a:endParaRPr lang="en-US" sz="1400" b="1"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ar-SA" sz="1600" b="1" dirty="0" smtClean="0">
                <a:effectLst/>
                <a:latin typeface="Calibri" panose="020F0502020204030204" pitchFamily="34" charset="0"/>
                <a:ea typeface="Calibri" panose="020F0502020204030204" pitchFamily="34" charset="0"/>
                <a:cs typeface="B Zar" panose="00000400000000000000" pitchFamily="2" charset="-78"/>
              </a:rPr>
              <a:t>4</a:t>
            </a:r>
            <a:r>
              <a:rPr lang="ar-SA" sz="1600" b="1" dirty="0" smtClean="0">
                <a:solidFill>
                  <a:srgbClr val="FF66CC"/>
                </a:solidFill>
                <a:effectLst/>
                <a:latin typeface="Calibri" panose="020F0502020204030204" pitchFamily="34" charset="0"/>
                <a:ea typeface="Calibri" panose="020F0502020204030204" pitchFamily="34" charset="0"/>
                <a:cs typeface="B Zar" panose="00000400000000000000" pitchFamily="2" charset="-78"/>
              </a:rPr>
              <a:t> </a:t>
            </a:r>
            <a:r>
              <a:rPr lang="ar-SA" sz="1600" b="1" dirty="0" smtClean="0">
                <a:solidFill>
                  <a:srgbClr val="FF66CC"/>
                </a:solidFill>
                <a:effectLst/>
                <a:latin typeface="Calibri" panose="020F0502020204030204" pitchFamily="34" charset="0"/>
                <a:ea typeface="Calibri" panose="020F0502020204030204" pitchFamily="34" charset="0"/>
                <a:cs typeface="Times New Roman" panose="02020603050405020304" pitchFamily="18" charset="0"/>
              </a:rPr>
              <a:t>–</a:t>
            </a:r>
            <a:r>
              <a:rPr lang="ar-SA" sz="1600" b="1" dirty="0" smtClean="0">
                <a:solidFill>
                  <a:srgbClr val="FF66CC"/>
                </a:solidFill>
                <a:effectLst/>
                <a:latin typeface="Calibri" panose="020F0502020204030204" pitchFamily="34" charset="0"/>
                <a:ea typeface="Calibri" panose="020F0502020204030204" pitchFamily="34" charset="0"/>
                <a:cs typeface="B Zar" panose="00000400000000000000" pitchFamily="2" charset="-78"/>
              </a:rPr>
              <a:t> 3. </a:t>
            </a:r>
            <a:r>
              <a:rPr lang="ar-SA" sz="1600" b="1" dirty="0" smtClean="0">
                <a:solidFill>
                  <a:srgbClr val="FF66CC"/>
                </a:solidFill>
                <a:effectLst/>
                <a:latin typeface="Calibri" panose="020F0502020204030204" pitchFamily="34" charset="0"/>
                <a:ea typeface="Calibri" panose="020F0502020204030204" pitchFamily="34" charset="0"/>
                <a:cs typeface="Cambria" panose="02040503050406030204" pitchFamily="18" charset="0"/>
              </a:rPr>
              <a:t> </a:t>
            </a:r>
            <a:r>
              <a:rPr lang="ar-SA" sz="1600" b="1" dirty="0" smtClean="0">
                <a:solidFill>
                  <a:srgbClr val="FF66CC"/>
                </a:solidFill>
                <a:effectLst/>
                <a:latin typeface="Calibri" panose="020F0502020204030204" pitchFamily="34" charset="0"/>
                <a:ea typeface="Calibri" panose="020F0502020204030204" pitchFamily="34" charset="0"/>
                <a:cs typeface="B Zar" panose="00000400000000000000" pitchFamily="2" charset="-78"/>
              </a:rPr>
              <a:t>زبان مقاله:</a:t>
            </a:r>
            <a:endParaRPr lang="en-US" sz="1400" b="1" dirty="0" smtClean="0">
              <a:solidFill>
                <a:srgbClr val="FF66CC"/>
              </a:solidFill>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sz="1600"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مقاله را به دو نوع رسمی و غیررسمی تقسیم می‌کنند. در مقاله رسمی؛ مقاله‌نویس، انسانی مسئول یا دست‌کم، فاضلی اندیشه‌ور‌است که درباره موضوعی ویژه از روی نظام و قاعده بحث می‌کند. </a:t>
            </a:r>
            <a:r>
              <a:rPr lang="ar-SA" sz="1600"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حال‌آنکه در مقاله غیررسمی، مقاله‌نویس با لحنی صمیمانه و خودمانی با مخاطبان خود سخن می‌گوید و به شکلی ساده، روان و روشن و با بهره‌گیری از مسائل و موضوعات روزمره، نگارش مقاله را آغاز می‌کند مانند مقالات جلال آل احمد.</a:t>
            </a:r>
            <a:endParaRPr lang="en-US" sz="1400" b="1"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مقاله‌های علمی به‌صورت رسمی است و بنابراین باید به زبان معیار نوشته شود. بهتر است در همه مقاله‌ها از زبان معیار استفاده کنیم. </a:t>
            </a:r>
            <a:r>
              <a:rPr lang="ar-SA" sz="1600"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اما هر چه مقاله از قالب رسمی دورتر شود، می‌تواند به زبان محاوره‌ای هم نزدیک گردد.</a:t>
            </a:r>
            <a:endParaRPr lang="en-US" sz="1400" b="1"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همچنین نویسنده باید به آنچه می‌نویسد، اعتقاد کامل داشته باشد و مطلب را باصداقت و صمیمیت بنویسید تا بردل بنشیند.</a:t>
            </a:r>
            <a:endParaRPr lang="en-US" sz="1400" b="1"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نویسنده باید در همه حال، عفت کلام را حفظ کند و از دایره اصول و موازین اخلاقی خارج نشود، از غرض‌ورزی و نسبت ناروا دادن به دیگران پرهیز کند و همواره انصاف و مروت را مدنظر داشته باشد.</a:t>
            </a:r>
            <a:endParaRPr lang="en-US" sz="1400" b="1"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از تملق و چاپلوسی بپرهیزد؛ زیرا با این کار نوشته خود را بی‌ارزش و خود را حقیر می‌سازد.</a:t>
            </a:r>
            <a:r>
              <a:rPr lang="ar-SA" sz="1600"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600" b="1" dirty="0" smtClean="0">
                <a:effectLst/>
                <a:latin typeface="Tahoma" panose="020B0604030504040204" pitchFamily="34" charset="0"/>
                <a:ea typeface="Times New Roman" panose="02020603050405020304" pitchFamily="18" charset="0"/>
                <a:cs typeface="B Zar" panose="00000400000000000000" pitchFamily="2" charset="-78"/>
              </a:rPr>
              <a:t> هدفمند بنویسد تا انگیزه نوشتن همیشه همراه او باشد.</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3301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885" y="101275"/>
            <a:ext cx="11491356" cy="5635902"/>
          </a:xfrm>
          <a:prstGeom prst="rect">
            <a:avLst/>
          </a:prstGeom>
        </p:spPr>
        <p:txBody>
          <a:bodyPr wrap="square">
            <a:spAutoFit/>
          </a:bodyPr>
          <a:lstStyle/>
          <a:p>
            <a:pPr algn="justLow">
              <a:lnSpc>
                <a:spcPct val="115000"/>
              </a:lnSpc>
            </a:pPr>
            <a:r>
              <a:rPr lang="ar-SA" b="1" dirty="0" smtClean="0">
                <a:effectLst/>
                <a:latin typeface="Tahoma" panose="020B0604030504040204" pitchFamily="34" charset="0"/>
                <a:ea typeface="Times New Roman" panose="02020603050405020304" pitchFamily="18" charset="0"/>
                <a:cs typeface="B Zar" panose="00000400000000000000" pitchFamily="2" charset="-78"/>
              </a:rPr>
              <a:t>چند نکته:</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توازن بخش‌های مختلف نوشته را حفظ کنید. نباید که به یک بخش بیش از بقیه، بها دهید و سایر بخش‌ها را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مورد غفلت و کم‌لطفی قرار دهید.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سبک نگارش را تا آخر حفظ نمایید.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سطح مخاطب (خواننده) را در نظر بگیرید (تحصیلات، سن، طبقه اجتماعی، جهان‌بینی و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ملاحظات دستوری در جملات و شماره‌گذاری و علائم سجاوندی (ویرایش ادبی) را رعایت کنید.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به ویرایش علمی (منطقی و علمی بودن مباحث و صحت مطالب) توجه داشته باشید.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 تناسب تیتر و متن، ارجاع دقیق، استفاده از منابع معتبر و... را فراموش نکنید.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spcAft>
                <a:spcPts val="1000"/>
              </a:spcAft>
            </a:pPr>
            <a:r>
              <a:rPr lang="ar-SA" sz="1600" b="1" dirty="0">
                <a:solidFill>
                  <a:srgbClr val="FF66CC"/>
                </a:solidFill>
                <a:latin typeface="Calibri" panose="020F0502020204030204" pitchFamily="34" charset="0"/>
                <a:ea typeface="Calibri" panose="020F0502020204030204" pitchFamily="34" charset="0"/>
              </a:rPr>
              <a:t> </a:t>
            </a:r>
            <a:r>
              <a:rPr lang="ar-SA" b="1" dirty="0" smtClean="0">
                <a:solidFill>
                  <a:srgbClr val="FF66CC"/>
                </a:solidFill>
                <a:effectLst/>
                <a:latin typeface="Calibri" panose="020F0502020204030204" pitchFamily="34" charset="0"/>
                <a:ea typeface="Calibri" panose="020F0502020204030204" pitchFamily="34" charset="0"/>
                <a:cs typeface="B Zar" panose="00000400000000000000" pitchFamily="2" charset="-78"/>
              </a:rPr>
              <a:t>5 </a:t>
            </a:r>
            <a:r>
              <a:rPr lang="ar-SA" b="1" dirty="0" smtClean="0">
                <a:solidFill>
                  <a:srgbClr val="FF66CC"/>
                </a:solidFill>
                <a:effectLst/>
                <a:latin typeface="Calibri" panose="020F0502020204030204" pitchFamily="34" charset="0"/>
                <a:ea typeface="Calibri" panose="020F0502020204030204" pitchFamily="34" charset="0"/>
                <a:cs typeface="Times New Roman" panose="02020603050405020304" pitchFamily="18" charset="0"/>
              </a:rPr>
              <a:t>–</a:t>
            </a:r>
            <a:r>
              <a:rPr lang="ar-SA" b="1" dirty="0" smtClean="0">
                <a:solidFill>
                  <a:srgbClr val="FF66CC"/>
                </a:solidFill>
                <a:effectLst/>
                <a:latin typeface="Calibri" panose="020F0502020204030204" pitchFamily="34" charset="0"/>
                <a:ea typeface="Calibri" panose="020F0502020204030204" pitchFamily="34" charset="0"/>
                <a:cs typeface="B Zar" panose="00000400000000000000" pitchFamily="2" charset="-78"/>
              </a:rPr>
              <a:t> 3. پاراگراف</a:t>
            </a:r>
            <a:endParaRPr lang="en-US" sz="1600" dirty="0" smtClean="0">
              <a:solidFill>
                <a:srgbClr val="FF66CC"/>
              </a:solidFill>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در مورد پاراگراف‌بندی چند نکته ضروری است:</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1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5</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- 3. هر پاراگراف فقط یک هسته (مهم‌ترین و بنیادی‌ترین جمله) دارد.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2</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5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3. شروع هر پاراگراف باکمی فاصله از ابتدای سطر نوشته می‌شود.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3</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5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3. پاراگراف نباید خیلی طولانی باشد.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4</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5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3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مطلبی که در یک پاراگراف بیان می‌شود نباید در پاراگراف دیگر تکرار شود. (مگر ضرورت داشته باشد).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5</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5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3.</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میان پاراگراف‌ها باید پیوستگی کامل باشد تا رشته کار از دست نرود.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6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5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3.</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هر پاراگراف باید کامل باشد؛ یعنی اندیشه اصلی پاراگراف در آن به‌خوبی پرورانده شود.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7</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5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3. هر پاراگراف باید جنبه‌ای از مطلب اصلی (موضوع) را در خود گنجانده باشد.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8</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5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3. پاراگراف باید دارای نظم و آراستگی منطقی باشد.</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4560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392" y="0"/>
            <a:ext cx="11804072" cy="5468420"/>
          </a:xfrm>
          <a:prstGeom prst="rect">
            <a:avLst/>
          </a:prstGeom>
        </p:spPr>
        <p:txBody>
          <a:bodyPr wrap="square">
            <a:spAutoFit/>
          </a:bodyPr>
          <a:lstStyle/>
          <a:p>
            <a:r>
              <a:rPr lang="fa-IR" sz="1700" dirty="0" smtClean="0">
                <a:solidFill>
                  <a:srgbClr val="00B0F0"/>
                </a:solidFill>
                <a:effectLst/>
                <a:latin typeface="Cambria" panose="02040503050406030204" pitchFamily="18" charset="0"/>
                <a:ea typeface="Times New Roman" panose="02020603050405020304" pitchFamily="18" charset="0"/>
                <a:cs typeface="2  Jadid" panose="00000700000000000000" pitchFamily="2" charset="-78"/>
              </a:rPr>
              <a:t>انواع مقاله</a:t>
            </a:r>
            <a:endParaRPr lang="en-US" sz="1700" dirty="0" smtClean="0">
              <a:solidFill>
                <a:srgbClr val="00B0F0"/>
              </a:solidFill>
              <a:effectLst/>
              <a:latin typeface="Cambria" panose="02040503050406030204" pitchFamily="18" charset="0"/>
              <a:ea typeface="Times New Roman" panose="02020603050405020304" pitchFamily="18" charset="0"/>
              <a:cs typeface="2  Jadid" panose="00000700000000000000" pitchFamily="2" charset="-78"/>
            </a:endParaRPr>
          </a:p>
          <a:p>
            <a:pPr indent="89535" algn="justLow">
              <a:lnSpc>
                <a:spcPct val="115000"/>
              </a:lnSpc>
            </a:pPr>
            <a:r>
              <a:rPr lang="ar-SA" sz="1700" dirty="0" smtClean="0">
                <a:effectLst/>
                <a:latin typeface="Tahoma" panose="020B0604030504040204" pitchFamily="34" charset="0"/>
                <a:ea typeface="Times New Roman" panose="02020603050405020304" pitchFamily="18" charset="0"/>
                <a:cs typeface="B Zar" panose="00000400000000000000" pitchFamily="2" charset="-78"/>
              </a:rPr>
              <a:t>اگرچه مقاله‌ها انواع گسترده و گوناگونی از نوشته‌ها را دربرمی گیرند، </a:t>
            </a:r>
            <a:r>
              <a:rPr lang="ar-SA" sz="17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700" dirty="0" smtClean="0">
                <a:effectLst/>
                <a:latin typeface="Tahoma" panose="020B0604030504040204" pitchFamily="34" charset="0"/>
                <a:ea typeface="Times New Roman" panose="02020603050405020304" pitchFamily="18" charset="0"/>
                <a:cs typeface="B Zar" panose="00000400000000000000" pitchFamily="2" charset="-78"/>
              </a:rPr>
              <a:t>اما به‌طورکلی می‌توان آن را به سه نوع تقسیم کرد که هرکدام زیرمجموعه‌هایی دارند: تحقیقی، اجتماعی و انتقادی. بااینکه همه انواع مقاله‌ها، بر پایه تحقیق استوار است.</a:t>
            </a:r>
            <a:r>
              <a:rPr lang="ar-SA" sz="17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700" dirty="0" smtClean="0">
                <a:effectLst/>
                <a:latin typeface="Tahoma" panose="020B0604030504040204" pitchFamily="34" charset="0"/>
                <a:ea typeface="Times New Roman" panose="02020603050405020304" pitchFamily="18" charset="0"/>
                <a:cs typeface="B Zar" panose="00000400000000000000" pitchFamily="2" charset="-78"/>
              </a:rPr>
              <a:t> </a:t>
            </a:r>
            <a:r>
              <a:rPr lang="ar-SA" sz="17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700" dirty="0" smtClean="0">
                <a:effectLst/>
                <a:latin typeface="Tahoma" panose="020B0604030504040204" pitchFamily="34" charset="0"/>
                <a:ea typeface="Times New Roman" panose="02020603050405020304" pitchFamily="18" charset="0"/>
                <a:cs typeface="B Zar" panose="00000400000000000000" pitchFamily="2" charset="-78"/>
              </a:rPr>
              <a:t>اما گونه‌ای از مقاله‌ها را تحقیقی می‌نامند که صرفاً پس از تحقیق و بررسی همه‌جانبه به شیوه‌ای علمی تهیه شود و در آن، آخرین نتایج به‌دست‌آمده از یک پژوهش معین، موردبحث قرار گیرد. قاعدتاً تهیه و تنظیم چنین مقاله‌هایی در حد کسانی است که دریکی از رشته‌های علوم و فنون به درجه کمال رسیده باشند.</a:t>
            </a:r>
            <a:endParaRPr lang="en-US" sz="17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sz="1700" dirty="0" smtClean="0">
                <a:effectLst/>
                <a:latin typeface="Tahoma" panose="020B0604030504040204" pitchFamily="34" charset="0"/>
                <a:ea typeface="Times New Roman" panose="02020603050405020304" pitchFamily="18" charset="0"/>
                <a:cs typeface="B Zar" panose="00000400000000000000" pitchFamily="2" charset="-78"/>
              </a:rPr>
              <a:t>در یک تقسیم‌بندی دقیق‌تر می‌توان مقاله را به ادبی و وصفی، علمی</a:t>
            </a:r>
            <a:r>
              <a:rPr lang="ar-SA" sz="17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700" dirty="0" smtClean="0">
                <a:effectLst/>
                <a:latin typeface="Tahoma" panose="020B0604030504040204" pitchFamily="34" charset="0"/>
                <a:ea typeface="Times New Roman" panose="02020603050405020304" pitchFamily="18" charset="0"/>
                <a:cs typeface="B Zar" panose="00000400000000000000" pitchFamily="2" charset="-78"/>
              </a:rPr>
              <a:t> و پژوهشی، مطبوعاتی و روزنامه‌ای، انتقادی،</a:t>
            </a:r>
            <a:r>
              <a:rPr lang="ar-SA" sz="17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700" dirty="0" smtClean="0">
                <a:effectLst/>
                <a:latin typeface="Tahoma" panose="020B0604030504040204" pitchFamily="34" charset="0"/>
                <a:ea typeface="Times New Roman" panose="02020603050405020304" pitchFamily="18" charset="0"/>
                <a:cs typeface="B Zar" panose="00000400000000000000" pitchFamily="2" charset="-78"/>
              </a:rPr>
              <a:t> تبلیغاتی، طنز و </a:t>
            </a:r>
            <a:r>
              <a:rPr lang="ar-SA" sz="17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700" dirty="0" smtClean="0">
                <a:effectLst/>
                <a:latin typeface="Tahoma" panose="020B0604030504040204" pitchFamily="34" charset="0"/>
                <a:ea typeface="Times New Roman" panose="02020603050405020304" pitchFamily="18" charset="0"/>
                <a:cs typeface="B Zar" panose="00000400000000000000" pitchFamily="2" charset="-78"/>
              </a:rPr>
              <a:t>معرفتی و دینی تقسیم کرد که هرکدام ویژگی خاص خود را دارد.</a:t>
            </a:r>
            <a:endParaRPr lang="en-US" sz="17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sz="1700" b="1"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1 </a:t>
            </a:r>
            <a:r>
              <a:rPr lang="ar-SA" sz="1700" b="1" dirty="0" smtClean="0">
                <a:solidFill>
                  <a:srgbClr val="FF66CC"/>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700" b="1"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4. </a:t>
            </a:r>
            <a:r>
              <a:rPr lang="ar-SA" sz="1700" b="1" dirty="0" smtClean="0">
                <a:solidFill>
                  <a:srgbClr val="FF66CC"/>
                </a:solidFill>
                <a:effectLst/>
                <a:latin typeface="Calibri" panose="020F0502020204030204" pitchFamily="34" charset="0"/>
                <a:ea typeface="Times New Roman" panose="02020603050405020304" pitchFamily="18" charset="0"/>
                <a:cs typeface="Cambria" panose="02040503050406030204" pitchFamily="18" charset="0"/>
              </a:rPr>
              <a:t> </a:t>
            </a:r>
            <a:r>
              <a:rPr lang="ar-SA" sz="1700" b="1"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در مقاله ادبی و وصفی</a:t>
            </a:r>
            <a:r>
              <a:rPr lang="ar-SA" sz="1700" dirty="0" smtClean="0">
                <a:solidFill>
                  <a:srgbClr val="FF66CC"/>
                </a:solidFill>
                <a:effectLst/>
                <a:latin typeface="Calibri" panose="020F0502020204030204" pitchFamily="34" charset="0"/>
                <a:ea typeface="Times New Roman" panose="02020603050405020304" pitchFamily="18" charset="0"/>
                <a:cs typeface="Cambria" panose="02040503050406030204" pitchFamily="18" charset="0"/>
              </a:rPr>
              <a:t> </a:t>
            </a: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از صنایع ادبی و صور خیال استفاده می‌شود. </a:t>
            </a:r>
            <a:r>
              <a:rPr lang="ar-SA" sz="1700" dirty="0" smtClean="0">
                <a:solidFill>
                  <a:srgbClr val="FF66CC"/>
                </a:solidFill>
                <a:effectLst/>
                <a:latin typeface="Calibri" panose="020F0502020204030204" pitchFamily="34" charset="0"/>
                <a:ea typeface="Times New Roman" panose="02020603050405020304" pitchFamily="18" charset="0"/>
                <a:cs typeface="Cambria" panose="02040503050406030204" pitchFamily="18" charset="0"/>
              </a:rPr>
              <a:t> </a:t>
            </a: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مثل مقاله «در جست‌وجوی انسان» از دکتر زرین‌کوب در کتاب «نقش بر آب».</a:t>
            </a:r>
            <a:endParaRPr lang="en-US" sz="1700" dirty="0" smtClean="0">
              <a:solidFill>
                <a:srgbClr val="FF66CC"/>
              </a:solidFill>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sz="1700" b="1"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2 </a:t>
            </a:r>
            <a:r>
              <a:rPr lang="ar-SA" sz="1700" b="1" dirty="0" smtClean="0">
                <a:solidFill>
                  <a:srgbClr val="FF66CC"/>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700" b="1"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4. مقاله علمی و پژوهشی</a:t>
            </a:r>
            <a:r>
              <a:rPr lang="ar-SA" sz="1700" dirty="0" smtClean="0">
                <a:solidFill>
                  <a:srgbClr val="FF66CC"/>
                </a:solidFill>
                <a:effectLst/>
                <a:latin typeface="Calibri" panose="020F0502020204030204" pitchFamily="34" charset="0"/>
                <a:ea typeface="Times New Roman" panose="02020603050405020304" pitchFamily="18" charset="0"/>
                <a:cs typeface="Cambria" panose="02040503050406030204" pitchFamily="18" charset="0"/>
              </a:rPr>
              <a:t> </a:t>
            </a: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از چند ویژگی برخوردار است:</a:t>
            </a:r>
            <a:endParaRPr lang="en-US" sz="1700" dirty="0" smtClean="0">
              <a:solidFill>
                <a:srgbClr val="FF66CC"/>
              </a:solidFill>
              <a:effectLst/>
              <a:latin typeface="Calibri" panose="020F0502020204030204" pitchFamily="34" charset="0"/>
              <a:ea typeface="Calibri" panose="020F0502020204030204" pitchFamily="34" charset="0"/>
              <a:cs typeface="Arial" panose="020B0604020202020204" pitchFamily="34" charset="0"/>
            </a:endParaRPr>
          </a:p>
          <a:p>
            <a:pPr marL="89535" indent="90170" algn="justLow">
              <a:lnSpc>
                <a:spcPct val="115000"/>
              </a:lnSpc>
            </a:pP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1 </a:t>
            </a:r>
            <a:r>
              <a:rPr lang="ar-SA" sz="1700" dirty="0" smtClean="0">
                <a:solidFill>
                  <a:srgbClr val="FF66CC"/>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2 </a:t>
            </a:r>
            <a:r>
              <a:rPr lang="ar-SA" sz="1700" dirty="0" smtClean="0">
                <a:solidFill>
                  <a:srgbClr val="FF66CC"/>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4. با استدلال و تحلیل است.</a:t>
            </a:r>
            <a:endParaRPr lang="en-US" sz="1700" dirty="0" smtClean="0">
              <a:solidFill>
                <a:srgbClr val="FF66CC"/>
              </a:solidFill>
              <a:effectLst/>
              <a:latin typeface="Calibri" panose="020F0502020204030204" pitchFamily="34" charset="0"/>
              <a:ea typeface="Calibri" panose="020F0502020204030204" pitchFamily="34" charset="0"/>
              <a:cs typeface="Arial" panose="020B0604020202020204" pitchFamily="34" charset="0"/>
            </a:endParaRPr>
          </a:p>
          <a:p>
            <a:pPr marL="89535" indent="90170" algn="justLow">
              <a:lnSpc>
                <a:spcPct val="115000"/>
              </a:lnSpc>
            </a:pP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2 </a:t>
            </a:r>
            <a:r>
              <a:rPr lang="ar-SA" sz="1700" dirty="0" smtClean="0">
                <a:solidFill>
                  <a:srgbClr val="FF66CC"/>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2 - 4. تعاریف و اصطلاحات مخصوص دارد.</a:t>
            </a:r>
            <a:endParaRPr lang="en-US" sz="1700" dirty="0" smtClean="0">
              <a:solidFill>
                <a:srgbClr val="FF66CC"/>
              </a:solidFill>
              <a:effectLst/>
              <a:latin typeface="Calibri" panose="020F0502020204030204" pitchFamily="34" charset="0"/>
              <a:ea typeface="Calibri" panose="020F0502020204030204" pitchFamily="34" charset="0"/>
              <a:cs typeface="Arial" panose="020B0604020202020204" pitchFamily="34" charset="0"/>
            </a:endParaRPr>
          </a:p>
          <a:p>
            <a:pPr marL="89535" indent="90170" algn="justLow">
              <a:lnSpc>
                <a:spcPct val="115000"/>
              </a:lnSpc>
            </a:pP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3 </a:t>
            </a:r>
            <a:r>
              <a:rPr lang="ar-SA" sz="1700" dirty="0" smtClean="0">
                <a:solidFill>
                  <a:srgbClr val="FF66CC"/>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2 </a:t>
            </a:r>
            <a:r>
              <a:rPr lang="ar-SA" sz="1700" dirty="0" smtClean="0">
                <a:solidFill>
                  <a:srgbClr val="FF66CC"/>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4. حتماً باید به زبان معیار (رسمی) باشد.</a:t>
            </a:r>
            <a:endParaRPr lang="en-US" sz="1700" dirty="0" smtClean="0">
              <a:solidFill>
                <a:srgbClr val="FF66CC"/>
              </a:solidFill>
              <a:effectLst/>
              <a:latin typeface="Calibri" panose="020F0502020204030204" pitchFamily="34" charset="0"/>
              <a:ea typeface="Calibri" panose="020F0502020204030204" pitchFamily="34" charset="0"/>
              <a:cs typeface="Arial" panose="020B0604020202020204" pitchFamily="34" charset="0"/>
            </a:endParaRPr>
          </a:p>
          <a:p>
            <a:pPr marL="89535" indent="90170" algn="justLow">
              <a:lnSpc>
                <a:spcPct val="115000"/>
              </a:lnSpc>
            </a:pP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4- 2 - 4.</a:t>
            </a:r>
            <a:r>
              <a:rPr lang="ar-SA" sz="1700" dirty="0" smtClean="0">
                <a:solidFill>
                  <a:srgbClr val="FF66CC"/>
                </a:solidFill>
                <a:effectLst/>
                <a:latin typeface="Calibri" panose="020F0502020204030204" pitchFamily="34" charset="0"/>
                <a:ea typeface="Times New Roman" panose="02020603050405020304" pitchFamily="18" charset="0"/>
                <a:cs typeface="Cambria" panose="02040503050406030204" pitchFamily="18" charset="0"/>
              </a:rPr>
              <a:t> </a:t>
            </a: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دارای مقدمه و نتیجه است.</a:t>
            </a:r>
            <a:endParaRPr lang="en-US" sz="1700" dirty="0" smtClean="0">
              <a:solidFill>
                <a:srgbClr val="FF66CC"/>
              </a:solidFill>
              <a:effectLst/>
              <a:latin typeface="Calibri" panose="020F0502020204030204" pitchFamily="34" charset="0"/>
              <a:ea typeface="Calibri" panose="020F0502020204030204" pitchFamily="34" charset="0"/>
              <a:cs typeface="Arial" panose="020B0604020202020204" pitchFamily="34" charset="0"/>
            </a:endParaRPr>
          </a:p>
          <a:p>
            <a:pPr marL="89535" indent="90170" algn="justLow">
              <a:lnSpc>
                <a:spcPct val="115000"/>
              </a:lnSpc>
            </a:pP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5 </a:t>
            </a:r>
            <a:r>
              <a:rPr lang="ar-SA" sz="1700" dirty="0" smtClean="0">
                <a:solidFill>
                  <a:srgbClr val="FF66CC"/>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2 - 4. در آن نظریه‌ها مطرح می‌شود.</a:t>
            </a:r>
            <a:endParaRPr lang="en-US" sz="1700" dirty="0" smtClean="0">
              <a:solidFill>
                <a:srgbClr val="FF66CC"/>
              </a:solidFill>
              <a:effectLst/>
              <a:latin typeface="Calibri" panose="020F0502020204030204" pitchFamily="34" charset="0"/>
              <a:ea typeface="Calibri" panose="020F0502020204030204" pitchFamily="34" charset="0"/>
              <a:cs typeface="Arial" panose="020B0604020202020204" pitchFamily="34" charset="0"/>
            </a:endParaRPr>
          </a:p>
          <a:p>
            <a:pPr marL="89535" indent="90170" algn="justLow">
              <a:lnSpc>
                <a:spcPct val="115000"/>
              </a:lnSpc>
            </a:pP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6 </a:t>
            </a:r>
            <a:r>
              <a:rPr lang="ar-SA" sz="1700" dirty="0" smtClean="0">
                <a:solidFill>
                  <a:srgbClr val="FF66CC"/>
                </a:solidFill>
                <a:effectLst/>
                <a:latin typeface="Calibri" panose="020F0502020204030204" pitchFamily="34" charset="0"/>
                <a:ea typeface="Times New Roman" panose="02020603050405020304" pitchFamily="18" charset="0"/>
                <a:cs typeface="Cambria" panose="02040503050406030204" pitchFamily="18" charset="0"/>
              </a:rPr>
              <a:t> </a:t>
            </a: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- 2 - 4. معیارهای منطقی توجه می‌شود.</a:t>
            </a:r>
            <a:endParaRPr lang="en-US" sz="1700" dirty="0" smtClean="0">
              <a:solidFill>
                <a:srgbClr val="FF66CC"/>
              </a:solidFill>
              <a:effectLst/>
              <a:latin typeface="Calibri" panose="020F0502020204030204" pitchFamily="34" charset="0"/>
              <a:ea typeface="Calibri" panose="020F0502020204030204" pitchFamily="34" charset="0"/>
              <a:cs typeface="Arial" panose="020B0604020202020204" pitchFamily="34" charset="0"/>
            </a:endParaRPr>
          </a:p>
          <a:p>
            <a:pPr marL="89535" indent="90170" algn="justLow">
              <a:lnSpc>
                <a:spcPct val="115000"/>
              </a:lnSpc>
            </a:pP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7 </a:t>
            </a:r>
            <a:r>
              <a:rPr lang="ar-SA" sz="1700" dirty="0" smtClean="0">
                <a:solidFill>
                  <a:srgbClr val="FF66CC"/>
                </a:solidFill>
                <a:effectLst/>
                <a:latin typeface="Calibri" panose="020F0502020204030204" pitchFamily="34" charset="0"/>
                <a:ea typeface="Times New Roman" panose="02020603050405020304" pitchFamily="18" charset="0"/>
                <a:cs typeface="Cambria" panose="02040503050406030204" pitchFamily="18" charset="0"/>
              </a:rPr>
              <a:t> </a:t>
            </a: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- 2 </a:t>
            </a:r>
            <a:r>
              <a:rPr lang="ar-SA" sz="1700" dirty="0" smtClean="0">
                <a:solidFill>
                  <a:srgbClr val="FF66CC"/>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4. از صنایع ادبی بسیار کم و به‌ندرت استفاده می‌شود.</a:t>
            </a:r>
            <a:endParaRPr lang="en-US" sz="1700" dirty="0" smtClean="0">
              <a:solidFill>
                <a:srgbClr val="FF66CC"/>
              </a:solidFill>
              <a:effectLst/>
              <a:latin typeface="Calibri" panose="020F0502020204030204" pitchFamily="34" charset="0"/>
              <a:ea typeface="Calibri" panose="020F0502020204030204" pitchFamily="34" charset="0"/>
              <a:cs typeface="Arial" panose="020B0604020202020204" pitchFamily="34" charset="0"/>
            </a:endParaRPr>
          </a:p>
          <a:p>
            <a:pPr marL="89535" indent="90170" algn="justLow">
              <a:lnSpc>
                <a:spcPct val="115000"/>
              </a:lnSpc>
            </a:pP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8 </a:t>
            </a:r>
            <a:r>
              <a:rPr lang="ar-SA" sz="1700" dirty="0" smtClean="0">
                <a:solidFill>
                  <a:srgbClr val="FF66CC"/>
                </a:solidFill>
                <a:effectLst/>
                <a:latin typeface="Calibri" panose="020F0502020204030204" pitchFamily="34" charset="0"/>
                <a:ea typeface="Times New Roman" panose="02020603050405020304" pitchFamily="18" charset="0"/>
                <a:cs typeface="Cambria" panose="02040503050406030204" pitchFamily="18" charset="0"/>
              </a:rPr>
              <a:t> </a:t>
            </a: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- 2 </a:t>
            </a:r>
            <a:r>
              <a:rPr lang="ar-SA" sz="1700" dirty="0" smtClean="0">
                <a:solidFill>
                  <a:srgbClr val="FF66CC"/>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700"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4. رسا، گویا و به زبان ساده و روان است.</a:t>
            </a:r>
            <a:endParaRPr lang="en-US" sz="1700" dirty="0" smtClean="0">
              <a:solidFill>
                <a:srgbClr val="FF66CC"/>
              </a:solidFill>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sz="1700"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sz="1700" dirty="0" smtClean="0">
                <a:effectLst/>
                <a:latin typeface="Tahoma" panose="020B0604030504040204" pitchFamily="34" charset="0"/>
                <a:ea typeface="Times New Roman" panose="02020603050405020304" pitchFamily="18" charset="0"/>
                <a:cs typeface="B Zar" panose="00000400000000000000" pitchFamily="2" charset="-78"/>
              </a:rPr>
              <a:t>اگر مقاله علمی حجمی گسترده پیدا کند با «پایان‌نامه» یا «رساله علمی» هم‌طراز می‌شود. به‌عنوان نمونه: مقاله «تطور مدیحه‌سرایی در ادبیات فارسی» از دکتر شهیدی.</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6839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7295"/>
            <a:ext cx="11614067" cy="4233467"/>
          </a:xfrm>
          <a:prstGeom prst="rect">
            <a:avLst/>
          </a:prstGeom>
        </p:spPr>
        <p:txBody>
          <a:bodyPr wrap="square">
            <a:spAutoFit/>
          </a:bodyPr>
          <a:lstStyle/>
          <a:p>
            <a:pPr indent="90170" algn="justLow">
              <a:lnSpc>
                <a:spcPct val="115000"/>
              </a:lnSpc>
            </a:pPr>
            <a:r>
              <a:rPr lang="ar-SA" b="1"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3 </a:t>
            </a:r>
            <a:r>
              <a:rPr lang="ar-SA" b="1" dirty="0" smtClean="0">
                <a:solidFill>
                  <a:srgbClr val="FF66CC"/>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b="1"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4. مقاله مطبوعاتی و روزنامه‌ای</a:t>
            </a:r>
            <a:r>
              <a:rPr lang="ar-SA" b="1" dirty="0" smtClean="0">
                <a:effectLst/>
                <a:latin typeface="Tahoma" panose="020B0604030504040204" pitchFamily="34" charset="0"/>
                <a:ea typeface="Times New Roman" panose="02020603050405020304" pitchFamily="18" charset="0"/>
                <a:cs typeface="B Zar" panose="00000400000000000000" pitchFamily="2" charset="-78"/>
              </a:rPr>
              <a:t>:</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بیشتر در روزنامه‌ها و گاهنامه‌ها چاپ می‌شود. رسایی، روشن و همه‌فهم بودن، جذابیت و زبان صمیمانه بیان کردن رخدادهای روز، از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مهم‌ترین ویژگی‌های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این‌گونه مقالات است.</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b="1" dirty="0" smtClean="0">
                <a:effectLst/>
                <a:latin typeface="Tahoma" panose="020B0604030504040204" pitchFamily="34" charset="0"/>
                <a:ea typeface="Times New Roman" panose="02020603050405020304" pitchFamily="18" charset="0"/>
                <a:cs typeface="B Zar" panose="00000400000000000000" pitchFamily="2" charset="-78"/>
              </a:rPr>
              <a:t>4</a:t>
            </a:r>
            <a:r>
              <a:rPr lang="ar-SA" b="1"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a:t>
            </a:r>
            <a:r>
              <a:rPr lang="ar-SA" b="1" dirty="0" smtClean="0">
                <a:solidFill>
                  <a:srgbClr val="FF66CC"/>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b="1"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4. مقاله انتقادی</a:t>
            </a:r>
            <a:r>
              <a:rPr lang="ar-SA" b="1" dirty="0" smtClean="0">
                <a:effectLst/>
                <a:latin typeface="Tahoma" panose="020B0604030504040204" pitchFamily="34" charset="0"/>
                <a:ea typeface="Times New Roman" panose="02020603050405020304" pitchFamily="18" charset="0"/>
                <a:cs typeface="B Zar" panose="00000400000000000000" pitchFamily="2" charset="-78"/>
              </a:rPr>
              <a:t>:</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اساس یک مقاله انتقادی عدل و انصاف و اطلاعات دقیق در مورد موضوع است.</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در انتقاد باید اثر را انتقاد کرد نه صاحب اثر را و از هتاکی و تحقیر</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شخصیت باید پرهیز نمود.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در ابتدا باید نکته‌های مثبت بیان شود آنگاه با استدلال، نکته‌های منفی بیان گردد و اگر چنانچه نکات منفی راه‌حلی دارد می‌توان آن را ارائه داد. به‌عنوان نمونه نقدی که استاد علی ابوالحسنی در کتاب خود به نام «بوسه بر خاک‌پای حیدر» به آثار شاهنامه پژوهان معاصر داشتند، از این قبیل است.</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b="1"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5 </a:t>
            </a:r>
            <a:r>
              <a:rPr lang="ar-SA" b="1" dirty="0" smtClean="0">
                <a:solidFill>
                  <a:srgbClr val="FF66CC"/>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b="1"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4. مقاله تبلیغاتی:</a:t>
            </a:r>
            <a:endParaRPr lang="en-US" sz="1600" dirty="0" smtClean="0">
              <a:solidFill>
                <a:srgbClr val="FF66CC"/>
              </a:solidFill>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1- 5 - 4. کلیشه‌ای نباشد.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2- 5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4. برانگیزاننده احساسات و هیجانات در مورد پدیده سیاسی و ... نباشد.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3</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- 5 - 4. از عوام‌فریبی و توسل به‌دروغ برای جذب خوانندگان پرهیز نماید.</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4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5 - 4. از جدیدترین کارهای تایپی برای جلب خواننده و رنگ‌آمیزی واژه‌ها استفاده کند.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5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5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4. اطلاعات جامع درزمینه‌ی موردبحث ارائه دهد.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نمونه آن آثار هدایت الله بهبودی درباره دفاع مقدس.</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341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771" y="103669"/>
            <a:ext cx="11934701" cy="4233467"/>
          </a:xfrm>
          <a:prstGeom prst="rect">
            <a:avLst/>
          </a:prstGeom>
        </p:spPr>
        <p:txBody>
          <a:bodyPr wrap="square">
            <a:spAutoFit/>
          </a:bodyPr>
          <a:lstStyle/>
          <a:p>
            <a:pPr indent="179705" algn="justLow">
              <a:lnSpc>
                <a:spcPct val="115000"/>
              </a:lnSpc>
            </a:pPr>
            <a:r>
              <a:rPr lang="ar-SA" b="1" dirty="0" smtClean="0">
                <a:effectLst/>
                <a:latin typeface="Tahoma" panose="020B0604030504040204" pitchFamily="34" charset="0"/>
                <a:ea typeface="Times New Roman" panose="02020603050405020304" pitchFamily="18" charset="0"/>
                <a:cs typeface="B Zar" panose="00000400000000000000" pitchFamily="2" charset="-78"/>
              </a:rPr>
              <a:t>6</a:t>
            </a:r>
            <a:r>
              <a:rPr lang="ar-SA" b="1"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a:t>
            </a:r>
            <a:r>
              <a:rPr lang="ar-SA" b="1" dirty="0" smtClean="0">
                <a:solidFill>
                  <a:srgbClr val="FF66CC"/>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b="1"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4. مقاله طنز:</a:t>
            </a:r>
            <a:endParaRPr lang="en-US" sz="1600" dirty="0" smtClean="0">
              <a:solidFill>
                <a:srgbClr val="FF66CC"/>
              </a:solidFill>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1</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- 6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4. بیان دردها در جامه لبخند؛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2</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- 6- 4. بیان جدی‌ترین حرف‌ها در قالب مزاح و خنده؛</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3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- 6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4. عدم لودگی و هرزه نویسی؛</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4</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- 6 </a:t>
            </a:r>
            <a:r>
              <a:rPr lang="ar-SA"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dirty="0" smtClean="0">
                <a:effectLst/>
                <a:latin typeface="Tahoma" panose="020B0604030504040204" pitchFamily="34" charset="0"/>
                <a:ea typeface="Times New Roman" panose="02020603050405020304" pitchFamily="18" charset="0"/>
                <a:cs typeface="B Zar" panose="00000400000000000000" pitchFamily="2" charset="-78"/>
              </a:rPr>
              <a:t> 4. تفاوت قائل شدن میان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طنز و هزل و هجو؛</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5</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- 6 - 4. هدف اصلاح است نه تحقیر شخصیت؛</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6</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- 6 - 4. طنزنویس می‌تواند در کاستی‌ها اغراق نماید اما از دایره حقیقت نباید خارج شود.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نمونه بارز آن: عبید زاکانی است، گل‌آقا (کیومرث صابری).</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b="1" dirty="0" smtClean="0">
                <a:effectLst/>
                <a:latin typeface="Tahoma" panose="020B0604030504040204" pitchFamily="34" charset="0"/>
                <a:ea typeface="Times New Roman" panose="02020603050405020304" pitchFamily="18" charset="0"/>
                <a:cs typeface="B Zar" panose="00000400000000000000" pitchFamily="2" charset="-78"/>
              </a:rPr>
              <a:t>7</a:t>
            </a:r>
            <a:r>
              <a:rPr lang="ar-SA" b="1"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a:t>
            </a:r>
            <a:r>
              <a:rPr lang="ar-SA" b="1" dirty="0" smtClean="0">
                <a:solidFill>
                  <a:srgbClr val="FF66CC"/>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b="1" dirty="0" smtClean="0">
                <a:solidFill>
                  <a:srgbClr val="FF66CC"/>
                </a:solidFill>
                <a:effectLst/>
                <a:latin typeface="Tahoma" panose="020B0604030504040204" pitchFamily="34" charset="0"/>
                <a:ea typeface="Times New Roman" panose="02020603050405020304" pitchFamily="18" charset="0"/>
                <a:cs typeface="B Zar" panose="00000400000000000000" pitchFamily="2" charset="-78"/>
              </a:rPr>
              <a:t> 4. مقاله معرفتی و دینی</a:t>
            </a:r>
            <a:r>
              <a:rPr lang="ar-SA" b="1" dirty="0" smtClean="0">
                <a:effectLst/>
                <a:latin typeface="Tahoma" panose="020B0604030504040204" pitchFamily="34" charset="0"/>
                <a:ea typeface="Times New Roman" panose="02020603050405020304" pitchFamily="18" charset="0"/>
                <a:cs typeface="B Zar" panose="00000400000000000000" pitchFamily="2" charset="-78"/>
              </a:rPr>
              <a:t>:</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این مقاله که باهدف تربیتی و اخلاقی نوشته می‌شود مهم‌ترین نوع مقاله است.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اما متأسفانه این نوع، از ضعیف‌ترین نوع مقاله‌ها شناخته‌شده و صاحبان این‌گونه اثرها نتوانستند جذابیت زیادی در نوشته‌های خود به وجود آورند و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اکثر آن‌ها کلیشه‌ای و تقلیدی است و شور و حال ندارد.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نویسندگان این نوع مقاله با توجه به هدف بزرگی که دارند باید زبان نو را کشف کنند</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و با گزینش عنوان‌ها، واژه‌ها</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و تعابیر تازه از رهگذر تشویق و کمتر انذار خواننده را به ارزش‌های انسانی رهنمون شوند.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از نمونه‌های چنین نوعی، آثار جواد محدثی می‌باشد.</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429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380" y="416466"/>
            <a:ext cx="11732820" cy="5147563"/>
          </a:xfrm>
          <a:prstGeom prst="rect">
            <a:avLst/>
          </a:prstGeom>
        </p:spPr>
        <p:txBody>
          <a:bodyPr wrap="square">
            <a:spAutoFit/>
          </a:bodyPr>
          <a:lstStyle/>
          <a:p>
            <a:pPr algn="justLow"/>
            <a:r>
              <a:rPr lang="ar-SA" dirty="0" smtClean="0">
                <a:effectLst/>
                <a:latin typeface="Cambria" panose="02040503050406030204" pitchFamily="18" charset="0"/>
                <a:ea typeface="Times New Roman" panose="02020603050405020304" pitchFamily="18" charset="0"/>
                <a:cs typeface="2  Jadid" panose="00000700000000000000" pitchFamily="2" charset="-78"/>
              </a:rPr>
              <a:t>. </a:t>
            </a:r>
            <a:r>
              <a:rPr lang="fa-IR" dirty="0" smtClean="0">
                <a:effectLst/>
                <a:latin typeface="Cambria" panose="02040503050406030204" pitchFamily="18" charset="0"/>
                <a:ea typeface="Times New Roman" panose="02020603050405020304" pitchFamily="18" charset="0"/>
                <a:cs typeface="2  Jadid" panose="00000700000000000000" pitchFamily="2" charset="-78"/>
              </a:rPr>
              <a:t>چکیده‌نویسی</a:t>
            </a:r>
            <a:endParaRPr lang="en-US" sz="2000" dirty="0" smtClean="0">
              <a:effectLst/>
              <a:latin typeface="Cambria" panose="02040503050406030204" pitchFamily="18" charset="0"/>
              <a:ea typeface="Times New Roman" panose="02020603050405020304" pitchFamily="18" charset="0"/>
              <a:cs typeface="2  Jadid" panose="00000700000000000000" pitchFamily="2" charset="-78"/>
            </a:endParaRPr>
          </a:p>
          <a:p>
            <a:pPr indent="8953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چکیده‌نویسی یک مقاله می‌تواند به چند روش انجام گیرد.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Low">
              <a:lnSpc>
                <a:spcPct val="115000"/>
              </a:lnSpc>
            </a:pP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1 </a:t>
            </a:r>
            <a:r>
              <a:rPr lang="ar-SA"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5. چکیده مؤلف:</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در این نوع از چکیده‌نویسی، مؤلف با توجه به تمام محتوای مقاله، تیترها و میان تیترهای آن، شمایی علمی از کل مقاله ترسیم می‌کند که مشتمل بر محتوای اصلی مقاله، نتایج مهم آن و همه</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آن چیزی است که مؤلف به خاطر آن به نوشتن این مقاله پرداخته است. مخاطب بامطالعه چکیده مؤلف باید از محتوای اصلی مقاله، هدف و نتایج آن آگاه شود.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b="1" dirty="0" smtClean="0">
                <a:effectLst/>
                <a:latin typeface="Tahoma" panose="020B0604030504040204" pitchFamily="34" charset="0"/>
                <a:ea typeface="Times New Roman" panose="02020603050405020304" pitchFamily="18" charset="0"/>
                <a:cs typeface="B Zar" panose="00000400000000000000" pitchFamily="2" charset="-78"/>
              </a:rPr>
              <a:t>2 </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- 5.</a:t>
            </a:r>
            <a:r>
              <a:rPr lang="ar-SA" b="1" i="1" dirty="0" smtClean="0">
                <a:effectLst/>
                <a:latin typeface="Tahoma" panose="020B0604030504040204" pitchFamily="34" charset="0"/>
                <a:ea typeface="Times New Roman" panose="02020603050405020304" pitchFamily="18" charset="0"/>
                <a:cs typeface="B Zar" panose="00000400000000000000" pitchFamily="2" charset="-78"/>
              </a:rPr>
              <a:t> چکیده توسط دیگری:</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با حذف مطالب زائد به ترتیبی که کلمات و عبارات اصلی متن و مفاهیم محوری نویسنده تا حد امکان حفظ شود. این روش بیش‌تر در کوتاه کردن مقالات و سخنرانی‌ها برای درج در روزنامه‌ها یا نشر در سایر وسایل ارتباط‌جمعی به کار می‌رود.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Tahoma" panose="020B0604030504040204" pitchFamily="34" charset="0"/>
                <a:ea typeface="Times New Roman" panose="02020603050405020304" pitchFamily="18" charset="0"/>
                <a:cs typeface="B Zar" panose="00000400000000000000" pitchFamily="2" charset="-78"/>
              </a:rPr>
              <a:t>یکی از شرایط خلاصه‌نویسی یا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تلخیص در هر نوشته‌ای، رعایت امانت است</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و این مهم، با به کار بردن روش نخست، امکان‌پذیر است. مشکلی که اغلب نویسندگان تازه‌کار با آن روبه‌رو می‌شوند، این است که اغلب «خلاصه‌نویسی» را با «ساده‌نویسی» یکی می‌دانند. این‌گونه نویسندگان باید بدانند که ساده‌نویسی: بیان ساده‌تر مطالب پیچیده است؛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به‌عنوان‌مثال، اگر نویسنده‌ای یک مقاله علمی را برای کسانی که در زمینه مباحث آن علم آگاهی را ندارند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بازنویسی کند، به‌گونه‌ای که برای خوانندگان قابل‌فهم باشد، درواقع</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ساده‌نویسی کرده است.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در این صورت ممکن است نویسنده حتی از برخی نکته‌های اصلی صرف‌نظر کرده و یا فرمول‌ها و معادله‌ها یا اصطلاح‌ها را ذکر نکند.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حذف کردن نکته‌های اصلی در همه مطالب، صحیح نیست و این اصل را، تنها در ساده کردن مطالب می‌توان به کار برد، نه در خلاصه‌نویسی یا مقاله‌ای که برای افراد آگاه یا مقام‌های بالاتر تنظیم می‌شود. توصیه می‌گردد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برای خلاصه کردن مطلب‌های بلند</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نکات زیر را رعایت شود: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1 </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- 2 - </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5.</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u="sng" dirty="0" smtClean="0">
                <a:effectLst/>
                <a:latin typeface="Tahoma" panose="020B0604030504040204" pitchFamily="34" charset="0"/>
                <a:ea typeface="Times New Roman" panose="02020603050405020304" pitchFamily="18" charset="0"/>
                <a:cs typeface="B Zar" panose="00000400000000000000" pitchFamily="2" charset="-78"/>
              </a:rPr>
              <a:t>ابتدا متن را به‌دقت بخوانید و سعی کنید مفاهیم اصلی آن را پیدا کنید؛ زیر این مفاهیم خط بکشید.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2 </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- 2 - </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5</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u="sng" dirty="0" smtClean="0">
                <a:effectLst/>
                <a:latin typeface="Tahoma" panose="020B0604030504040204" pitchFamily="34" charset="0"/>
                <a:ea typeface="Times New Roman" panose="02020603050405020304" pitchFamily="18" charset="0"/>
                <a:cs typeface="B Zar" panose="00000400000000000000" pitchFamily="2" charset="-78"/>
              </a:rPr>
              <a:t>. در حین قرائت متن؛ کلمات مترادف، متشابه و هم‌معنی را حذف کنید؛ زیرا یکی از این کلمات</a:t>
            </a:r>
            <a:r>
              <a:rPr lang="ar-SA" u="sng" dirty="0" smtClean="0">
                <a:effectLst/>
                <a:latin typeface="Calibri" panose="020F0502020204030204" pitchFamily="34" charset="0"/>
                <a:ea typeface="Times New Roman" panose="02020603050405020304" pitchFamily="18" charset="0"/>
                <a:cs typeface="Tahoma" panose="020B0604030504040204" pitchFamily="34" charset="0"/>
              </a:rPr>
              <a:t> </a:t>
            </a:r>
            <a:r>
              <a:rPr lang="ar-SA" u="sng" dirty="0" smtClean="0">
                <a:effectLst/>
                <a:latin typeface="Tahoma" panose="020B0604030504040204" pitchFamily="34" charset="0"/>
                <a:ea typeface="Times New Roman" panose="02020603050405020304" pitchFamily="18" charset="0"/>
                <a:cs typeface="B Zar" panose="00000400000000000000" pitchFamily="2" charset="-78"/>
              </a:rPr>
              <a:t>می‌تواند رساننده‌ی معنی و پیام نویسنده به خواننده باشد و ارائه صفت طویلی از این کلمات، آزاردهنده ذهن و روح خواننده خواهد بود.</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685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3"/>
          </p:nvPr>
        </p:nvSpPr>
        <p:spPr>
          <a:xfrm>
            <a:off x="876300" y="1228725"/>
            <a:ext cx="10515600" cy="4351338"/>
          </a:xfrm>
          <a:prstGeom prst="rect">
            <a:avLst/>
          </a:prstGeom>
        </p:spPr>
        <p:txBody>
          <a:bodyPr>
            <a:normAutofit fontScale="85000" lnSpcReduction="20000"/>
          </a:bodyPr>
          <a:lstStyle/>
          <a:p>
            <a:pPr marL="0" indent="0" algn="ctr">
              <a:buNone/>
            </a:pPr>
            <a:r>
              <a:rPr lang="fa-IR" sz="5400" smtClean="0">
                <a:solidFill>
                  <a:srgbClr val="FF66CC"/>
                </a:solidFill>
                <a:latin typeface="IranNastaliq" panose="02020505000000020003" pitchFamily="18" charset="0"/>
                <a:cs typeface="B Titr" panose="00000700000000000000" pitchFamily="2" charset="-78"/>
              </a:rPr>
              <a:t>گزارش نویسی و مقاله نویسی</a:t>
            </a:r>
            <a:endParaRPr lang="fa-IR" sz="5400" dirty="0" smtClean="0">
              <a:solidFill>
                <a:srgbClr val="FF66CC"/>
              </a:solidFill>
              <a:latin typeface="IranNastaliq" panose="02020505000000020003" pitchFamily="18" charset="0"/>
              <a:cs typeface="B Titr" panose="00000700000000000000" pitchFamily="2" charset="-78"/>
            </a:endParaRPr>
          </a:p>
          <a:p>
            <a:pPr marL="0" indent="0" algn="ctr">
              <a:buNone/>
            </a:pPr>
            <a:r>
              <a:rPr lang="fa-IR" sz="5400" dirty="0" smtClean="0">
                <a:solidFill>
                  <a:srgbClr val="00B0F0"/>
                </a:solidFill>
                <a:latin typeface="IranNastaliq" panose="02020505000000020003" pitchFamily="18" charset="0"/>
                <a:cs typeface="B Titr" panose="00000700000000000000" pitchFamily="2" charset="-78"/>
              </a:rPr>
              <a:t>دانشگاه فرهنگیان پردیس علامه امینی</a:t>
            </a:r>
          </a:p>
          <a:p>
            <a:pPr marL="0" indent="0" algn="ctr">
              <a:buNone/>
            </a:pPr>
            <a:r>
              <a:rPr lang="fa-IR" sz="5400" dirty="0" smtClean="0">
                <a:solidFill>
                  <a:srgbClr val="00B0F0"/>
                </a:solidFill>
                <a:latin typeface="IranNastaliq" panose="02020505000000020003" pitchFamily="18" charset="0"/>
                <a:cs typeface="B Titr" panose="00000700000000000000" pitchFamily="2" charset="-78"/>
              </a:rPr>
              <a:t>جلسه سوم</a:t>
            </a:r>
          </a:p>
          <a:p>
            <a:pPr marL="0" indent="0" algn="ctr">
              <a:buNone/>
            </a:pPr>
            <a:r>
              <a:rPr lang="fa-IR" sz="5400" dirty="0" smtClean="0">
                <a:solidFill>
                  <a:srgbClr val="00B050"/>
                </a:solidFill>
                <a:latin typeface="IranNastaliq" panose="02020505000000020003" pitchFamily="18" charset="0"/>
                <a:cs typeface="B Titr" panose="00000700000000000000" pitchFamily="2" charset="-78"/>
              </a:rPr>
              <a:t>نیمسال دوم سال تحصیلی 98-99</a:t>
            </a:r>
          </a:p>
          <a:p>
            <a:pPr marL="0" indent="0" algn="ctr">
              <a:buNone/>
            </a:pPr>
            <a:r>
              <a:rPr lang="fa-IR" sz="5400" dirty="0" smtClean="0">
                <a:solidFill>
                  <a:srgbClr val="FFC000"/>
                </a:solidFill>
                <a:latin typeface="IranNastaliq" panose="02020505000000020003" pitchFamily="18" charset="0"/>
                <a:cs typeface="IranNastaliq" panose="02020505000000020003" pitchFamily="18" charset="0"/>
              </a:rPr>
              <a:t>دکتر علی هاشم زاده</a:t>
            </a:r>
            <a:endParaRPr lang="fa-IR" sz="5400" dirty="0">
              <a:solidFill>
                <a:srgbClr val="FFC000"/>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53647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5637" y="456084"/>
            <a:ext cx="11530940" cy="2605329"/>
          </a:xfrm>
          <a:prstGeom prst="rect">
            <a:avLst/>
          </a:prstGeom>
        </p:spPr>
        <p:txBody>
          <a:bodyPr wrap="square">
            <a:spAutoFit/>
          </a:bodyPr>
          <a:lstStyle/>
          <a:p>
            <a:pPr indent="179705" algn="justLow">
              <a:lnSpc>
                <a:spcPct val="115000"/>
              </a:lnSpc>
            </a:pP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3 </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- 2 - </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effectLst/>
                <a:latin typeface="Tahoma" panose="020B0604030504040204" pitchFamily="34" charset="0"/>
                <a:ea typeface="Times New Roman" panose="02020603050405020304" pitchFamily="18" charset="0"/>
                <a:cs typeface="B Zar" panose="00000400000000000000" pitchFamily="2" charset="-78"/>
              </a:rPr>
              <a:t>5.</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u="sng" dirty="0" smtClean="0">
                <a:effectLst/>
                <a:latin typeface="Tahoma" panose="020B0604030504040204" pitchFamily="34" charset="0"/>
                <a:ea typeface="Times New Roman" panose="02020603050405020304" pitchFamily="18" charset="0"/>
                <a:cs typeface="B Zar" panose="00000400000000000000" pitchFamily="2" charset="-78"/>
              </a:rPr>
              <a:t>مطالب فرعی را که جنبه توصیفی یا تمثیلی دارند و برای تفهیم بیشتر خواننده آمده است و به موضوع اصلی مربوط نیست حذف کنید.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ar-SA" b="1" dirty="0" smtClean="0">
                <a:effectLst/>
                <a:latin typeface="Tahoma" panose="020B0604030504040204" pitchFamily="34" charset="0"/>
                <a:ea typeface="Times New Roman" panose="02020603050405020304" pitchFamily="18" charset="0"/>
                <a:cs typeface="B Zar" panose="00000400000000000000" pitchFamily="2" charset="-78"/>
              </a:rPr>
              <a:t>4 </a:t>
            </a:r>
            <a:r>
              <a:rPr lang="ar-SA"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2 </a:t>
            </a:r>
            <a:r>
              <a:rPr lang="ar-SA"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ar-SA" b="1" dirty="0" smtClean="0">
                <a:effectLst/>
                <a:latin typeface="Tahoma" panose="020B0604030504040204" pitchFamily="34" charset="0"/>
                <a:ea typeface="Times New Roman" panose="02020603050405020304" pitchFamily="18" charset="0"/>
                <a:cs typeface="B Zar" panose="00000400000000000000" pitchFamily="2" charset="-78"/>
              </a:rPr>
              <a:t> 5.</a:t>
            </a:r>
            <a:r>
              <a:rPr lang="ar-SA" b="1"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u="sng" dirty="0" smtClean="0">
                <a:effectLst/>
                <a:latin typeface="Tahoma" panose="020B0604030504040204" pitchFamily="34" charset="0"/>
                <a:ea typeface="Times New Roman" panose="02020603050405020304" pitchFamily="18" charset="0"/>
                <a:cs typeface="B Zar" panose="00000400000000000000" pitchFamily="2" charset="-78"/>
              </a:rPr>
              <a:t>جمله‌های معترضه و تفسیری را که عدم وجودشان آسیبی به درک مطالب وارد نمی‌کند، حذف کنید.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در برخی از</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موارد می‌توانید با رعایت همین چهار نکته، متن مفصلی را تا میزان یک‌دهم آن خلاصه کنید و به یاری خواننده بشتابید تا در درک مفهوم و معنی بندها و جملات نوشتار آسودگی یابد</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 و از خواندن متن لذت برند.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نویسندگان حرفه‌ای، با ابتکار و ذوق سرشاری که دارند، ممکن است برخی از این نکات را هم نادیده بگیرند و خلاصه‌نویسی را هم رعایت کنند. </a:t>
            </a:r>
            <a:r>
              <a:rPr lang="ar-SA" dirty="0" smtClean="0">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effectLst/>
                <a:latin typeface="Tahoma" panose="020B0604030504040204" pitchFamily="34" charset="0"/>
                <a:ea typeface="Times New Roman" panose="02020603050405020304" pitchFamily="18" charset="0"/>
                <a:cs typeface="B Zar" panose="00000400000000000000" pitchFamily="2" charset="-78"/>
              </a:rPr>
              <a:t>آنچه در خلاصه‌نویسی اهمیت دارد، حفظ اصالت متن و خودداری از دگرگونی مطلب است. فراموش نکنیم که باید اصل و تنه‌ی متن محفوظ بماند تا به فکر و اندیشه نویسنده اصلی متن تعرضی نشود.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6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505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900" y="0"/>
            <a:ext cx="11607800" cy="5909310"/>
          </a:xfrm>
          <a:prstGeom prst="rect">
            <a:avLst/>
          </a:prstGeom>
        </p:spPr>
        <p:txBody>
          <a:bodyPr wrap="square">
            <a:spAutoFit/>
          </a:bodyPr>
          <a:lstStyle/>
          <a:p>
            <a:r>
              <a:rPr lang="fa-IR" sz="1400" b="1" dirty="0" smtClean="0">
                <a:cs typeface="B Zar" panose="00000400000000000000" pitchFamily="2" charset="-78"/>
              </a:rPr>
              <a:t>گزارش‌نویسی</a:t>
            </a:r>
          </a:p>
          <a:p>
            <a:r>
              <a:rPr lang="fa-IR" sz="1400" b="1" dirty="0" smtClean="0">
                <a:solidFill>
                  <a:srgbClr val="FF0000"/>
                </a:solidFill>
                <a:cs typeface="B Zar" panose="00000400000000000000" pitchFamily="2" charset="-78"/>
              </a:rPr>
              <a:t>تعريف گزارش:</a:t>
            </a:r>
          </a:p>
          <a:p>
            <a:r>
              <a:rPr lang="fa-IR" sz="1400" b="1" dirty="0" smtClean="0">
                <a:cs typeface="B Zar" panose="00000400000000000000" pitchFamily="2" charset="-78"/>
              </a:rPr>
              <a:t>در مفهوم گزارش تعاريف متعددی بیان‌شده است كه تعدادي از آن‌ها در زير آمده است، هريك از اين تعاريف با توجه به نوع كاربرد گزارش بيان می‌شود.</a:t>
            </a:r>
          </a:p>
          <a:p>
            <a:r>
              <a:rPr lang="fa-IR" sz="1400" b="1" dirty="0" smtClean="0">
                <a:cs typeface="B Zar" panose="00000400000000000000" pitchFamily="2" charset="-78"/>
              </a:rPr>
              <a:t>•	گزارش به معناي شرح و تفسير و بيان است و گزارش‌نویسی عبارت است از نوشتن و تشريح و توصیف مطالب يا اخبار و رويدادهاي علمي يا مأموریت‌ها و اموري كه انجام‌یافته است.</a:t>
            </a:r>
          </a:p>
          <a:p>
            <a:r>
              <a:rPr lang="fa-IR" sz="1400" b="1" dirty="0" smtClean="0">
                <a:cs typeface="B Zar" panose="00000400000000000000" pitchFamily="2" charset="-78"/>
              </a:rPr>
              <a:t>•	گزارش تلفيقي است از خبر و تحقيق به‌اضافه بازسازي تئوري هنرمندانه وقايع و موضوعات اجتماعي كه همراه با واقعيت باشد.</a:t>
            </a:r>
          </a:p>
          <a:p>
            <a:r>
              <a:rPr lang="fa-IR" sz="1400" b="1" dirty="0" smtClean="0">
                <a:cs typeface="B Zar" panose="00000400000000000000" pitchFamily="2" charset="-78"/>
              </a:rPr>
              <a:t>•	گزارش انتقال پاره‌ای از اطلاعات است به كسي كه از آن بی‌اطلاع بوده يا آگاهي كافي ندارد</a:t>
            </a:r>
          </a:p>
          <a:p>
            <a:r>
              <a:rPr lang="fa-IR" sz="1400" b="1" dirty="0" smtClean="0">
                <a:cs typeface="B Zar" panose="00000400000000000000" pitchFamily="2" charset="-78"/>
              </a:rPr>
              <a:t>•	گزارش مکاتبه‌ای است كه از سوي واحدهاي سازماني و يا كاركنان زيردست تهيه و طي آن خواسته‌ها يا پيشنهادها و نظريات و يا نتيجه اقدامات دستورات صادره جهت آگاهي از جریان امور و يا تصميماتي كه بايد اتخاذ گردد، به مقام بالاتر ارائه می‌شود.</a:t>
            </a:r>
          </a:p>
          <a:p>
            <a:r>
              <a:rPr lang="fa-IR" sz="1400" b="1" dirty="0" smtClean="0">
                <a:solidFill>
                  <a:srgbClr val="FFC000"/>
                </a:solidFill>
                <a:cs typeface="B Zar" panose="00000400000000000000" pitchFamily="2" charset="-78"/>
              </a:rPr>
              <a:t>انواع گزارش</a:t>
            </a:r>
          </a:p>
          <a:p>
            <a:r>
              <a:rPr lang="fa-IR" sz="1400" b="1" dirty="0" smtClean="0">
                <a:cs typeface="B Zar" panose="00000400000000000000" pitchFamily="2" charset="-78"/>
              </a:rPr>
              <a:t>گزارش را ازنظر نوع، هدف، اندازه و ساير نكات می‌توان به‌صورت هاي زير تقسيم كرد:</a:t>
            </a:r>
          </a:p>
          <a:p>
            <a:r>
              <a:rPr lang="fa-IR" sz="1400" b="1" dirty="0" smtClean="0">
                <a:cs typeface="B Zar" panose="00000400000000000000" pitchFamily="2" charset="-78"/>
              </a:rPr>
              <a:t>1.	</a:t>
            </a:r>
            <a:r>
              <a:rPr lang="fa-IR" sz="1400" b="1" dirty="0" smtClean="0">
                <a:solidFill>
                  <a:srgbClr val="00B0F0"/>
                </a:solidFill>
                <a:cs typeface="B Zar" panose="00000400000000000000" pitchFamily="2" charset="-78"/>
              </a:rPr>
              <a:t>ازلحاظ كاربرد:</a:t>
            </a:r>
          </a:p>
          <a:p>
            <a:r>
              <a:rPr lang="fa-IR" sz="1400" b="1" dirty="0" smtClean="0">
                <a:cs typeface="B Zar" panose="00000400000000000000" pitchFamily="2" charset="-78"/>
              </a:rPr>
              <a:t>گزارش تحصيلي و تحقيقي: اين گزارش بر مبناي تحقيق خالص آماده می‌شود يعني انگيزه دانشجو يا هنرجوي محقق در تهيه گزارش، ذوق و علاقه به مطالعه و حل مشكل موردنظر بوده و به‌منظور بالا بردن سطح اطلاعات و معلومات درزمینه‌ی‌ موضوع موردتحقیق و مطالعه می‌باشد.</a:t>
            </a:r>
          </a:p>
          <a:p>
            <a:r>
              <a:rPr lang="fa-IR" sz="1400" b="1" dirty="0" smtClean="0">
                <a:cs typeface="B Zar" panose="00000400000000000000" pitchFamily="2" charset="-78"/>
              </a:rPr>
              <a:t>گزارش اداري: اين نوع گزارش در سازمان‌ها و ادارات مختلف مثل بانک‌ها، شهرداری‌ها شرکت‌ها و مؤسسات ديگر تهيه می‌شود و بیشتر در برنامه‌ریزی‌ها و اتخاذ تصميمات اداري مورداستفاده قرار می‌گیرد.</a:t>
            </a:r>
            <a:endParaRPr lang="fa-IR" sz="1400" b="1" dirty="0" smtClean="0">
              <a:solidFill>
                <a:srgbClr val="00B0F0"/>
              </a:solidFill>
              <a:cs typeface="B Zar" panose="00000400000000000000" pitchFamily="2" charset="-78"/>
            </a:endParaRPr>
          </a:p>
          <a:p>
            <a:r>
              <a:rPr lang="fa-IR" sz="1400" b="1" dirty="0" smtClean="0">
                <a:solidFill>
                  <a:srgbClr val="00B0F0"/>
                </a:solidFill>
                <a:cs typeface="B Zar" panose="00000400000000000000" pitchFamily="2" charset="-78"/>
              </a:rPr>
              <a:t>2.	ازلحاظ منابع و اندازه، گزارش به اقسام زير تقسيم می‌شود:</a:t>
            </a:r>
          </a:p>
          <a:p>
            <a:r>
              <a:rPr lang="fa-IR" sz="1400" b="1" dirty="0" smtClean="0">
                <a:cs typeface="B Zar" panose="00000400000000000000" pitchFamily="2" charset="-78"/>
              </a:rPr>
              <a:t>گزارش ساده: مثل تهيه يك مصاحبه با فردي معروف در مورد اظهار عقيده شخصي درباره يك موضوع و يا تهيه خلاصه يك كتاب. اين گزارش از اطلاعات دست‌اول تهيه می‌شود.</a:t>
            </a:r>
          </a:p>
          <a:p>
            <a:r>
              <a:rPr lang="fa-IR" sz="1400" b="1" dirty="0" smtClean="0">
                <a:cs typeface="B Zar" panose="00000400000000000000" pitchFamily="2" charset="-78"/>
              </a:rPr>
              <a:t>گزارش تفصيلي: در اين گزارش علاوه بر منابع دست‌اول، ديگر منابع نيز مورداستفاده قرار می‌گیرند. نتيجه اين گزارش حقیقی‌تر و مطمئن‌تر است.</a:t>
            </a:r>
          </a:p>
          <a:p>
            <a:endParaRPr lang="fa-IR" sz="1400" b="1" dirty="0" smtClean="0">
              <a:cs typeface="B Zar" panose="00000400000000000000" pitchFamily="2" charset="-78"/>
            </a:endParaRPr>
          </a:p>
          <a:p>
            <a:r>
              <a:rPr lang="fa-IR" sz="1400" b="1" dirty="0" smtClean="0">
                <a:cs typeface="B Zar" panose="00000400000000000000" pitchFamily="2" charset="-78"/>
              </a:rPr>
              <a:t>3</a:t>
            </a:r>
            <a:r>
              <a:rPr lang="fa-IR" sz="1400" b="1" dirty="0" smtClean="0">
                <a:solidFill>
                  <a:srgbClr val="00B0F0"/>
                </a:solidFill>
                <a:cs typeface="B Zar" panose="00000400000000000000" pitchFamily="2" charset="-78"/>
              </a:rPr>
              <a:t>.	گزارش ازلحاظ ارزش و رسميت</a:t>
            </a:r>
          </a:p>
          <a:p>
            <a:r>
              <a:rPr lang="fa-IR" sz="1400" b="1" dirty="0" smtClean="0">
                <a:cs typeface="B Zar" panose="00000400000000000000" pitchFamily="2" charset="-78"/>
              </a:rPr>
              <a:t>گزارش غيررسمي: كه براي ارائه اطلاعات فوري تهيه می‌شود، مثل؛ گزارش ساده و اداري و يا مقالات روزنامه و مجلات.</a:t>
            </a:r>
          </a:p>
          <a:p>
            <a:r>
              <a:rPr lang="fa-IR" sz="1400" b="1" dirty="0" smtClean="0">
                <a:cs typeface="B Zar" panose="00000400000000000000" pitchFamily="2" charset="-78"/>
              </a:rPr>
              <a:t>گزارش رسمي: مثل گزارش‌های تحقيقي و رساله‌های دانشگاهي كه به‌منظور ارائه به يك مركز علمي تهيه می‌شود.</a:t>
            </a:r>
          </a:p>
          <a:p>
            <a:r>
              <a:rPr lang="fa-IR" sz="1400" b="1" dirty="0" smtClean="0">
                <a:cs typeface="B Zar" panose="00000400000000000000" pitchFamily="2" charset="-78"/>
              </a:rPr>
              <a:t>4</a:t>
            </a:r>
            <a:r>
              <a:rPr lang="fa-IR" sz="1400" b="1" dirty="0" smtClean="0">
                <a:solidFill>
                  <a:srgbClr val="00B0F0"/>
                </a:solidFill>
                <a:cs typeface="B Zar" panose="00000400000000000000" pitchFamily="2" charset="-78"/>
              </a:rPr>
              <a:t>.	گزارش ازلحاظ نحوه انعكاس اطلاعات و مطالب</a:t>
            </a:r>
          </a:p>
          <a:p>
            <a:r>
              <a:rPr lang="fa-IR" sz="1400" b="1" dirty="0" smtClean="0">
                <a:cs typeface="B Zar" panose="00000400000000000000" pitchFamily="2" charset="-78"/>
              </a:rPr>
              <a:t>الف - گزارش انشايي مثل متون ساده ادبي يا انشايي در موضوع سرگذشت و آثار يك شاعر يا نويسنده.</a:t>
            </a:r>
          </a:p>
          <a:p>
            <a:r>
              <a:rPr lang="fa-IR" sz="1400" b="1" dirty="0" smtClean="0">
                <a:cs typeface="B Zar" panose="00000400000000000000" pitchFamily="2" charset="-78"/>
              </a:rPr>
              <a:t>ب - گزارش مختلط كه در تهيه آن علاوه بر متن ساده از ارقام، آمار، جداول و منحني و تصاوير نيز استفاده می‌شود. گزارش‌های مالي، حسابداري، شيمي، فيزيك، فرهنگي و آموزشي و اجتماعي از اين نوع گزارش می‌باشند.</a:t>
            </a:r>
            <a:endParaRPr lang="fa-IR" sz="1400" b="1" dirty="0">
              <a:cs typeface="B Zar" panose="00000400000000000000" pitchFamily="2" charset="-78"/>
            </a:endParaRPr>
          </a:p>
        </p:txBody>
      </p:sp>
    </p:spTree>
    <p:extLst>
      <p:ext uri="{BB962C8B-B14F-4D97-AF65-F5344CB8AC3E}">
        <p14:creationId xmlns:p14="http://schemas.microsoft.com/office/powerpoint/2010/main" val="92386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782" y="226305"/>
            <a:ext cx="11530940" cy="5136791"/>
          </a:xfrm>
          <a:prstGeom prst="rect">
            <a:avLst/>
          </a:prstGeom>
        </p:spPr>
        <p:txBody>
          <a:bodyPr wrap="square">
            <a:spAutoFit/>
          </a:bodyPr>
          <a:lstStyle/>
          <a:p>
            <a:pPr indent="-635"/>
            <a:r>
              <a:rPr lang="ar-SA" dirty="0" smtClean="0">
                <a:solidFill>
                  <a:srgbClr val="00B0F0"/>
                </a:solidFill>
                <a:effectLst/>
                <a:latin typeface="Cambria" panose="02040503050406030204" pitchFamily="18" charset="0"/>
                <a:ea typeface="Times New Roman" panose="02020603050405020304" pitchFamily="18" charset="0"/>
                <a:cs typeface="2  Jadid" panose="00000700000000000000" pitchFamily="2" charset="-78"/>
              </a:rPr>
              <a:t>انواع</a:t>
            </a:r>
            <a:r>
              <a:rPr lang="ar-SA" sz="2000" dirty="0" smtClean="0">
                <a:solidFill>
                  <a:srgbClr val="00B0F0"/>
                </a:solidFill>
                <a:effectLst/>
                <a:latin typeface="Cambria" panose="02040503050406030204" pitchFamily="18" charset="0"/>
                <a:ea typeface="Times New Roman" panose="02020603050405020304" pitchFamily="18" charset="0"/>
                <a:cs typeface="2  Jadid" panose="00000700000000000000" pitchFamily="2" charset="-78"/>
              </a:rPr>
              <a:t> </a:t>
            </a:r>
            <a:r>
              <a:rPr lang="ar-SA" dirty="0" smtClean="0">
                <a:solidFill>
                  <a:srgbClr val="00B0F0"/>
                </a:solidFill>
                <a:effectLst/>
                <a:latin typeface="Cambria" panose="02040503050406030204" pitchFamily="18" charset="0"/>
                <a:ea typeface="Times New Roman" panose="02020603050405020304" pitchFamily="18" charset="0"/>
                <a:cs typeface="2  Jadid" panose="00000700000000000000" pitchFamily="2" charset="-78"/>
              </a:rPr>
              <a:t>گزارش</a:t>
            </a:r>
            <a:r>
              <a:rPr lang="ar-SA" sz="2000" dirty="0" smtClean="0">
                <a:solidFill>
                  <a:srgbClr val="00B0F0"/>
                </a:solidFill>
                <a:effectLst/>
                <a:latin typeface="Cambria" panose="02040503050406030204" pitchFamily="18" charset="0"/>
                <a:ea typeface="Times New Roman" panose="02020603050405020304" pitchFamily="18" charset="0"/>
                <a:cs typeface="2  Jadid" panose="00000700000000000000" pitchFamily="2" charset="-78"/>
              </a:rPr>
              <a:t> </a:t>
            </a:r>
            <a:r>
              <a:rPr lang="ar-SA" dirty="0" smtClean="0">
                <a:solidFill>
                  <a:srgbClr val="00B0F0"/>
                </a:solidFill>
                <a:effectLst/>
                <a:latin typeface="Cambria" panose="02040503050406030204" pitchFamily="18" charset="0"/>
                <a:ea typeface="Times New Roman" panose="02020603050405020304" pitchFamily="18" charset="0"/>
                <a:cs typeface="2  Jadid" panose="00000700000000000000" pitchFamily="2" charset="-78"/>
              </a:rPr>
              <a:t>اداري</a:t>
            </a:r>
            <a:endParaRPr lang="en-US" sz="2000" dirty="0" smtClean="0">
              <a:solidFill>
                <a:srgbClr val="00B0F0"/>
              </a:solidFill>
              <a:effectLst/>
              <a:latin typeface="Cambria" panose="02040503050406030204" pitchFamily="18" charset="0"/>
              <a:ea typeface="Times New Roman" panose="02020603050405020304" pitchFamily="18" charset="0"/>
              <a:cs typeface="2  Jadid" panose="00000700000000000000" pitchFamily="2" charset="-78"/>
            </a:endParaRPr>
          </a:p>
          <a:p>
            <a:pPr indent="88900" algn="just">
              <a:lnSpc>
                <a:spcPct val="115000"/>
              </a:lnSpc>
            </a:pPr>
            <a:r>
              <a:rPr lang="ar-SA" dirty="0" smtClean="0">
                <a:solidFill>
                  <a:srgbClr val="000000"/>
                </a:solidFill>
                <a:effectLst/>
                <a:latin typeface="BNazanin"/>
                <a:ea typeface="Calibri" panose="020F0502020204030204" pitchFamily="34" charset="0"/>
                <a:cs typeface="B Zar" panose="00000400000000000000" pitchFamily="2" charset="-78"/>
              </a:rPr>
              <a:t>همان‌طور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گفته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انواع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مختلفي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تهيه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تنظيم</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می‌شود</a:t>
            </a:r>
            <a:r>
              <a:rPr lang="en-US" dirty="0" smtClean="0">
                <a:solidFill>
                  <a:srgbClr val="000000"/>
                </a:solidFill>
                <a:effectLst/>
                <a:latin typeface="ArialMT"/>
                <a:ea typeface="Calibri" panose="020F0502020204030204" pitchFamily="34" charset="0"/>
                <a:cs typeface="B Zar" panose="00000400000000000000" pitchFamily="2" charset="-78"/>
              </a:rPr>
              <a:t>.</a:t>
            </a:r>
            <a:r>
              <a:rPr lang="en-US" dirty="0" smtClean="0">
                <a:solidFill>
                  <a:srgbClr val="000000"/>
                </a:solidFill>
                <a:effectLst/>
                <a:latin typeface="B Zar" panose="00000400000000000000" pitchFamily="2" charset="-78"/>
                <a:ea typeface="Calibri" panose="020F0502020204030204" pitchFamily="34" charset="0"/>
                <a:cs typeface="Arial" panose="020B0604020202020204" pitchFamily="34" charset="0"/>
              </a:rPr>
              <a:t> </a:t>
            </a:r>
            <a:r>
              <a:rPr lang="ar-SA" dirty="0">
                <a:solidFill>
                  <a:srgbClr val="000000"/>
                </a:solidFill>
                <a:latin typeface="B Zar" panose="00000400000000000000" pitchFamily="2" charset="-78"/>
                <a:ea typeface="Calibri" panose="020F0502020204030204" pitchFamily="34" charset="0"/>
              </a:rPr>
              <a:t>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ادامه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بحث</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چهار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نوع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مكاتبات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اداري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داراي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كاربرد بيشتري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می‌باشد،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موردبررسی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قرار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می‌گیرد</a:t>
            </a:r>
            <a:r>
              <a:rPr lang="en-US" dirty="0" smtClean="0">
                <a:solidFill>
                  <a:srgbClr val="000000"/>
                </a:solidFill>
                <a:effectLst/>
                <a:latin typeface="ArialMT"/>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mj-lt"/>
              <a:buAutoNum type="arabicPeriod"/>
            </a:pPr>
            <a:r>
              <a:rPr lang="ar-SA" b="1" dirty="0" smtClean="0">
                <a:solidFill>
                  <a:srgbClr val="00B050"/>
                </a:solidFill>
                <a:effectLst/>
                <a:latin typeface="BNazaninBold"/>
                <a:cs typeface="B Zar" panose="00000400000000000000" pitchFamily="2" charset="-78"/>
              </a:rPr>
              <a:t>گزارش</a:t>
            </a:r>
            <a:r>
              <a:rPr lang="ar-SA" b="1" dirty="0" smtClean="0">
                <a:solidFill>
                  <a:srgbClr val="00B050"/>
                </a:solidFill>
                <a:effectLst/>
                <a:cs typeface="BNazaninBold"/>
              </a:rPr>
              <a:t> </a:t>
            </a:r>
            <a:r>
              <a:rPr lang="ar-SA" b="1" dirty="0" smtClean="0">
                <a:solidFill>
                  <a:srgbClr val="00B050"/>
                </a:solidFill>
                <a:effectLst/>
                <a:latin typeface="BNazaninBold"/>
                <a:cs typeface="B Zar" panose="00000400000000000000" pitchFamily="2" charset="-78"/>
              </a:rPr>
              <a:t>خبري</a:t>
            </a:r>
            <a:endParaRPr lang="en-US" dirty="0" smtClean="0">
              <a:solidFill>
                <a:srgbClr val="00B050"/>
              </a:solidFill>
              <a:effectLst/>
            </a:endParaRPr>
          </a:p>
          <a:p>
            <a:pPr indent="88900" algn="just">
              <a:lnSpc>
                <a:spcPct val="115000"/>
              </a:lnSpc>
            </a:pPr>
            <a:r>
              <a:rPr lang="ar-SA" dirty="0" smtClean="0">
                <a:solidFill>
                  <a:srgbClr val="000000"/>
                </a:solidFill>
                <a:effectLst/>
                <a:latin typeface="BNazanin"/>
                <a:ea typeface="Calibri" panose="020F0502020204030204" pitchFamily="34" charset="0"/>
                <a:cs typeface="B Zar" panose="00000400000000000000" pitchFamily="2" charset="-78"/>
              </a:rPr>
              <a:t>گزارشي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است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خبري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آن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بيشتر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از</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ساير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وجوه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باشد</a:t>
            </a:r>
            <a:r>
              <a:rPr lang="ar-SA" dirty="0" smtClean="0">
                <a:solidFill>
                  <a:srgbClr val="000000"/>
                </a:solidFill>
                <a:effectLst/>
                <a:latin typeface="ArialMT"/>
                <a:ea typeface="Calibri" panose="020F0502020204030204" pitchFamily="34" charset="0"/>
                <a:cs typeface="B Zar" panose="00000400000000000000" pitchFamily="2" charset="-78"/>
              </a:rPr>
              <a:t>.</a:t>
            </a:r>
            <a:r>
              <a:rPr lang="ar-SA" dirty="0" smtClean="0">
                <a:solidFill>
                  <a:srgbClr val="000000"/>
                </a:solidFill>
                <a:effectLst/>
                <a:latin typeface="Calibri" panose="020F0502020204030204" pitchFamily="34" charset="0"/>
                <a:ea typeface="Calibri" panose="020F0502020204030204" pitchFamily="34" charset="0"/>
                <a:cs typeface="ArialMT"/>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خبري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نيز</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داراي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ویژگی‌هایی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مثل</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درستي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واقع‌گرایی،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روشني 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قابل‌فهم</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بودن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اطلاعات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همچنين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جامعيت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خبر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ArialMT"/>
                <a:ea typeface="Calibri" panose="020F0502020204030204" pitchFamily="34" charset="0"/>
                <a:cs typeface="B Zar" panose="00000400000000000000" pitchFamily="2" charset="-78"/>
              </a:rPr>
              <a:t>(</a:t>
            </a:r>
            <a:r>
              <a:rPr lang="ar-SA" dirty="0" smtClean="0">
                <a:solidFill>
                  <a:srgbClr val="000000"/>
                </a:solidFill>
                <a:effectLst/>
                <a:latin typeface="BNazanin"/>
                <a:ea typeface="Calibri" panose="020F0502020204030204" pitchFamily="34" charset="0"/>
                <a:cs typeface="B Zar" panose="00000400000000000000" pitchFamily="2" charset="-78"/>
              </a:rPr>
              <a:t>موجود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بودن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عناصر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خبري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ArialMT"/>
                <a:ea typeface="Calibri" panose="020F0502020204030204" pitchFamily="34" charset="0"/>
                <a:cs typeface="B Zar" panose="00000400000000000000" pitchFamily="2" charset="-78"/>
              </a:rPr>
              <a:t>)</a:t>
            </a:r>
            <a:r>
              <a:rPr lang="ar-SA" dirty="0" smtClean="0">
                <a:solidFill>
                  <a:srgbClr val="000000"/>
                </a:solidFill>
                <a:effectLst/>
                <a:latin typeface="Calibri" panose="020F0502020204030204" pitchFamily="34" charset="0"/>
                <a:ea typeface="Calibri" panose="020F0502020204030204" pitchFamily="34" charset="0"/>
                <a:cs typeface="ArialMT"/>
              </a:rPr>
              <a:t> </a:t>
            </a:r>
            <a:r>
              <a:rPr lang="ar-SA" dirty="0" smtClean="0">
                <a:solidFill>
                  <a:srgbClr val="000000"/>
                </a:solidFill>
                <a:effectLst/>
                <a:latin typeface="BNazanin"/>
                <a:ea typeface="Calibri" panose="020F0502020204030204" pitchFamily="34" charset="0"/>
                <a:cs typeface="B Zar" panose="00000400000000000000" pitchFamily="2" charset="-78"/>
              </a:rPr>
              <a:t>می‌باشد</a:t>
            </a:r>
            <a:r>
              <a:rPr lang="en-US" dirty="0" smtClean="0">
                <a:solidFill>
                  <a:srgbClr val="000000"/>
                </a:solidFill>
                <a:effectLst/>
                <a:latin typeface="ArialMT"/>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8900" algn="just">
              <a:lnSpc>
                <a:spcPct val="115000"/>
              </a:lnSpc>
            </a:pPr>
            <a:r>
              <a:rPr lang="ar-SA" b="1" dirty="0" smtClean="0">
                <a:solidFill>
                  <a:srgbClr val="FF0000"/>
                </a:solidFill>
                <a:effectLst/>
                <a:latin typeface="BNazaninBold"/>
                <a:ea typeface="Calibri" panose="020F0502020204030204" pitchFamily="34" charset="0"/>
                <a:cs typeface="B Zar" panose="00000400000000000000" pitchFamily="2" charset="-78"/>
              </a:rPr>
              <a:t>تعريف</a:t>
            </a:r>
            <a:r>
              <a:rPr lang="ar-SA" b="1" dirty="0" smtClean="0">
                <a:solidFill>
                  <a:srgbClr val="FF0000"/>
                </a:solidFill>
                <a:effectLst/>
                <a:latin typeface="Calibri" panose="020F0502020204030204" pitchFamily="34" charset="0"/>
                <a:ea typeface="Calibri" panose="020F0502020204030204" pitchFamily="34" charset="0"/>
                <a:cs typeface="BNazaninBold"/>
              </a:rPr>
              <a:t> </a:t>
            </a:r>
            <a:r>
              <a:rPr lang="ar-SA" b="1" dirty="0" smtClean="0">
                <a:solidFill>
                  <a:srgbClr val="FF0000"/>
                </a:solidFill>
                <a:effectLst/>
                <a:latin typeface="BNazaninBold"/>
                <a:ea typeface="Calibri" panose="020F0502020204030204" pitchFamily="34" charset="0"/>
                <a:cs typeface="B Zar" panose="00000400000000000000" pitchFamily="2" charset="-78"/>
              </a:rPr>
              <a:t>خبر</a:t>
            </a:r>
            <a:r>
              <a:rPr lang="en-US" dirty="0" smtClean="0">
                <a:solidFill>
                  <a:srgbClr val="000000"/>
                </a:solidFill>
                <a:effectLst/>
                <a:latin typeface="ArialMT"/>
                <a:ea typeface="Calibri" panose="020F0502020204030204" pitchFamily="34" charset="0"/>
                <a:cs typeface="B Zar" panose="00000400000000000000" pitchFamily="2" charset="-78"/>
              </a:rPr>
              <a:t>: </a:t>
            </a:r>
            <a:r>
              <a:rPr lang="ar-SA" dirty="0" smtClean="0">
                <a:solidFill>
                  <a:srgbClr val="000000"/>
                </a:solidFill>
                <a:effectLst/>
                <a:latin typeface="BNazanin"/>
                <a:ea typeface="Calibri" panose="020F0502020204030204" pitchFamily="34" charset="0"/>
                <a:cs typeface="B Zar" panose="00000400000000000000" pitchFamily="2" charset="-78"/>
              </a:rPr>
              <a:t>خبرگزارشی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مورد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رويدادهاي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واقعي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عيني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پدیده‌هایی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مربوط</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وقايع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روز</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است</a:t>
            </a:r>
            <a:r>
              <a:rPr lang="en-US" dirty="0" smtClean="0">
                <a:solidFill>
                  <a:srgbClr val="000000"/>
                </a:solidFill>
                <a:effectLst/>
                <a:latin typeface="ArialMT"/>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8900" algn="just">
              <a:lnSpc>
                <a:spcPct val="115000"/>
              </a:lnSpc>
            </a:pPr>
            <a:r>
              <a:rPr lang="ar-SA" dirty="0" smtClean="0">
                <a:solidFill>
                  <a:srgbClr val="000000"/>
                </a:solidFill>
                <a:effectLst/>
                <a:latin typeface="BNazanin"/>
                <a:ea typeface="Calibri" panose="020F0502020204030204" pitchFamily="34" charset="0"/>
                <a:cs typeface="B Zar" panose="00000400000000000000" pitchFamily="2" charset="-78"/>
              </a:rPr>
              <a:t>عناصر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خبر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وجود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آن‌ها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هر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خبري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ضرورت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دارد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عبارت‌اند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از</a:t>
            </a:r>
            <a:r>
              <a:rPr lang="en-US" dirty="0" smtClean="0">
                <a:solidFill>
                  <a:srgbClr val="000000"/>
                </a:solidFill>
                <a:effectLst/>
                <a:latin typeface="ArialMT"/>
                <a:ea typeface="Calibri" panose="020F0502020204030204" pitchFamily="34" charset="0"/>
                <a:cs typeface="B Zar" panose="00000400000000000000" pitchFamily="2" charset="-78"/>
              </a:rPr>
              <a:t>: </a:t>
            </a:r>
            <a:r>
              <a:rPr lang="ar-SA" dirty="0" smtClean="0">
                <a:solidFill>
                  <a:srgbClr val="000000"/>
                </a:solidFill>
                <a:effectLst/>
                <a:latin typeface="BNazanin"/>
                <a:ea typeface="Calibri" panose="020F0502020204030204" pitchFamily="34" charset="0"/>
                <a:cs typeface="B Zar" panose="00000400000000000000" pitchFamily="2" charset="-78"/>
              </a:rPr>
              <a:t>كه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en-US" dirty="0" smtClean="0">
                <a:solidFill>
                  <a:srgbClr val="000000"/>
                </a:solidFill>
                <a:effectLst/>
                <a:latin typeface="ArialMT"/>
                <a:ea typeface="Calibri" panose="020F0502020204030204" pitchFamily="34" charset="0"/>
                <a:cs typeface="B Zar" panose="00000400000000000000" pitchFamily="2" charset="-78"/>
              </a:rPr>
              <a:t>) </a:t>
            </a:r>
            <a:r>
              <a:rPr lang="ar-SA" dirty="0" smtClean="0">
                <a:solidFill>
                  <a:srgbClr val="000000"/>
                </a:solidFill>
                <a:effectLst/>
                <a:latin typeface="BNazanin"/>
                <a:ea typeface="Calibri" panose="020F0502020204030204" pitchFamily="34" charset="0"/>
                <a:cs typeface="B Zar" panose="00000400000000000000" pitchFamily="2" charset="-78"/>
              </a:rPr>
              <a:t>چه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كسي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en-US" dirty="0" smtClean="0">
                <a:solidFill>
                  <a:srgbClr val="000000"/>
                </a:solidFill>
                <a:effectLst/>
                <a:latin typeface="ArialMT"/>
                <a:ea typeface="Calibri" panose="020F0502020204030204" pitchFamily="34" charset="0"/>
                <a:cs typeface="B Zar" panose="00000400000000000000" pitchFamily="2" charset="-78"/>
              </a:rPr>
              <a:t>(</a:t>
            </a:r>
            <a:r>
              <a:rPr lang="ar-SA" dirty="0" smtClean="0">
                <a:solidFill>
                  <a:srgbClr val="000000"/>
                </a:solidFill>
                <a:effectLst/>
                <a:latin typeface="BNazanin"/>
                <a:ea typeface="Calibri" panose="020F0502020204030204" pitchFamily="34" charset="0"/>
                <a:cs typeface="B Zar" panose="00000400000000000000" pitchFamily="2" charset="-78"/>
              </a:rPr>
              <a:t>؟،</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en-US" dirty="0" smtClean="0">
                <a:solidFill>
                  <a:srgbClr val="000000"/>
                </a:solidFill>
                <a:effectLst/>
                <a:latin typeface="ArialMT"/>
                <a:ea typeface="Calibri" panose="020F0502020204030204" pitchFamily="34" charset="0"/>
                <a:cs typeface="B Zar" panose="00000400000000000000" pitchFamily="2" charset="-78"/>
              </a:rPr>
              <a:t>) </a:t>
            </a:r>
            <a:r>
              <a:rPr lang="ar-SA" dirty="0" smtClean="0">
                <a:solidFill>
                  <a:srgbClr val="000000"/>
                </a:solidFill>
                <a:effectLst/>
                <a:latin typeface="BNazanin"/>
                <a:ea typeface="Calibri" panose="020F0502020204030204" pitchFamily="34" charset="0"/>
                <a:cs typeface="B Zar" panose="00000400000000000000" pitchFamily="2" charset="-78"/>
              </a:rPr>
              <a:t>چه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وقت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en-US" dirty="0" smtClean="0">
                <a:solidFill>
                  <a:srgbClr val="000000"/>
                </a:solidFill>
                <a:effectLst/>
                <a:latin typeface="ArialMT"/>
                <a:ea typeface="Calibri" panose="020F0502020204030204" pitchFamily="34" charset="0"/>
                <a:cs typeface="B Zar" panose="00000400000000000000" pitchFamily="2" charset="-78"/>
              </a:rPr>
              <a:t>(</a:t>
            </a:r>
            <a:r>
              <a:rPr lang="ar-SA" dirty="0" smtClean="0">
                <a:solidFill>
                  <a:srgbClr val="000000"/>
                </a:solidFill>
                <a:effectLst/>
                <a:latin typeface="BNazanin"/>
                <a:ea typeface="Calibri" panose="020F0502020204030204" pitchFamily="34" charset="0"/>
                <a:cs typeface="B Zar" panose="00000400000000000000" pitchFamily="2" charset="-78"/>
              </a:rPr>
              <a:t>؟،</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كجا؟،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چه؟،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چرا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 چگونه؟ كه؟</a:t>
            </a:r>
            <a:r>
              <a:rPr lang="en-US" dirty="0" smtClean="0">
                <a:solidFill>
                  <a:srgbClr val="000000"/>
                </a:solidFill>
                <a:effectLst/>
                <a:latin typeface="ArialMT"/>
                <a:ea typeface="Calibri" panose="020F0502020204030204" pitchFamily="34" charset="0"/>
                <a:cs typeface="B Zar" panose="00000400000000000000" pitchFamily="2" charset="-78"/>
              </a:rPr>
              <a:t>: </a:t>
            </a:r>
            <a:r>
              <a:rPr lang="ar-SA" dirty="0" smtClean="0">
                <a:solidFill>
                  <a:srgbClr val="000000"/>
                </a:solidFill>
                <a:effectLst/>
                <a:latin typeface="BNazanin"/>
                <a:ea typeface="Calibri" panose="020F0502020204030204" pitchFamily="34" charset="0"/>
                <a:cs typeface="B Zar" panose="00000400000000000000" pitchFamily="2" charset="-78"/>
              </a:rPr>
              <a:t>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چه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كسي؟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فرد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افراد،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عاملين،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شاهدين،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مجروحين،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مصدومين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گويندگان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خبر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گفته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می‌شود</a:t>
            </a:r>
            <a:r>
              <a:rPr lang="en-US" dirty="0" smtClean="0">
                <a:solidFill>
                  <a:srgbClr val="000000"/>
                </a:solidFill>
                <a:effectLst/>
                <a:latin typeface="ArialMT"/>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8900" algn="just">
              <a:lnSpc>
                <a:spcPct val="115000"/>
              </a:lnSpc>
            </a:pPr>
            <a:r>
              <a:rPr lang="ar-SA" dirty="0" smtClean="0">
                <a:solidFill>
                  <a:srgbClr val="000000"/>
                </a:solidFill>
                <a:effectLst/>
                <a:latin typeface="BNazanin"/>
                <a:ea typeface="Calibri" panose="020F0502020204030204" pitchFamily="34" charset="0"/>
                <a:cs typeface="B Zar" panose="00000400000000000000" pitchFamily="2" charset="-78"/>
              </a:rPr>
              <a:t>كي؟</a:t>
            </a:r>
            <a:r>
              <a:rPr lang="en-US" dirty="0" smtClean="0">
                <a:solidFill>
                  <a:srgbClr val="000000"/>
                </a:solidFill>
                <a:effectLst/>
                <a:latin typeface="ArialMT"/>
                <a:ea typeface="Calibri" panose="020F0502020204030204" pitchFamily="34" charset="0"/>
                <a:cs typeface="B Zar" panose="00000400000000000000" pitchFamily="2" charset="-78"/>
              </a:rPr>
              <a:t>: </a:t>
            </a:r>
            <a:r>
              <a:rPr lang="ar-SA" dirty="0" smtClean="0">
                <a:solidFill>
                  <a:srgbClr val="000000"/>
                </a:solidFill>
                <a:effectLst/>
                <a:latin typeface="BNazanin"/>
                <a:ea typeface="Calibri" panose="020F0502020204030204" pitchFamily="34" charset="0"/>
                <a:cs typeface="B Zar" panose="00000400000000000000" pitchFamily="2" charset="-78"/>
              </a:rPr>
              <a:t>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چه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وقت؟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زمان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دقيق</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وقوع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حادثه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en-US" dirty="0" smtClean="0">
                <a:solidFill>
                  <a:srgbClr val="000000"/>
                </a:solidFill>
                <a:effectLst/>
                <a:latin typeface="ArialMT"/>
                <a:ea typeface="Calibri" panose="020F0502020204030204" pitchFamily="34" charset="0"/>
                <a:cs typeface="B Zar" panose="00000400000000000000" pitchFamily="2" charset="-78"/>
              </a:rPr>
              <a:t>) </a:t>
            </a:r>
            <a:r>
              <a:rPr lang="ar-SA" dirty="0" smtClean="0">
                <a:solidFill>
                  <a:srgbClr val="000000"/>
                </a:solidFill>
                <a:effectLst/>
                <a:latin typeface="BNazanin"/>
                <a:ea typeface="Calibri" panose="020F0502020204030204" pitchFamily="34" charset="0"/>
                <a:cs typeface="B Zar" panose="00000400000000000000" pitchFamily="2" charset="-78"/>
              </a:rPr>
              <a:t>خبر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en-US" dirty="0" smtClean="0">
                <a:solidFill>
                  <a:srgbClr val="000000"/>
                </a:solidFill>
                <a:effectLst/>
                <a:latin typeface="ArialMT"/>
                <a:ea typeface="Calibri" panose="020F0502020204030204" pitchFamily="34" charset="0"/>
                <a:cs typeface="B Zar" panose="00000400000000000000" pitchFamily="2" charset="-78"/>
              </a:rPr>
              <a:t>( </a:t>
            </a:r>
            <a:r>
              <a:rPr lang="ar-SA" dirty="0" smtClean="0">
                <a:solidFill>
                  <a:srgbClr val="000000"/>
                </a:solidFill>
                <a:effectLst/>
                <a:latin typeface="BNazanin"/>
                <a:ea typeface="Calibri" panose="020F0502020204030204" pitchFamily="34" charset="0"/>
                <a:cs typeface="B Zar" panose="00000400000000000000" pitchFamily="2" charset="-78"/>
              </a:rPr>
              <a:t>گفته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می‌شود</a:t>
            </a:r>
            <a:r>
              <a:rPr lang="en-US" dirty="0" smtClean="0">
                <a:solidFill>
                  <a:srgbClr val="000000"/>
                </a:solidFill>
                <a:effectLst/>
                <a:latin typeface="ArialMT"/>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8900" algn="just">
              <a:lnSpc>
                <a:spcPct val="115000"/>
              </a:lnSpc>
            </a:pPr>
            <a:r>
              <a:rPr lang="ar-SA" dirty="0" smtClean="0">
                <a:solidFill>
                  <a:srgbClr val="000000"/>
                </a:solidFill>
                <a:effectLst/>
                <a:latin typeface="BNazanin"/>
                <a:ea typeface="Calibri" panose="020F0502020204030204" pitchFamily="34" charset="0"/>
                <a:cs typeface="B Zar" panose="00000400000000000000" pitchFamily="2" charset="-78"/>
              </a:rPr>
              <a:t>كجا؟</a:t>
            </a:r>
            <a:r>
              <a:rPr lang="en-US" dirty="0" smtClean="0">
                <a:solidFill>
                  <a:srgbClr val="000000"/>
                </a:solidFill>
                <a:effectLst/>
                <a:latin typeface="ArialMT"/>
                <a:ea typeface="Calibri" panose="020F0502020204030204" pitchFamily="34" charset="0"/>
                <a:cs typeface="B Zar" panose="00000400000000000000" pitchFamily="2" charset="-78"/>
              </a:rPr>
              <a:t>: </a:t>
            </a:r>
            <a:r>
              <a:rPr lang="ar-SA" dirty="0" smtClean="0">
                <a:solidFill>
                  <a:srgbClr val="000000"/>
                </a:solidFill>
                <a:effectLst/>
                <a:latin typeface="BNazanin"/>
                <a:ea typeface="Calibri" panose="020F0502020204030204" pitchFamily="34" charset="0"/>
                <a:cs typeface="B Zar" panose="00000400000000000000" pitchFamily="2" charset="-78"/>
              </a:rPr>
              <a:t>شامل</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نشاني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موقعيت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دقيق</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مكاني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محل</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وقوع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خبر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حادثه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است</a:t>
            </a:r>
            <a:r>
              <a:rPr lang="en-US" dirty="0" smtClean="0">
                <a:solidFill>
                  <a:srgbClr val="000000"/>
                </a:solidFill>
                <a:effectLst/>
                <a:latin typeface="ArialMT"/>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8900" algn="just">
              <a:lnSpc>
                <a:spcPct val="115000"/>
              </a:lnSpc>
            </a:pPr>
            <a:r>
              <a:rPr lang="ar-SA" dirty="0" smtClean="0">
                <a:solidFill>
                  <a:srgbClr val="000000"/>
                </a:solidFill>
                <a:effectLst/>
                <a:latin typeface="BNazanin"/>
                <a:ea typeface="Calibri" panose="020F0502020204030204" pitchFamily="34" charset="0"/>
                <a:cs typeface="B Zar" panose="00000400000000000000" pitchFamily="2" charset="-78"/>
              </a:rPr>
              <a:t>چه؟</a:t>
            </a:r>
            <a:r>
              <a:rPr lang="en-US" dirty="0" smtClean="0">
                <a:solidFill>
                  <a:srgbClr val="000000"/>
                </a:solidFill>
                <a:effectLst/>
                <a:latin typeface="ArialMT"/>
                <a:ea typeface="Calibri" panose="020F0502020204030204" pitchFamily="34" charset="0"/>
                <a:cs typeface="B Zar" panose="00000400000000000000" pitchFamily="2" charset="-78"/>
              </a:rPr>
              <a:t>: </a:t>
            </a:r>
            <a:r>
              <a:rPr lang="ar-SA" dirty="0" smtClean="0">
                <a:solidFill>
                  <a:srgbClr val="000000"/>
                </a:solidFill>
                <a:effectLst/>
                <a:latin typeface="BNazanin"/>
                <a:ea typeface="Calibri" panose="020F0502020204030204" pitchFamily="34" charset="0"/>
                <a:cs typeface="B Zar" panose="00000400000000000000" pitchFamily="2" charset="-78"/>
              </a:rPr>
              <a:t>چه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چيز</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چه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اتفاق؟</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همان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اهميت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موضوع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خبر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است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مثل</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آتش‌سوزی،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انفجار،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آوار،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افتتاح</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يك</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بزرگراه،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سد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بيمارستان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en-US" dirty="0" smtClean="0">
                <a:solidFill>
                  <a:srgbClr val="000000"/>
                </a:solidFill>
                <a:effectLst/>
                <a:latin typeface="ArialMT"/>
                <a:ea typeface="Calibri" panose="020F0502020204030204" pitchFamily="34" charset="0"/>
                <a:cs typeface="B Zar" panose="00000400000000000000" pitchFamily="2" charset="-78"/>
              </a:rPr>
              <a:t>...</a:t>
            </a:r>
            <a:r>
              <a:rPr lang="en-US" dirty="0" smtClean="0">
                <a:solidFill>
                  <a:srgbClr val="000000"/>
                </a:solidFill>
                <a:effectLst/>
                <a:latin typeface="B Zar" panose="00000400000000000000" pitchFamily="2" charset="-78"/>
                <a:ea typeface="Calibri" panose="020F0502020204030204" pitchFamily="34" charset="0"/>
                <a:cs typeface="Arial" panose="020B0604020202020204" pitchFamily="34" charset="0"/>
              </a:rPr>
              <a:t> </a:t>
            </a:r>
            <a:r>
              <a:rPr lang="ar-SA" dirty="0" smtClean="0">
                <a:solidFill>
                  <a:srgbClr val="000000"/>
                </a:solidFill>
                <a:effectLst/>
                <a:latin typeface="BNazanin"/>
                <a:ea typeface="Calibri" panose="020F0502020204030204" pitchFamily="34" charset="0"/>
                <a:cs typeface="B Zar" panose="00000400000000000000" pitchFamily="2" charset="-78"/>
              </a:rPr>
              <a:t>كه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مورد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آن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خبر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تهیه‌شده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است</a:t>
            </a:r>
            <a:r>
              <a:rPr lang="ar-SA" dirty="0" smtClean="0">
                <a:solidFill>
                  <a:srgbClr val="000000"/>
                </a:solidFill>
                <a:effectLst/>
                <a:latin typeface="ArialMT"/>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8900" algn="just">
              <a:lnSpc>
                <a:spcPct val="115000"/>
              </a:lnSpc>
            </a:pPr>
            <a:r>
              <a:rPr lang="ar-SA" dirty="0" smtClean="0">
                <a:solidFill>
                  <a:srgbClr val="000000"/>
                </a:solidFill>
                <a:effectLst/>
                <a:latin typeface="BNazanin"/>
                <a:ea typeface="Calibri" panose="020F0502020204030204" pitchFamily="34" charset="0"/>
                <a:cs typeface="B Zar" panose="00000400000000000000" pitchFamily="2" charset="-78"/>
              </a:rPr>
              <a:t>چرا؟:</a:t>
            </a:r>
            <a:r>
              <a:rPr lang="ar-SA" dirty="0" smtClean="0">
                <a:solidFill>
                  <a:srgbClr val="000000"/>
                </a:solidFill>
                <a:effectLst/>
                <a:latin typeface="Calibri" panose="020F0502020204030204" pitchFamily="34" charset="0"/>
                <a:ea typeface="Calibri" panose="020F0502020204030204" pitchFamily="34" charset="0"/>
                <a:cs typeface="ArialMT"/>
              </a:rPr>
              <a:t> </a:t>
            </a:r>
            <a:r>
              <a:rPr lang="ar-SA" dirty="0" smtClean="0">
                <a:solidFill>
                  <a:srgbClr val="000000"/>
                </a:solidFill>
                <a:effectLst/>
                <a:latin typeface="BNazanin"/>
                <a:ea typeface="Calibri" panose="020F0502020204030204" pitchFamily="34" charset="0"/>
                <a:cs typeface="B Zar" panose="00000400000000000000" pitchFamily="2" charset="-78"/>
              </a:rPr>
              <a:t>علت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دقيق</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وقوع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حادثه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 را بیان می‌کند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خبر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ذکرشده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علت‌یابی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تحقيق</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مربوط</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موضوع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به‌طور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دقيق</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تشريح می‌گردد</a:t>
            </a:r>
            <a:r>
              <a:rPr lang="ar-SA" dirty="0" smtClean="0">
                <a:solidFill>
                  <a:srgbClr val="000000"/>
                </a:solidFill>
                <a:effectLst/>
                <a:latin typeface="ArialMT"/>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8900" algn="just">
              <a:lnSpc>
                <a:spcPct val="115000"/>
              </a:lnSpc>
            </a:pPr>
            <a:r>
              <a:rPr lang="ar-SA" dirty="0" smtClean="0">
                <a:solidFill>
                  <a:srgbClr val="000000"/>
                </a:solidFill>
                <a:effectLst/>
                <a:latin typeface="BNazanin"/>
                <a:ea typeface="Calibri" panose="020F0502020204030204" pitchFamily="34" charset="0"/>
                <a:cs typeface="B Zar" panose="00000400000000000000" pitchFamily="2" charset="-78"/>
              </a:rPr>
              <a:t>چگونه؟:</a:t>
            </a:r>
            <a:r>
              <a:rPr lang="ar-SA" dirty="0" smtClean="0">
                <a:solidFill>
                  <a:srgbClr val="000000"/>
                </a:solidFill>
                <a:effectLst/>
                <a:latin typeface="Calibri" panose="020F0502020204030204" pitchFamily="34" charset="0"/>
                <a:ea typeface="Calibri" panose="020F0502020204030204" pitchFamily="34" charset="0"/>
                <a:cs typeface="ArialMT"/>
              </a:rPr>
              <a:t> </a:t>
            </a:r>
            <a:r>
              <a:rPr lang="ar-SA" dirty="0" smtClean="0">
                <a:solidFill>
                  <a:srgbClr val="000000"/>
                </a:solidFill>
                <a:effectLst/>
                <a:latin typeface="BNazanin"/>
                <a:ea typeface="Calibri" panose="020F0502020204030204" pitchFamily="34" charset="0"/>
                <a:cs typeface="B Zar" panose="00000400000000000000" pitchFamily="2" charset="-78"/>
              </a:rPr>
              <a:t>حالت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نحوه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وقوع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خبر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حادثه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شرايط</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گسترش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عوارض</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خسارات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آن را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بيان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می‌کند.</a:t>
            </a:r>
            <a:r>
              <a:rPr lang="ar-SA" dirty="0" smtClean="0">
                <a:solidFill>
                  <a:srgbClr val="000000"/>
                </a:solidFill>
                <a:effectLst/>
                <a:latin typeface="Calibri" panose="020F0502020204030204" pitchFamily="34" charset="0"/>
                <a:ea typeface="Calibri" panose="020F0502020204030204" pitchFamily="34" charset="0"/>
                <a:cs typeface="ArialMT"/>
              </a:rPr>
              <a:t> </a:t>
            </a:r>
            <a:r>
              <a:rPr lang="ar-SA" dirty="0" smtClean="0">
                <a:solidFill>
                  <a:srgbClr val="000000"/>
                </a:solidFill>
                <a:effectLst/>
                <a:latin typeface="BNazanin"/>
                <a:ea typeface="Calibri" panose="020F0502020204030204" pitchFamily="34" charset="0"/>
                <a:cs typeface="B Zar" panose="00000400000000000000" pitchFamily="2" charset="-78"/>
              </a:rPr>
              <a:t>تهیه‌کننده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بايد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بداند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واقعه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يا حادثه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چرا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چگونه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اتفاق</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افتاده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عامل</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آنچه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بوده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چه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قسمت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كجا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وقوع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پيوسته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است</a:t>
            </a:r>
            <a:r>
              <a:rPr lang="en-US" dirty="0" smtClean="0">
                <a:solidFill>
                  <a:srgbClr val="000000"/>
                </a:solidFill>
                <a:effectLst/>
                <a:latin typeface="ArialMT"/>
                <a:ea typeface="Calibri" panose="020F0502020204030204" pitchFamily="34" charset="0"/>
                <a:cs typeface="B Zar"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960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46"/>
            <a:ext cx="11709070" cy="4401205"/>
          </a:xfrm>
          <a:prstGeom prst="rect">
            <a:avLst/>
          </a:prstGeom>
        </p:spPr>
        <p:txBody>
          <a:bodyPr wrap="square">
            <a:spAutoFit/>
          </a:bodyPr>
          <a:lstStyle/>
          <a:p>
            <a:r>
              <a:rPr lang="fa-IR" sz="2000" dirty="0" smtClean="0">
                <a:cs typeface="B Zar" panose="00000400000000000000" pitchFamily="2" charset="-78"/>
              </a:rPr>
              <a:t>2.</a:t>
            </a:r>
            <a:r>
              <a:rPr lang="fa-IR" sz="2000" dirty="0" smtClean="0">
                <a:solidFill>
                  <a:srgbClr val="FF0000"/>
                </a:solidFill>
                <a:cs typeface="B Zar" panose="00000400000000000000" pitchFamily="2" charset="-78"/>
              </a:rPr>
              <a:t>	گزارش توصيفي</a:t>
            </a:r>
          </a:p>
          <a:p>
            <a:r>
              <a:rPr lang="fa-IR" sz="2000" dirty="0" smtClean="0">
                <a:cs typeface="B Zar" panose="00000400000000000000" pitchFamily="2" charset="-78"/>
              </a:rPr>
              <a:t>گزارش توصيفي يا تشريحي گزارشي است كه پس از انجام بازديدهاي علمي، فني و مطالعاتي و كارشناسي از وضعيت و شرايط محل مورد بازديد به‌طور مفصل ثبت می‌گردد. در اين گزارش لازم است كليه جزئيات مكاني و زماني و شرايط خاص حاكم بر صحنه يا موضوع و موارد درخواستي موردبررسی قرار گرفته و مکتوب‌گردد. گزارش توصيفي ممكن است در بازديد از يك نمايشگاه، يك مركز تجاري، يك شهر يا از وقوع يك حادثه و آتش‌سوزی يا از سوانح غيرمترقبه تهيه و ارائه شود.</a:t>
            </a:r>
          </a:p>
          <a:p>
            <a:r>
              <a:rPr lang="fa-IR" sz="2000" dirty="0" smtClean="0">
                <a:cs typeface="B Zar" panose="00000400000000000000" pitchFamily="2" charset="-78"/>
              </a:rPr>
              <a:t>3.</a:t>
            </a:r>
            <a:r>
              <a:rPr lang="fa-IR" sz="2000" dirty="0" smtClean="0">
                <a:solidFill>
                  <a:srgbClr val="7030A0"/>
                </a:solidFill>
                <a:cs typeface="B Zar" panose="00000400000000000000" pitchFamily="2" charset="-78"/>
              </a:rPr>
              <a:t>	گزارش اداري يا گزارش كار</a:t>
            </a:r>
          </a:p>
          <a:p>
            <a:r>
              <a:rPr lang="fa-IR" sz="2000" dirty="0" smtClean="0">
                <a:cs typeface="B Zar" panose="00000400000000000000" pitchFamily="2" charset="-78"/>
              </a:rPr>
              <a:t>اين نوع گزارش از سوي واحدهاي سازماني و يا كاركنان زيردست تهيه می‌شود و شامل خواسته‌ها و پيشنهادها يا نظرات و نتيجه اقدامات مربوط به اجراي دستورات است و براي آگاهي مقام يا مقامات بالاتر تهيه و ارائه می‌گردد. ساختار اين نوع گزارش داراي سه بخش سرلوحه يا عنوان، متن و پايان گزارش می‌باشد. نحوه تهيه اين گزارش در صفحات بعد آمده است.</a:t>
            </a:r>
          </a:p>
          <a:p>
            <a:r>
              <a:rPr lang="fa-IR" sz="2000" dirty="0" smtClean="0">
                <a:cs typeface="B Zar" panose="00000400000000000000" pitchFamily="2" charset="-78"/>
              </a:rPr>
              <a:t>آنچه مهم است، ویژگی‌های گزارشگر می‌باشد كه ارزش اين گزارش را بالا خواهد برد. محتواي گزارش حريق يا حادثه شامل اطلاعاتي از قبيل نيروهاي اعزامي، موقعيت مكاني و زماني وقوع رويداد، عوامل اطلاع دهنده و شرايط حاكم بر وقوع حادثه، شرح جزئيات آن، اقدامات انجام‌شده توسط نيروهاي امدادي، مشخصات محل و تمهيدات و تجهيزات ايمني موجود، آسیب‌های جاني و مالي به بار آمده با ذكر مشخصات، شرح دقيق علت وقوع حريق و حادثه و مشخصات افراد و مسئولين و گروه‌های امدادي حاضر در محل می‌باشد. درصورتی‌که گزارش حريق و حادثه داراي فرم‌های مخصوص باشد با توجه به دستورالعمل‌های مربوطه، اقدام به تنظيم يا تكميل فرم گزارش شود.</a:t>
            </a:r>
            <a:endParaRPr lang="fa-IR" sz="2000" dirty="0">
              <a:cs typeface="B Zar" panose="00000400000000000000" pitchFamily="2" charset="-78"/>
            </a:endParaRPr>
          </a:p>
        </p:txBody>
      </p:sp>
    </p:spTree>
    <p:extLst>
      <p:ext uri="{BB962C8B-B14F-4D97-AF65-F5344CB8AC3E}">
        <p14:creationId xmlns:p14="http://schemas.microsoft.com/office/powerpoint/2010/main" val="3800521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2130"/>
            <a:ext cx="11661568" cy="4674357"/>
          </a:xfrm>
          <a:prstGeom prst="rect">
            <a:avLst/>
          </a:prstGeom>
        </p:spPr>
        <p:txBody>
          <a:bodyPr wrap="square">
            <a:spAutoFit/>
          </a:bodyPr>
          <a:lstStyle/>
          <a:p>
            <a:pPr indent="-635" algn="just">
              <a:lnSpc>
                <a:spcPct val="150000"/>
              </a:lnSpc>
            </a:pPr>
            <a:r>
              <a:rPr lang="ar-SA" dirty="0" smtClean="0">
                <a:solidFill>
                  <a:srgbClr val="C00000"/>
                </a:solidFill>
                <a:effectLst/>
                <a:latin typeface="Cambria" panose="02040503050406030204" pitchFamily="18" charset="0"/>
                <a:ea typeface="Times New Roman" panose="02020603050405020304" pitchFamily="18" charset="0"/>
                <a:cs typeface="2  Jadid" panose="00000700000000000000" pitchFamily="2" charset="-78"/>
              </a:rPr>
              <a:t>مشخصات</a:t>
            </a:r>
            <a:r>
              <a:rPr lang="ar-SA" sz="2000" dirty="0" smtClean="0">
                <a:solidFill>
                  <a:srgbClr val="C00000"/>
                </a:solidFill>
                <a:effectLst/>
                <a:latin typeface="Cambria" panose="02040503050406030204" pitchFamily="18" charset="0"/>
                <a:ea typeface="Times New Roman" panose="02020603050405020304" pitchFamily="18" charset="0"/>
                <a:cs typeface="2  Jadid" panose="00000700000000000000" pitchFamily="2" charset="-78"/>
              </a:rPr>
              <a:t> </a:t>
            </a:r>
            <a:r>
              <a:rPr lang="ar-SA" dirty="0" smtClean="0">
                <a:solidFill>
                  <a:srgbClr val="C00000"/>
                </a:solidFill>
                <a:effectLst/>
                <a:latin typeface="Cambria" panose="02040503050406030204" pitchFamily="18" charset="0"/>
                <a:ea typeface="Times New Roman" panose="02020603050405020304" pitchFamily="18" charset="0"/>
                <a:cs typeface="2  Jadid" panose="00000700000000000000" pitchFamily="2" charset="-78"/>
              </a:rPr>
              <a:t>يك</a:t>
            </a:r>
            <a:r>
              <a:rPr lang="ar-SA" sz="2000" dirty="0" smtClean="0">
                <a:solidFill>
                  <a:srgbClr val="C00000"/>
                </a:solidFill>
                <a:effectLst/>
                <a:latin typeface="Cambria" panose="02040503050406030204" pitchFamily="18" charset="0"/>
                <a:ea typeface="Times New Roman" panose="02020603050405020304" pitchFamily="18" charset="0"/>
                <a:cs typeface="2  Jadid" panose="00000700000000000000" pitchFamily="2" charset="-78"/>
              </a:rPr>
              <a:t> </a:t>
            </a:r>
            <a:r>
              <a:rPr lang="ar-SA" dirty="0" smtClean="0">
                <a:solidFill>
                  <a:srgbClr val="C00000"/>
                </a:solidFill>
                <a:effectLst/>
                <a:latin typeface="Cambria" panose="02040503050406030204" pitchFamily="18" charset="0"/>
                <a:ea typeface="Times New Roman" panose="02020603050405020304" pitchFamily="18" charset="0"/>
                <a:cs typeface="2  Jadid" panose="00000700000000000000" pitchFamily="2" charset="-78"/>
              </a:rPr>
              <a:t>گزارش</a:t>
            </a:r>
            <a:r>
              <a:rPr lang="ar-SA" sz="2000" dirty="0" smtClean="0">
                <a:solidFill>
                  <a:srgbClr val="C00000"/>
                </a:solidFill>
                <a:effectLst/>
                <a:latin typeface="Cambria" panose="02040503050406030204" pitchFamily="18" charset="0"/>
                <a:ea typeface="Times New Roman" panose="02020603050405020304" pitchFamily="18" charset="0"/>
                <a:cs typeface="2  Jadid" panose="00000700000000000000" pitchFamily="2" charset="-78"/>
              </a:rPr>
              <a:t> </a:t>
            </a:r>
            <a:r>
              <a:rPr lang="ar-SA" dirty="0" smtClean="0">
                <a:solidFill>
                  <a:srgbClr val="C00000"/>
                </a:solidFill>
                <a:effectLst/>
                <a:latin typeface="Cambria" panose="02040503050406030204" pitchFamily="18" charset="0"/>
                <a:ea typeface="Times New Roman" panose="02020603050405020304" pitchFamily="18" charset="0"/>
                <a:cs typeface="2  Jadid" panose="00000700000000000000" pitchFamily="2" charset="-78"/>
              </a:rPr>
              <a:t>خوب</a:t>
            </a:r>
            <a:endParaRPr lang="en-US" sz="2000" dirty="0" smtClean="0">
              <a:solidFill>
                <a:srgbClr val="C00000"/>
              </a:solidFill>
              <a:effectLst/>
              <a:latin typeface="Cambria" panose="02040503050406030204" pitchFamily="18" charset="0"/>
              <a:ea typeface="Times New Roman" panose="02020603050405020304" pitchFamily="18" charset="0"/>
              <a:cs typeface="2  Jadid" panose="00000700000000000000" pitchFamily="2" charset="-78"/>
            </a:endParaRPr>
          </a:p>
          <a:p>
            <a:pPr indent="90170" algn="just">
              <a:lnSpc>
                <a:spcPct val="150000"/>
              </a:lnSpc>
            </a:pPr>
            <a:r>
              <a:rPr lang="ar-SA" dirty="0" smtClean="0">
                <a:solidFill>
                  <a:srgbClr val="000000"/>
                </a:solidFill>
                <a:effectLst/>
                <a:latin typeface="BNazanin"/>
                <a:ea typeface="Calibri" panose="020F0502020204030204" pitchFamily="34" charset="0"/>
                <a:cs typeface="B Zar" panose="00000400000000000000" pitchFamily="2" charset="-78"/>
              </a:rPr>
              <a:t>اگرچه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گزارش‌ها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ازنظر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هدف،</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موارد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مصرف،</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نحوه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تهيه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ارائه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يكديگر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تفاوت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دارند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اما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برخي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خصوصيات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باهم</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مشترك</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هستند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ازاین‌رو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براي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تهيه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يك</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خوب</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بايستي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نكات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زير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را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رعايت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نمود.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50000"/>
              </a:lnSpc>
            </a:pP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بايد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صرفاً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منعکس‌کننده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حقايق</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باشد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هيچ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موردي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اطمينان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بيجا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غیر مستند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ندهد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عقايد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احساس</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سليقه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آن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مداخله نكرده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باشد.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50000"/>
              </a:lnSpc>
            </a:pP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بايد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سرشار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از</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اطلاعات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لازم</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كافي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باشد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از</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هرگونه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مطلب</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غيرضروري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بی‌فایده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دور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باشد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به‌طور صحیح</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منظم</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تقسیم‌بندی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باشد.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50000"/>
              </a:lnSpc>
            </a:pP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بايد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خيلي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طولاني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مفصل</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خيلي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كوتاه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مختصر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باشد</a:t>
            </a:r>
            <a:r>
              <a:rPr lang="en-US" dirty="0" smtClean="0">
                <a:solidFill>
                  <a:srgbClr val="000000"/>
                </a:solidFill>
                <a:effectLst/>
                <a:latin typeface="ArialMT"/>
                <a:ea typeface="Calibri" panose="020F0502020204030204" pitchFamily="34" charset="0"/>
                <a:cs typeface="B Zar" panose="00000400000000000000" pitchFamily="2" charset="-78"/>
              </a:rPr>
              <a:t>.</a:t>
            </a:r>
            <a:r>
              <a:rPr lang="en-US" dirty="0" smtClean="0">
                <a:solidFill>
                  <a:srgbClr val="000000"/>
                </a:solidFill>
                <a:effectLst/>
                <a:latin typeface="B Zar" panose="00000400000000000000" pitchFamily="2" charset="-78"/>
                <a:ea typeface="Calibri" panose="020F0502020204030204" pitchFamily="34" charset="0"/>
                <a:cs typeface="Arial" panose="020B0604020202020204" pitchFamily="34" charset="0"/>
              </a:rPr>
              <a:t> </a:t>
            </a:r>
            <a:r>
              <a:rPr lang="ar-SA" dirty="0">
                <a:solidFill>
                  <a:srgbClr val="000000"/>
                </a:solidFill>
                <a:latin typeface="B Zar" panose="00000400000000000000" pitchFamily="2" charset="-78"/>
                <a:ea typeface="Calibri" panose="020F0502020204030204" pitchFamily="34" charset="0"/>
              </a:rPr>
              <a:t>يعني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به‌اندازه‌ای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باشد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همه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نكات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لازم</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را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برگيرد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ايجاد خستگي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 خواننده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نكند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بلكه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موجب</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ترغيب</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خواندن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تمام</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شود</a:t>
            </a:r>
            <a:r>
              <a:rPr lang="en-US" dirty="0" smtClean="0">
                <a:solidFill>
                  <a:srgbClr val="000000"/>
                </a:solidFill>
                <a:effectLst/>
                <a:latin typeface="ArialMT"/>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50000"/>
              </a:lnSpc>
            </a:pP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بايد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بر اساس</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تفكري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صحيح</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منطقي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تدوین‌شده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از</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حدس</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احتمال</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دور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باشد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 موجب</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ايجاد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اعتماد در خواننده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شود</a:t>
            </a:r>
            <a:r>
              <a:rPr lang="en-US" dirty="0" smtClean="0">
                <a:solidFill>
                  <a:srgbClr val="000000"/>
                </a:solidFill>
                <a:effectLst/>
                <a:latin typeface="ArialMT"/>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50000"/>
              </a:lnSpc>
            </a:pP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بايد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بدون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اظهارنظر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صريح</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قطعي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درباره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مسائل</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مشكوك</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احتمالي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باشد.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50000"/>
              </a:lnSpc>
            </a:pPr>
            <a:r>
              <a:rPr lang="ar-SA" dirty="0" smtClean="0">
                <a:solidFill>
                  <a:srgbClr val="000000"/>
                </a:solidFill>
                <a:effectLst/>
                <a:latin typeface="BNazanin"/>
                <a:ea typeface="Calibri" panose="020F0502020204030204" pitchFamily="34" charset="0"/>
                <a:cs typeface="B Zar" panose="00000400000000000000" pitchFamily="2" charset="-78"/>
              </a:rPr>
              <a:t>نقل‌قول‌ها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بدون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تحريف</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دقت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آورده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شود</a:t>
            </a:r>
            <a:r>
              <a:rPr lang="en-US" dirty="0" smtClean="0">
                <a:solidFill>
                  <a:srgbClr val="000000"/>
                </a:solidFill>
                <a:effectLst/>
                <a:latin typeface="ArialMT"/>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50000"/>
              </a:lnSpc>
            </a:pPr>
            <a:r>
              <a:rPr lang="ar-SA" dirty="0" smtClean="0">
                <a:solidFill>
                  <a:srgbClr val="000000"/>
                </a:solidFill>
                <a:effectLst/>
                <a:latin typeface="BNazanin"/>
                <a:ea typeface="Calibri" panose="020F0502020204030204" pitchFamily="34" charset="0"/>
                <a:cs typeface="B Zar" panose="00000400000000000000" pitchFamily="2" charset="-78"/>
              </a:rPr>
              <a:t>قواعد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درست‌نویسی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نكات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دستوري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علائم</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نشانه‌ها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آن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رعايت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شود</a:t>
            </a:r>
            <a:r>
              <a:rPr lang="ar-SA" dirty="0" smtClean="0">
                <a:solidFill>
                  <a:srgbClr val="000000"/>
                </a:solidFill>
                <a:effectLst/>
                <a:latin typeface="BNazaninBold"/>
                <a:ea typeface="Calibri" panose="020F0502020204030204" pitchFamily="34" charset="0"/>
                <a:cs typeface="B Zar"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376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2884"/>
            <a:ext cx="11756570" cy="5178341"/>
          </a:xfrm>
          <a:prstGeom prst="rect">
            <a:avLst/>
          </a:prstGeom>
        </p:spPr>
        <p:txBody>
          <a:bodyPr wrap="square">
            <a:spAutoFit/>
          </a:bodyPr>
          <a:lstStyle/>
          <a:p>
            <a:pPr indent="-635" algn="just"/>
            <a:r>
              <a:rPr lang="ar-SA" dirty="0" smtClean="0">
                <a:solidFill>
                  <a:srgbClr val="C00000"/>
                </a:solidFill>
                <a:effectLst/>
                <a:latin typeface="Cambria" panose="02040503050406030204" pitchFamily="18" charset="0"/>
                <a:ea typeface="Times New Roman" panose="02020603050405020304" pitchFamily="18" charset="0"/>
                <a:cs typeface="2  Jadid" panose="00000700000000000000" pitchFamily="2" charset="-78"/>
              </a:rPr>
              <a:t>ويژگي</a:t>
            </a:r>
            <a:r>
              <a:rPr lang="fa-IR" dirty="0" smtClean="0">
                <a:solidFill>
                  <a:srgbClr val="C00000"/>
                </a:solidFill>
                <a:effectLst/>
                <a:latin typeface="Cambria" panose="02040503050406030204" pitchFamily="18" charset="0"/>
                <a:ea typeface="Times New Roman" panose="02020603050405020304" pitchFamily="18" charset="0"/>
                <a:cs typeface="2  Jadid" panose="00000700000000000000" pitchFamily="2" charset="-78"/>
              </a:rPr>
              <a:t>‌</a:t>
            </a:r>
            <a:r>
              <a:rPr lang="ar-SA" dirty="0" smtClean="0">
                <a:solidFill>
                  <a:srgbClr val="C00000"/>
                </a:solidFill>
                <a:effectLst/>
                <a:latin typeface="Cambria" panose="02040503050406030204" pitchFamily="18" charset="0"/>
                <a:ea typeface="Times New Roman" panose="02020603050405020304" pitchFamily="18" charset="0"/>
                <a:cs typeface="2  Jadid" panose="00000700000000000000" pitchFamily="2" charset="-78"/>
              </a:rPr>
              <a:t>هاي</a:t>
            </a:r>
            <a:r>
              <a:rPr lang="ar-SA" sz="2000" dirty="0" smtClean="0">
                <a:solidFill>
                  <a:srgbClr val="C00000"/>
                </a:solidFill>
                <a:effectLst/>
                <a:latin typeface="Cambria" panose="02040503050406030204" pitchFamily="18" charset="0"/>
                <a:ea typeface="Times New Roman" panose="02020603050405020304" pitchFamily="18" charset="0"/>
                <a:cs typeface="2  Jadid" panose="00000700000000000000" pitchFamily="2" charset="-78"/>
              </a:rPr>
              <a:t> </a:t>
            </a:r>
            <a:r>
              <a:rPr lang="ar-SA" dirty="0" smtClean="0">
                <a:solidFill>
                  <a:srgbClr val="C00000"/>
                </a:solidFill>
                <a:effectLst/>
                <a:latin typeface="Cambria" panose="02040503050406030204" pitchFamily="18" charset="0"/>
                <a:ea typeface="Times New Roman" panose="02020603050405020304" pitchFamily="18" charset="0"/>
                <a:cs typeface="2  Jadid" panose="00000700000000000000" pitchFamily="2" charset="-78"/>
              </a:rPr>
              <a:t>گزارشگر</a:t>
            </a:r>
            <a:endParaRPr lang="en-US" sz="2000" dirty="0" smtClean="0">
              <a:solidFill>
                <a:srgbClr val="C00000"/>
              </a:solidFill>
              <a:effectLst/>
              <a:latin typeface="Cambria" panose="02040503050406030204" pitchFamily="18" charset="0"/>
              <a:ea typeface="Times New Roman" panose="02020603050405020304" pitchFamily="18" charset="0"/>
              <a:cs typeface="2  Jadid" panose="00000700000000000000" pitchFamily="2" charset="-78"/>
            </a:endParaRPr>
          </a:p>
          <a:p>
            <a:pPr indent="90170" algn="just">
              <a:lnSpc>
                <a:spcPct val="115000"/>
              </a:lnSpc>
            </a:pPr>
            <a:r>
              <a:rPr lang="ar-SA" dirty="0" smtClean="0">
                <a:solidFill>
                  <a:srgbClr val="000000"/>
                </a:solidFill>
                <a:effectLst/>
                <a:latin typeface="BNazanin"/>
                <a:ea typeface="Calibri" panose="020F0502020204030204" pitchFamily="34" charset="0"/>
                <a:cs typeface="B Zar" panose="00000400000000000000" pitchFamily="2" charset="-78"/>
              </a:rPr>
              <a:t>گزارشگر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بايستي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داراي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ویژگی‌های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فردي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شامل</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قدرت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تشريح،</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تجسم</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تفسير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باشد</a:t>
            </a:r>
            <a:r>
              <a:rPr lang="en-US" dirty="0" smtClean="0">
                <a:solidFill>
                  <a:srgbClr val="000000"/>
                </a:solidFill>
                <a:effectLst/>
                <a:latin typeface="ArialMT"/>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15000"/>
              </a:lnSpc>
            </a:pPr>
            <a:r>
              <a:rPr lang="ar-SA" b="1" dirty="0" smtClean="0">
                <a:solidFill>
                  <a:srgbClr val="00B050"/>
                </a:solidFill>
                <a:effectLst/>
                <a:latin typeface="BNazaninBold"/>
                <a:ea typeface="Calibri" panose="020F0502020204030204" pitchFamily="34" charset="0"/>
                <a:cs typeface="B Zar" panose="00000400000000000000" pitchFamily="2" charset="-78"/>
              </a:rPr>
              <a:t>تشريح</a:t>
            </a:r>
            <a:r>
              <a:rPr lang="ar-SA" b="1" dirty="0" smtClean="0">
                <a:solidFill>
                  <a:srgbClr val="000000"/>
                </a:solidFill>
                <a:effectLst/>
                <a:latin typeface="Arial" panose="020B0604020202020204" pitchFamily="34" charset="0"/>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15000"/>
              </a:lnSpc>
            </a:pPr>
            <a:r>
              <a:rPr lang="ar-SA" dirty="0" smtClean="0">
                <a:solidFill>
                  <a:srgbClr val="000000"/>
                </a:solidFill>
                <a:effectLst/>
                <a:latin typeface="BNazanin"/>
                <a:ea typeface="Calibri" panose="020F0502020204030204" pitchFamily="34" charset="0"/>
                <a:cs typeface="B Zar" panose="00000400000000000000" pitchFamily="2" charset="-78"/>
              </a:rPr>
              <a:t>ذكر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جزئيات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آوردن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تمامي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عناصر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آگاهی‌دهنده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از</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موضوع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خبر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به‌صورت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كتبي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شفاهي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را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تشريح</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گويند</a:t>
            </a:r>
            <a:r>
              <a:rPr lang="en-US" dirty="0" smtClean="0">
                <a:solidFill>
                  <a:srgbClr val="000000"/>
                </a:solidFill>
                <a:effectLst/>
                <a:latin typeface="ArialMT"/>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15000"/>
              </a:lnSpc>
            </a:pPr>
            <a:r>
              <a:rPr lang="ar-SA" b="1" dirty="0" smtClean="0">
                <a:solidFill>
                  <a:srgbClr val="00B050"/>
                </a:solidFill>
                <a:effectLst/>
                <a:latin typeface="BNazaninBold"/>
                <a:ea typeface="Calibri" panose="020F0502020204030204" pitchFamily="34" charset="0"/>
                <a:cs typeface="B Zar" panose="00000400000000000000" pitchFamily="2" charset="-78"/>
              </a:rPr>
              <a:t>تجسم</a:t>
            </a:r>
            <a:r>
              <a:rPr lang="ar-SA" b="1" dirty="0" smtClean="0">
                <a:solidFill>
                  <a:srgbClr val="000000"/>
                </a:solidFill>
                <a:effectLst/>
                <a:latin typeface="Arial" panose="020B0604020202020204" pitchFamily="34" charset="0"/>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15000"/>
              </a:lnSpc>
            </a:pPr>
            <a:r>
              <a:rPr lang="ar-SA" dirty="0" smtClean="0">
                <a:solidFill>
                  <a:srgbClr val="000000"/>
                </a:solidFill>
                <a:effectLst/>
                <a:latin typeface="BNazanin"/>
                <a:ea typeface="Calibri" panose="020F0502020204030204" pitchFamily="34" charset="0"/>
                <a:cs typeface="B Zar" panose="00000400000000000000" pitchFamily="2" charset="-78"/>
              </a:rPr>
              <a:t>بيان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توصيفي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موضوع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ذكر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حالات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شرايط</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مادي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معنوي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به‌صورت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قابل‌درک</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احساس</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خواننده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تجسم</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نام</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دارد</a:t>
            </a:r>
            <a:r>
              <a:rPr lang="en-US" dirty="0" smtClean="0">
                <a:solidFill>
                  <a:srgbClr val="000000"/>
                </a:solidFill>
                <a:effectLst/>
                <a:latin typeface="ArialMT"/>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15000"/>
              </a:lnSpc>
            </a:pPr>
            <a:r>
              <a:rPr lang="ar-SA" b="1" dirty="0" smtClean="0">
                <a:solidFill>
                  <a:srgbClr val="00B050"/>
                </a:solidFill>
                <a:effectLst/>
                <a:latin typeface="BNazaninBold"/>
                <a:ea typeface="Calibri" panose="020F0502020204030204" pitchFamily="34" charset="0"/>
                <a:cs typeface="B Zar" panose="00000400000000000000" pitchFamily="2" charset="-78"/>
              </a:rPr>
              <a:t>تفسير</a:t>
            </a:r>
            <a:r>
              <a:rPr lang="ar-SA" b="1" dirty="0" smtClean="0">
                <a:solidFill>
                  <a:srgbClr val="000000"/>
                </a:solidFill>
                <a:effectLst/>
                <a:latin typeface="Arial" panose="020B0604020202020204" pitchFamily="34" charset="0"/>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15000"/>
              </a:lnSpc>
            </a:pPr>
            <a:r>
              <a:rPr lang="ar-SA" dirty="0" smtClean="0">
                <a:solidFill>
                  <a:srgbClr val="000000"/>
                </a:solidFill>
                <a:effectLst/>
                <a:latin typeface="BNazanin"/>
                <a:ea typeface="Calibri" panose="020F0502020204030204" pitchFamily="34" charset="0"/>
                <a:cs typeface="B Zar" panose="00000400000000000000" pitchFamily="2" charset="-78"/>
              </a:rPr>
              <a:t>به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ارائه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نظر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اعتقاد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برداشت‌های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از</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موضوع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به‌طور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دقيق</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منطبق</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واقعیت‌ها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تفسير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می‌گویند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بنابراين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وظيفه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 بازگویی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مسائل،</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استفاده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از</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حواس</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پنج‌گانه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خود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بجاي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حواس</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خواننده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است؛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به‌طوری‌که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بجاي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ببيند،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بشنود،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لمس</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كند،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ببويد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بچشد، در اين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صورت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است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خواننده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می‌تواند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تسلط</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كافي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موضوع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پيدا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كند</a:t>
            </a:r>
            <a:r>
              <a:rPr lang="en-US" dirty="0" smtClean="0">
                <a:solidFill>
                  <a:srgbClr val="000000"/>
                </a:solidFill>
                <a:effectLst/>
                <a:latin typeface="ArialMT"/>
                <a:ea typeface="Calibri" panose="020F0502020204030204" pitchFamily="34" charset="0"/>
                <a:cs typeface="B Zar" panose="00000400000000000000" pitchFamily="2" charset="-78"/>
              </a:rPr>
              <a:t>.</a:t>
            </a:r>
            <a:r>
              <a:rPr lang="en-US" dirty="0" smtClean="0">
                <a:solidFill>
                  <a:srgbClr val="000000"/>
                </a:solidFill>
                <a:effectLst/>
                <a:latin typeface="B Zar" panose="00000400000000000000" pitchFamily="2" charset="-78"/>
                <a:ea typeface="Calibri" panose="020F0502020204030204" pitchFamily="34" charset="0"/>
                <a:cs typeface="Arial" panose="020B0604020202020204" pitchFamily="34" charset="0"/>
              </a:rPr>
              <a:t> </a:t>
            </a:r>
            <a:r>
              <a:rPr lang="ar-SA" dirty="0">
                <a:solidFill>
                  <a:srgbClr val="000000"/>
                </a:solidFill>
                <a:latin typeface="B Zar" panose="00000400000000000000" pitchFamily="2" charset="-78"/>
                <a:ea typeface="Calibri" panose="020F0502020204030204" pitchFamily="34" charset="0"/>
              </a:rPr>
              <a:t>گزارشگر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استفاده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از</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خلاقیت‌های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ذهني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تخيل</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پوياي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خود، موضوعات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كاري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 اجتماعی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را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صورتي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زنده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موشكافانه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اختيار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خواننده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قرار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می‌دهد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بالاخره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ميزان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تسلط</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مهارت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 تکنیک‌های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گزارش‌نویسی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آگاهي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كامل</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از</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موضوع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نظر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گرفتن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خواست‌ها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 نیازهای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خواننده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موجب</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می‌گردد گزارشي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كامل،</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گويا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باارزش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تهيه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شود</a:t>
            </a:r>
            <a:r>
              <a:rPr lang="en-US" dirty="0" smtClean="0">
                <a:solidFill>
                  <a:srgbClr val="000000"/>
                </a:solidFill>
                <a:effectLst/>
                <a:latin typeface="ArialMT"/>
                <a:ea typeface="Calibri" panose="020F0502020204030204" pitchFamily="34" charset="0"/>
                <a:cs typeface="B Zar" panose="00000400000000000000" pitchFamily="2" charset="-78"/>
              </a:rPr>
              <a:t>.</a:t>
            </a:r>
            <a:r>
              <a:rPr lang="en-US" dirty="0" smtClean="0">
                <a:solidFill>
                  <a:srgbClr val="000000"/>
                </a:solidFill>
                <a:effectLst/>
                <a:latin typeface="B Zar" panose="00000400000000000000" pitchFamily="2" charset="-78"/>
                <a:ea typeface="Calibri" panose="020F0502020204030204" pitchFamily="34" charset="0"/>
                <a:cs typeface="Arial" panose="020B0604020202020204" pitchFamily="34" charset="0"/>
              </a:rPr>
              <a:t> </a:t>
            </a:r>
            <a:r>
              <a:rPr lang="ar-SA" dirty="0">
                <a:solidFill>
                  <a:srgbClr val="000000"/>
                </a:solidFill>
                <a:latin typeface="B Zar" panose="00000400000000000000" pitchFamily="2" charset="-78"/>
                <a:ea typeface="Calibri" panose="020F0502020204030204" pitchFamily="34" charset="0"/>
              </a:rPr>
              <a:t>با توجه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تعاريف</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ویژگی‌های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هر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كس</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هر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مقامي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باشد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نيازمند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 است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اينكه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بدون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توجه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كسب</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ارائه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می‌پردازد</a:t>
            </a:r>
            <a:r>
              <a:rPr lang="en-US" dirty="0" smtClean="0">
                <a:solidFill>
                  <a:srgbClr val="000000"/>
                </a:solidFill>
                <a:effectLst/>
                <a:latin typeface="ArialMT"/>
                <a:ea typeface="Calibri" panose="020F0502020204030204" pitchFamily="34" charset="0"/>
                <a:cs typeface="B Zar" panose="00000400000000000000" pitchFamily="2" charset="-78"/>
              </a:rPr>
              <a:t>.</a:t>
            </a:r>
            <a:r>
              <a:rPr lang="en-US" dirty="0" smtClean="0">
                <a:solidFill>
                  <a:srgbClr val="000000"/>
                </a:solidFill>
                <a:effectLst/>
                <a:latin typeface="B Zar" panose="00000400000000000000" pitchFamily="2" charset="-78"/>
                <a:ea typeface="Calibri" panose="020F0502020204030204" pitchFamily="34" charset="0"/>
                <a:cs typeface="Arial" panose="020B0604020202020204" pitchFamily="34" charset="0"/>
              </a:rPr>
              <a:t> </a:t>
            </a:r>
            <a:r>
              <a:rPr lang="ar-SA" dirty="0">
                <a:solidFill>
                  <a:srgbClr val="000000"/>
                </a:solidFill>
                <a:latin typeface="B Zar" panose="00000400000000000000" pitchFamily="2" charset="-78"/>
                <a:ea typeface="Calibri" panose="020F0502020204030204" pitchFamily="34" charset="0"/>
              </a:rPr>
              <a:t>مثلاً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اگر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كسي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وقت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را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از</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شما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بپرسد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شما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ساعت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را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اعلام</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كنيد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نوعي 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شفاهي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انجام‌گرفته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است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شرح</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وقايع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اخبار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روزانه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براي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دوستان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همكاران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نيز</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نوعي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شفاهي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محسوب</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می‌شود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درصورتی‌که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خبري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را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به‌صورت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كتبي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وقوع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حادثه‌ای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را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کتباً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فردي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اطلاع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دهيد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گزارش‌نویسی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انجام</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داده‌اید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بنابراين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دو صورت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شفاهي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كتبي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انجام</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می‌گیرد</a:t>
            </a:r>
            <a:r>
              <a:rPr lang="en-US" dirty="0" smtClean="0">
                <a:solidFill>
                  <a:srgbClr val="000000"/>
                </a:solidFill>
                <a:effectLst/>
                <a:latin typeface="ArialMT"/>
                <a:ea typeface="Calibri" panose="020F0502020204030204" pitchFamily="34" charset="0"/>
                <a:cs typeface="B Zar" panose="00000400000000000000" pitchFamily="2" charset="-78"/>
              </a:rPr>
              <a:t>. </a:t>
            </a:r>
            <a:r>
              <a:rPr lang="ar-SA" dirty="0" smtClean="0">
                <a:solidFill>
                  <a:srgbClr val="000000"/>
                </a:solidFill>
                <a:effectLst/>
                <a:latin typeface="BNazanin"/>
                <a:ea typeface="Calibri" panose="020F0502020204030204" pitchFamily="34" charset="0"/>
                <a:cs typeface="B Zar" panose="00000400000000000000" pitchFamily="2" charset="-78"/>
              </a:rPr>
              <a:t>ارائه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شفاهي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بسيار</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ساده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است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اما</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تهيه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يك</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گزارش</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مكتوب</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نيازمند</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قابلیت‌های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ويژه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و</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آگاهی‌های</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مقدماتي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است</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كه</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موضوع</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اصلي</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اين</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مبحث</a:t>
            </a:r>
            <a:r>
              <a:rPr lang="ar-SA" dirty="0" smtClean="0">
                <a:solidFill>
                  <a:srgbClr val="000000"/>
                </a:solidFill>
                <a:effectLst/>
                <a:latin typeface="Calibri" panose="020F0502020204030204" pitchFamily="34" charset="0"/>
                <a:ea typeface="Calibri" panose="020F0502020204030204" pitchFamily="34" charset="0"/>
                <a:cs typeface="BNazanin"/>
              </a:rPr>
              <a:t> </a:t>
            </a:r>
            <a:r>
              <a:rPr lang="ar-SA" dirty="0" smtClean="0">
                <a:solidFill>
                  <a:srgbClr val="000000"/>
                </a:solidFill>
                <a:effectLst/>
                <a:latin typeface="BNazanin"/>
                <a:ea typeface="Calibri" panose="020F0502020204030204" pitchFamily="34" charset="0"/>
                <a:cs typeface="B Zar" panose="00000400000000000000" pitchFamily="2" charset="-78"/>
              </a:rPr>
              <a:t>است</a:t>
            </a:r>
            <a:r>
              <a:rPr lang="en-US" dirty="0" smtClean="0">
                <a:solidFill>
                  <a:srgbClr val="000000"/>
                </a:solidFill>
                <a:effectLst/>
                <a:latin typeface="ArialMT"/>
                <a:ea typeface="Calibri" panose="020F0502020204030204" pitchFamily="34" charset="0"/>
                <a:cs typeface="B Zar"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30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384" y="0"/>
            <a:ext cx="11364686" cy="4628190"/>
          </a:xfrm>
          <a:prstGeom prst="rect">
            <a:avLst/>
          </a:prstGeom>
        </p:spPr>
        <p:txBody>
          <a:bodyPr wrap="square">
            <a:spAutoFit/>
          </a:bodyPr>
          <a:lstStyle/>
          <a:p>
            <a:pPr algn="just">
              <a:lnSpc>
                <a:spcPct val="150000"/>
              </a:lnSpc>
            </a:pPr>
            <a:r>
              <a:rPr lang="fa-IR" dirty="0" smtClean="0">
                <a:solidFill>
                  <a:srgbClr val="00B050"/>
                </a:solidFill>
                <a:effectLst/>
                <a:latin typeface="Cambria" panose="02040503050406030204" pitchFamily="18" charset="0"/>
                <a:ea typeface="Times New Roman" panose="02020603050405020304" pitchFamily="18" charset="0"/>
                <a:cs typeface="2  Jadid" panose="00000700000000000000" pitchFamily="2" charset="-78"/>
              </a:rPr>
              <a:t>ساختار گزارش</a:t>
            </a:r>
            <a:endParaRPr lang="en-US" sz="2000" dirty="0" smtClean="0">
              <a:solidFill>
                <a:srgbClr val="00B050"/>
              </a:solidFill>
              <a:effectLst/>
              <a:latin typeface="Cambria" panose="02040503050406030204" pitchFamily="18" charset="0"/>
              <a:ea typeface="Times New Roman" panose="02020603050405020304" pitchFamily="18" charset="0"/>
              <a:cs typeface="2  Jadid" panose="00000700000000000000" pitchFamily="2" charset="-78"/>
            </a:endParaRPr>
          </a:p>
          <a:p>
            <a:pPr indent="88900" algn="just">
              <a:lnSpc>
                <a:spcPct val="150000"/>
              </a:lnSpc>
            </a:pPr>
            <a:r>
              <a:rPr lang="ar-SA" dirty="0" smtClean="0">
                <a:effectLst/>
                <a:latin typeface="BNazanin"/>
                <a:ea typeface="Calibri" panose="020F0502020204030204" pitchFamily="34" charset="0"/>
                <a:cs typeface="B Zar" panose="00000400000000000000" pitchFamily="2" charset="-78"/>
              </a:rPr>
              <a:t>هر</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گزارش</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كامل</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صرف‌نظر</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از</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صفحات</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عنوان،</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فهرست</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مندرجات</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و</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ضمايم</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معمولاً</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داراي</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سه</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جزء</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عمده</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زير</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است</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8900" algn="just">
              <a:lnSpc>
                <a:spcPct val="150000"/>
              </a:lnSpc>
            </a:pPr>
            <a:r>
              <a:rPr lang="en-US" dirty="0" smtClean="0">
                <a:effectLst/>
                <a:latin typeface="BNazanin"/>
                <a:ea typeface="Calibri" panose="020F0502020204030204" pitchFamily="34" charset="0"/>
                <a:cs typeface="B Zar" panose="00000400000000000000" pitchFamily="2" charset="-78"/>
              </a:rPr>
              <a:t>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Courier New" panose="02070309020205020404" pitchFamily="49" charset="0"/>
              <a:buChar char="o"/>
            </a:pPr>
            <a:r>
              <a:rPr lang="ar-SA" b="1" dirty="0" smtClean="0">
                <a:solidFill>
                  <a:schemeClr val="accent4"/>
                </a:solidFill>
                <a:effectLst/>
                <a:latin typeface="BNazanin"/>
                <a:ea typeface="Calibri" panose="020F0502020204030204" pitchFamily="34" charset="0"/>
                <a:cs typeface="B Zar" panose="00000400000000000000" pitchFamily="2" charset="-78"/>
              </a:rPr>
              <a:t>خلاصه</a:t>
            </a:r>
            <a:r>
              <a:rPr lang="ar-SA" b="1" dirty="0" smtClean="0">
                <a:solidFill>
                  <a:schemeClr val="accent4"/>
                </a:solidFill>
                <a:effectLst/>
                <a:latin typeface="Calibri" panose="020F0502020204030204" pitchFamily="34" charset="0"/>
                <a:ea typeface="Calibri" panose="020F0502020204030204" pitchFamily="34" charset="0"/>
                <a:cs typeface="BNazanin"/>
              </a:rPr>
              <a:t> </a:t>
            </a:r>
            <a:r>
              <a:rPr lang="ar-SA" b="1" dirty="0" smtClean="0">
                <a:solidFill>
                  <a:schemeClr val="accent4"/>
                </a:solidFill>
                <a:effectLst/>
                <a:latin typeface="BNazanin"/>
                <a:ea typeface="Calibri" panose="020F0502020204030204" pitchFamily="34" charset="0"/>
                <a:cs typeface="B Zar" panose="00000400000000000000" pitchFamily="2" charset="-78"/>
              </a:rPr>
              <a:t>گزارش</a:t>
            </a:r>
            <a:endParaRPr lang="en-US" sz="1600" dirty="0" smtClean="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Courier New" panose="02070309020205020404" pitchFamily="49" charset="0"/>
              <a:buChar char="o"/>
            </a:pPr>
            <a:r>
              <a:rPr lang="ar-SA" b="1" dirty="0" smtClean="0">
                <a:solidFill>
                  <a:schemeClr val="accent4"/>
                </a:solidFill>
                <a:effectLst/>
                <a:latin typeface="BNazanin"/>
                <a:ea typeface="Calibri" panose="020F0502020204030204" pitchFamily="34" charset="0"/>
                <a:cs typeface="B Zar" panose="00000400000000000000" pitchFamily="2" charset="-78"/>
              </a:rPr>
              <a:t>تنه</a:t>
            </a:r>
            <a:r>
              <a:rPr lang="ar-SA" b="1" dirty="0" smtClean="0">
                <a:solidFill>
                  <a:schemeClr val="accent4"/>
                </a:solidFill>
                <a:effectLst/>
                <a:latin typeface="Calibri" panose="020F0502020204030204" pitchFamily="34" charset="0"/>
                <a:ea typeface="Calibri" panose="020F0502020204030204" pitchFamily="34" charset="0"/>
                <a:cs typeface="BNazanin"/>
              </a:rPr>
              <a:t> </a:t>
            </a:r>
            <a:r>
              <a:rPr lang="ar-SA" b="1" dirty="0" smtClean="0">
                <a:solidFill>
                  <a:schemeClr val="accent4"/>
                </a:solidFill>
                <a:effectLst/>
                <a:latin typeface="BNazanin"/>
                <a:ea typeface="Calibri" panose="020F0502020204030204" pitchFamily="34" charset="0"/>
                <a:cs typeface="B Zar" panose="00000400000000000000" pitchFamily="2" charset="-78"/>
              </a:rPr>
              <a:t>يا</a:t>
            </a:r>
            <a:r>
              <a:rPr lang="ar-SA" b="1" dirty="0" smtClean="0">
                <a:solidFill>
                  <a:schemeClr val="accent4"/>
                </a:solidFill>
                <a:effectLst/>
                <a:latin typeface="Calibri" panose="020F0502020204030204" pitchFamily="34" charset="0"/>
                <a:ea typeface="Calibri" panose="020F0502020204030204" pitchFamily="34" charset="0"/>
                <a:cs typeface="BNazanin"/>
              </a:rPr>
              <a:t> </a:t>
            </a:r>
            <a:r>
              <a:rPr lang="ar-SA" b="1" dirty="0" smtClean="0">
                <a:solidFill>
                  <a:schemeClr val="accent4"/>
                </a:solidFill>
                <a:effectLst/>
                <a:latin typeface="BNazanin"/>
                <a:ea typeface="Calibri" panose="020F0502020204030204" pitchFamily="34" charset="0"/>
                <a:cs typeface="B Zar" panose="00000400000000000000" pitchFamily="2" charset="-78"/>
              </a:rPr>
              <a:t>متن</a:t>
            </a:r>
            <a:r>
              <a:rPr lang="ar-SA" b="1" dirty="0" smtClean="0">
                <a:solidFill>
                  <a:schemeClr val="accent4"/>
                </a:solidFill>
                <a:effectLst/>
                <a:latin typeface="Calibri" panose="020F0502020204030204" pitchFamily="34" charset="0"/>
                <a:ea typeface="Calibri" panose="020F0502020204030204" pitchFamily="34" charset="0"/>
                <a:cs typeface="BNazanin"/>
              </a:rPr>
              <a:t> </a:t>
            </a:r>
            <a:r>
              <a:rPr lang="ar-SA" b="1" dirty="0" smtClean="0">
                <a:solidFill>
                  <a:schemeClr val="accent4"/>
                </a:solidFill>
                <a:effectLst/>
                <a:latin typeface="BNazanin"/>
                <a:ea typeface="Calibri" panose="020F0502020204030204" pitchFamily="34" charset="0"/>
                <a:cs typeface="B Zar" panose="00000400000000000000" pitchFamily="2" charset="-78"/>
              </a:rPr>
              <a:t>اصلي</a:t>
            </a:r>
            <a:r>
              <a:rPr lang="ar-SA" b="1" dirty="0" smtClean="0">
                <a:solidFill>
                  <a:schemeClr val="accent4"/>
                </a:solidFill>
                <a:effectLst/>
                <a:latin typeface="Calibri" panose="020F0502020204030204" pitchFamily="34" charset="0"/>
                <a:ea typeface="Calibri" panose="020F0502020204030204" pitchFamily="34" charset="0"/>
                <a:cs typeface="BNazanin"/>
              </a:rPr>
              <a:t> </a:t>
            </a:r>
            <a:r>
              <a:rPr lang="ar-SA" b="1" dirty="0" smtClean="0">
                <a:solidFill>
                  <a:schemeClr val="accent4"/>
                </a:solidFill>
                <a:effectLst/>
                <a:latin typeface="BNazanin"/>
                <a:ea typeface="Calibri" panose="020F0502020204030204" pitchFamily="34" charset="0"/>
                <a:cs typeface="B Zar" panose="00000400000000000000" pitchFamily="2" charset="-78"/>
              </a:rPr>
              <a:t>گزارش</a:t>
            </a:r>
            <a:endParaRPr lang="en-US" sz="1600" dirty="0" smtClean="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Courier New" panose="02070309020205020404" pitchFamily="49" charset="0"/>
              <a:buChar char="o"/>
            </a:pPr>
            <a:r>
              <a:rPr lang="ar-SA" b="1" dirty="0" smtClean="0">
                <a:solidFill>
                  <a:schemeClr val="accent4"/>
                </a:solidFill>
                <a:effectLst/>
                <a:latin typeface="BNazanin"/>
                <a:ea typeface="Calibri" panose="020F0502020204030204" pitchFamily="34" charset="0"/>
                <a:cs typeface="B Zar" panose="00000400000000000000" pitchFamily="2" charset="-78"/>
              </a:rPr>
              <a:t>پايان</a:t>
            </a:r>
            <a:r>
              <a:rPr lang="ar-SA" b="1" dirty="0" smtClean="0">
                <a:solidFill>
                  <a:schemeClr val="accent4"/>
                </a:solidFill>
                <a:effectLst/>
                <a:latin typeface="Calibri" panose="020F0502020204030204" pitchFamily="34" charset="0"/>
                <a:ea typeface="Calibri" panose="020F0502020204030204" pitchFamily="34" charset="0"/>
                <a:cs typeface="BNazanin"/>
              </a:rPr>
              <a:t> </a:t>
            </a:r>
            <a:r>
              <a:rPr lang="ar-SA" b="1" dirty="0" smtClean="0">
                <a:solidFill>
                  <a:schemeClr val="accent4"/>
                </a:solidFill>
                <a:effectLst/>
                <a:latin typeface="BNazanin"/>
                <a:ea typeface="Calibri" panose="020F0502020204030204" pitchFamily="34" charset="0"/>
                <a:cs typeface="B Zar" panose="00000400000000000000" pitchFamily="2" charset="-78"/>
              </a:rPr>
              <a:t>گزارش</a:t>
            </a:r>
            <a:endParaRPr lang="en-US" sz="1600" dirty="0" smtClean="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indent="88900" algn="just">
              <a:lnSpc>
                <a:spcPct val="150000"/>
              </a:lnSpc>
            </a:pPr>
            <a:r>
              <a:rPr lang="ar-SA" dirty="0" smtClean="0">
                <a:effectLst/>
                <a:latin typeface="BNazanin"/>
                <a:ea typeface="Calibri" panose="020F0502020204030204" pitchFamily="34" charset="0"/>
                <a:cs typeface="B Zar" panose="00000400000000000000" pitchFamily="2" charset="-78"/>
              </a:rPr>
              <a:t>در</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صفحه</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عنوان</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مشخصاتي</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از</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قبيل</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عنوان</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گزارش،</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نام</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گزارش</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نويس،</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سازمان</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و</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محل</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كار</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و</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تاريخ</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نگارش</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و</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ديگر</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اطلاعات</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لازم</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ازنظر گزارشگر</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درج</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می‌شود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8900" algn="just">
              <a:lnSpc>
                <a:spcPct val="150000"/>
              </a:lnSpc>
            </a:pPr>
            <a:r>
              <a:rPr lang="ar-SA" dirty="0" smtClean="0">
                <a:effectLst/>
                <a:latin typeface="BNazanin"/>
                <a:ea typeface="Calibri" panose="020F0502020204030204" pitchFamily="34" charset="0"/>
                <a:cs typeface="B Zar" panose="00000400000000000000" pitchFamily="2" charset="-78"/>
              </a:rPr>
              <a:t>عنوان</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بايد</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روشن،</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مختصر</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و</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گويا</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باشد</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و</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نشان</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دهد</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گزارش</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نهايي</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است</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يا</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پیش‌نویس</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يا</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مقدماتي</a:t>
            </a:r>
            <a:r>
              <a:rPr lang="en-US" dirty="0" smtClean="0">
                <a:effectLst/>
                <a:latin typeface="ArialMT"/>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8900" algn="just">
              <a:lnSpc>
                <a:spcPct val="150000"/>
              </a:lnSpc>
            </a:pPr>
            <a:r>
              <a:rPr lang="ar-SA" dirty="0" smtClean="0">
                <a:effectLst/>
                <a:latin typeface="BNazanin"/>
                <a:ea typeface="Calibri" panose="020F0502020204030204" pitchFamily="34" charset="0"/>
                <a:cs typeface="B Zar" panose="00000400000000000000" pitchFamily="2" charset="-78"/>
              </a:rPr>
              <a:t>فهرست</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مندرجات</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بايد</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به‌گونه‌ای</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تنظيم</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شود</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كه</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ساخت</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گزارش</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با</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نظرهاي</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اجمالي</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از</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روي</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آن</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خوانده</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شود</a:t>
            </a:r>
            <a:r>
              <a:rPr lang="en-US" dirty="0" smtClean="0">
                <a:effectLst/>
                <a:latin typeface="ArialMT"/>
                <a:ea typeface="Calibri" panose="020F0502020204030204" pitchFamily="34" charset="0"/>
                <a:cs typeface="B Zar" panose="00000400000000000000" pitchFamily="2" charset="-78"/>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88900" algn="just">
              <a:lnSpc>
                <a:spcPct val="150000"/>
              </a:lnSpc>
            </a:pPr>
            <a:r>
              <a:rPr lang="ar-SA" dirty="0" smtClean="0">
                <a:effectLst/>
                <a:latin typeface="BNazanin"/>
                <a:ea typeface="Calibri" panose="020F0502020204030204" pitchFamily="34" charset="0"/>
                <a:cs typeface="B Zar" panose="00000400000000000000" pitchFamily="2" charset="-78"/>
              </a:rPr>
              <a:t>ضمايم</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شامل</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یادداشت‌ها،</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جداول</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و</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نمودارها،</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محاسبات</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و</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ارجاعات</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و</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ديگر مواردي</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است</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كه</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پشتوانه</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نظرهاي</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مندرج</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در</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گزارش</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هستند</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و</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بنا به</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دلايلي</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از</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واردكردن</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آن‌ها</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در متن</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اصلي</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گزارش</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خودداري</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شده</a:t>
            </a:r>
            <a:r>
              <a:rPr lang="ar-SA" dirty="0" smtClean="0">
                <a:effectLst/>
                <a:latin typeface="Calibri" panose="020F0502020204030204" pitchFamily="34" charset="0"/>
                <a:ea typeface="Calibri" panose="020F0502020204030204" pitchFamily="34" charset="0"/>
                <a:cs typeface="BNazanin"/>
              </a:rPr>
              <a:t> </a:t>
            </a:r>
            <a:r>
              <a:rPr lang="ar-SA" dirty="0" smtClean="0">
                <a:effectLst/>
                <a:latin typeface="BNazanin"/>
                <a:ea typeface="Calibri" panose="020F0502020204030204" pitchFamily="34" charset="0"/>
                <a:cs typeface="B Zar" panose="00000400000000000000" pitchFamily="2" charset="-78"/>
              </a:rPr>
              <a:t>است</a:t>
            </a:r>
            <a:r>
              <a:rPr lang="en-US" dirty="0" smtClean="0">
                <a:effectLst/>
                <a:latin typeface="ArialMT"/>
                <a:ea typeface="Calibri" panose="020F0502020204030204" pitchFamily="34" charset="0"/>
                <a:cs typeface="B Zar"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380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5066"/>
            <a:ext cx="11684330" cy="5078313"/>
          </a:xfrm>
          <a:prstGeom prst="rect">
            <a:avLst/>
          </a:prstGeom>
        </p:spPr>
        <p:txBody>
          <a:bodyPr wrap="square">
            <a:spAutoFit/>
          </a:bodyPr>
          <a:lstStyle/>
          <a:p>
            <a:r>
              <a:rPr lang="fa-IR" dirty="0" smtClean="0">
                <a:solidFill>
                  <a:schemeClr val="accent4"/>
                </a:solidFill>
                <a:cs typeface="B Zar" panose="00000400000000000000" pitchFamily="2" charset="-78"/>
              </a:rPr>
              <a:t>اصول گزارش</a:t>
            </a:r>
          </a:p>
          <a:p>
            <a:r>
              <a:rPr lang="fa-IR" dirty="0" smtClean="0">
                <a:cs typeface="B Zar" panose="00000400000000000000" pitchFamily="2" charset="-78"/>
              </a:rPr>
              <a:t>اصولي كه در گزارش‌نویسی بايستي موردتوجه و دقت گزارشگر قرار گيرد و گزارش‌ها بر مبناي آن‌ها تهيه شوند؛ عبارت‌اند از:</a:t>
            </a:r>
          </a:p>
          <a:p>
            <a:r>
              <a:rPr lang="fa-IR" dirty="0" smtClean="0">
                <a:solidFill>
                  <a:schemeClr val="accent1">
                    <a:lumMod val="75000"/>
                  </a:schemeClr>
                </a:solidFill>
                <a:cs typeface="B Zar" panose="00000400000000000000" pitchFamily="2" charset="-78"/>
              </a:rPr>
              <a:t>1.	درستي گزارش</a:t>
            </a:r>
          </a:p>
          <a:p>
            <a:r>
              <a:rPr lang="fa-IR" dirty="0" smtClean="0">
                <a:cs typeface="B Zar" panose="00000400000000000000" pitchFamily="2" charset="-78"/>
              </a:rPr>
              <a:t>گزارش بايستي بازگوكننده حقایق باشد و در هيچ موردي اطمينان بيجا و غیر مستند ندهد و عقايد و احساسات و سليقه گزارشگر در آن مداخله نكند. تهیه‌کننده گزارش تحت تأثیر شرايط محيط، جوسازی‌ها و غوغاسالاری‌ها قرار نگيرد و صرفاً واقعیت‌ها را درج نمايد گاهي اوقات ممكن است شرايط چنان طبيعي ساخته شود كه با واقعيت اتفاق افتاده تفاوت چنداني نداشته باشد و گزارشگر را به‌اشتباه بيندازد.</a:t>
            </a:r>
          </a:p>
          <a:p>
            <a:r>
              <a:rPr lang="fa-IR" dirty="0" smtClean="0">
                <a:solidFill>
                  <a:schemeClr val="accent1">
                    <a:lumMod val="75000"/>
                  </a:schemeClr>
                </a:solidFill>
                <a:cs typeface="B Zar" panose="00000400000000000000" pitchFamily="2" charset="-78"/>
              </a:rPr>
              <a:t>2.	اختصار</a:t>
            </a:r>
          </a:p>
          <a:p>
            <a:r>
              <a:rPr lang="fa-IR" dirty="0" smtClean="0">
                <a:cs typeface="B Zar" panose="00000400000000000000" pitchFamily="2" charset="-78"/>
              </a:rPr>
              <a:t>مختصر نویسی از عواملي است كه اشتباه را كم می‌کند ولي نبايد به‌روشنی و درستي نوشته و جامع و کامل بودن آن خدشه وارد سازد، يعني به جهت كم گفتن بسياري از واقعیت‌ها پنهان بماند به‌طوری‌که در تصمیم‌گیری نهايي، ما را با مشكل مواجه نمايد و بايستي توجه داشت كه حجم گفته‌ها و نوشته‌ها با موضوع مطابقت داشته باشد.</a:t>
            </a:r>
          </a:p>
          <a:p>
            <a:r>
              <a:rPr lang="fa-IR" dirty="0" smtClean="0">
                <a:solidFill>
                  <a:schemeClr val="accent1">
                    <a:lumMod val="75000"/>
                  </a:schemeClr>
                </a:solidFill>
                <a:cs typeface="B Zar" panose="00000400000000000000" pitchFamily="2" charset="-78"/>
              </a:rPr>
              <a:t>3.	دقت</a:t>
            </a:r>
          </a:p>
          <a:p>
            <a:r>
              <a:rPr lang="fa-IR" dirty="0" smtClean="0">
                <a:cs typeface="B Zar" panose="00000400000000000000" pitchFamily="2" charset="-78"/>
              </a:rPr>
              <a:t>گزارش بايد بسيار دقيق و گويا بوده و اطلاعات جامع و كاملي را به خواننده ارائه نمايد. وظيفه گزارشگر است كه با ثبت اطلاعات دقيق مانع از انجام مجدد كارها و اتلاف زمان و هزينه اضافي گردد. بنابراين، اصل دقت، يكي از مهم‌ترین اصول گزارش‌نویسی به شمار می‌رود.</a:t>
            </a:r>
          </a:p>
          <a:p>
            <a:r>
              <a:rPr lang="fa-IR" dirty="0" smtClean="0">
                <a:solidFill>
                  <a:schemeClr val="accent1">
                    <a:lumMod val="75000"/>
                  </a:schemeClr>
                </a:solidFill>
                <a:cs typeface="B Zar" panose="00000400000000000000" pitchFamily="2" charset="-78"/>
              </a:rPr>
              <a:t>4.	تناسب اجزاء</a:t>
            </a:r>
          </a:p>
          <a:p>
            <a:r>
              <a:rPr lang="fa-IR" dirty="0" smtClean="0">
                <a:cs typeface="B Zar" panose="00000400000000000000" pitchFamily="2" charset="-78"/>
              </a:rPr>
              <a:t>گزارش بايستي داراي حجم متناسب با موضوع بوده و نه بسيار طولاني و ملال‌آور و نه كوتاه و خلاصه باشد، درعین‌حال همه نكات لازم را به صورتي جذاب و مؤثر به‌طوری به خواننده منتقل نمايد كه رغبت و علاقه وي را در مطالعه كامل موضوع برانگيزد تا خواننده مطالب را به‌طور دقيق و جزءبه‌جزء درك نمايد.</a:t>
            </a:r>
          </a:p>
          <a:p>
            <a:r>
              <a:rPr lang="fa-IR" dirty="0" smtClean="0">
                <a:solidFill>
                  <a:schemeClr val="accent1">
                    <a:lumMod val="75000"/>
                  </a:schemeClr>
                </a:solidFill>
                <a:cs typeface="B Zar" panose="00000400000000000000" pitchFamily="2" charset="-78"/>
              </a:rPr>
              <a:t>5.	وابستگي عناصر</a:t>
            </a:r>
          </a:p>
          <a:p>
            <a:r>
              <a:rPr lang="fa-IR" dirty="0" smtClean="0">
                <a:cs typeface="B Zar" panose="00000400000000000000" pitchFamily="2" charset="-78"/>
              </a:rPr>
              <a:t>گزارش بايستي بر اساس تفكري صحيح و منطقي تدوین‌شده باشد و از حدس و گمان و احتمال دور بوده و اعتماد خواننده را جلب كرده و فاقد مطالب متضاد و دوگانگي باشد به‌طوری‌که تمامي عناصر تشکیل‌دهنده موضوع با يكديگر متناسب باشند و يكديگر را انكار نكنند، بلكه باعث تقويت كلي موضوع و مطلب باشند.</a:t>
            </a:r>
            <a:endParaRPr lang="fa-IR" dirty="0">
              <a:cs typeface="B Zar" panose="00000400000000000000" pitchFamily="2" charset="-78"/>
            </a:endParaRPr>
          </a:p>
        </p:txBody>
      </p:sp>
    </p:spTree>
    <p:extLst>
      <p:ext uri="{BB962C8B-B14F-4D97-AF65-F5344CB8AC3E}">
        <p14:creationId xmlns:p14="http://schemas.microsoft.com/office/powerpoint/2010/main" val="29085933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1</TotalTime>
  <Words>1089</Words>
  <Application>Microsoft Office PowerPoint</Application>
  <PresentationFormat>Widescreen</PresentationFormat>
  <Paragraphs>201</Paragraphs>
  <Slides>20</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20</vt:i4>
      </vt:variant>
    </vt:vector>
  </HeadingPairs>
  <TitlesOfParts>
    <vt:vector size="36" baseType="lpstr">
      <vt:lpstr>110_Besmellah_1(MRT)</vt:lpstr>
      <vt:lpstr>2  Jadid</vt:lpstr>
      <vt:lpstr>Arial</vt:lpstr>
      <vt:lpstr>ArialMT</vt:lpstr>
      <vt:lpstr>B Titr</vt:lpstr>
      <vt:lpstr>B Zar</vt:lpstr>
      <vt:lpstr>BNazanin</vt:lpstr>
      <vt:lpstr>BNazaninBold</vt:lpstr>
      <vt:lpstr>Calibri</vt:lpstr>
      <vt:lpstr>Cambria</vt:lpstr>
      <vt:lpstr>Courier New</vt:lpstr>
      <vt:lpstr>Impact</vt:lpstr>
      <vt:lpstr>IranNastaliq</vt:lpstr>
      <vt:lpstr>Tahoma</vt:lpstr>
      <vt:lpstr>Times New Roman</vt:lpstr>
      <vt:lpstr>Main Event</vt:lpstr>
      <vt:lpstr>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title>
  <dc:creator>h f</dc:creator>
  <cp:lastModifiedBy>Bamdadi</cp:lastModifiedBy>
  <cp:revision>3</cp:revision>
  <dcterms:created xsi:type="dcterms:W3CDTF">2020-05-02T14:30:24Z</dcterms:created>
  <dcterms:modified xsi:type="dcterms:W3CDTF">2020-05-02T19:21:28Z</dcterms:modified>
</cp:coreProperties>
</file>