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6">
  <p:sldMasterIdLst>
    <p:sldMasterId id="2147483726" r:id="rId1"/>
  </p:sldMasterIdLst>
  <p:sldIdLst>
    <p:sldId id="306" r:id="rId2"/>
    <p:sldId id="30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CCFF66"/>
    <a:srgbClr val="6699FF"/>
    <a:srgbClr val="CC3399"/>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63" d="100"/>
          <a:sy n="63" d="100"/>
        </p:scale>
        <p:origin x="84"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AAFBE69-B541-4F26-BE10-ABCEA5D0D1F7}" type="datetimeFigureOut">
              <a:rPr lang="fa-IR" smtClean="0"/>
              <a:t>1441/09/10</a:t>
            </a:fld>
            <a:endParaRPr lang="fa-IR"/>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fa-IR"/>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16B3B7CA-8B19-449D-BA4D-4CEC1FAE036B}" type="slidenum">
              <a:rPr lang="fa-IR" smtClean="0"/>
              <a:t>‹#›</a:t>
            </a:fld>
            <a:endParaRPr lang="fa-IR"/>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91979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1134315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454453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2960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1128405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AAFBE69-B541-4F26-BE10-ABCEA5D0D1F7}"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210654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AAFBE69-B541-4F26-BE10-ABCEA5D0D1F7}"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4134564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FBE69-B541-4F26-BE10-ABCEA5D0D1F7}"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3025694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FBE69-B541-4F26-BE10-ABCEA5D0D1F7}"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2672796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AFBE69-B541-4F26-BE10-ABCEA5D0D1F7}"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2373819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AFBE69-B541-4F26-BE10-ABCEA5D0D1F7}" type="datetimeFigureOut">
              <a:rPr lang="fa-IR" smtClean="0"/>
              <a:t>1441/09/10</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3127579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2515178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AFBE69-B541-4F26-BE10-ABCEA5D0D1F7}" type="datetimeFigureOut">
              <a:rPr lang="fa-IR" smtClean="0"/>
              <a:t>1441/09/10</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3817077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AFBE69-B541-4F26-BE10-ABCEA5D0D1F7}" type="datetimeFigureOut">
              <a:rPr lang="fa-IR" smtClean="0"/>
              <a:t>1441/09/10</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183345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AFBE69-B541-4F26-BE10-ABCEA5D0D1F7}" type="datetimeFigureOut">
              <a:rPr lang="fa-IR" smtClean="0"/>
              <a:t>1441/09/10</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322767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1026131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FBE69-B541-4F26-BE10-ABCEA5D0D1F7}" type="datetimeFigureOut">
              <a:rPr lang="fa-IR" smtClean="0"/>
              <a:t>1441/09/10</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16B3B7CA-8B19-449D-BA4D-4CEC1FAE036B}" type="slidenum">
              <a:rPr lang="fa-IR" smtClean="0"/>
              <a:t>‹#›</a:t>
            </a:fld>
            <a:endParaRPr lang="fa-IR"/>
          </a:p>
        </p:txBody>
      </p:sp>
    </p:spTree>
    <p:extLst>
      <p:ext uri="{BB962C8B-B14F-4D97-AF65-F5344CB8AC3E}">
        <p14:creationId xmlns:p14="http://schemas.microsoft.com/office/powerpoint/2010/main" val="139570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AAFBE69-B541-4F26-BE10-ABCEA5D0D1F7}" type="datetimeFigureOut">
              <a:rPr lang="fa-IR" smtClean="0"/>
              <a:t>1441/09/10</a:t>
            </a:fld>
            <a:endParaRPr lang="fa-IR"/>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fa-IR"/>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16B3B7CA-8B19-449D-BA4D-4CEC1FAE036B}" type="slidenum">
              <a:rPr lang="fa-IR" smtClean="0"/>
              <a:t>‹#›</a:t>
            </a:fld>
            <a:endParaRPr lang="fa-IR"/>
          </a:p>
        </p:txBody>
      </p:sp>
    </p:spTree>
    <p:extLst>
      <p:ext uri="{BB962C8B-B14F-4D97-AF65-F5344CB8AC3E}">
        <p14:creationId xmlns:p14="http://schemas.microsoft.com/office/powerpoint/2010/main" val="41162218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914400" rtl="1"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101" y="1536700"/>
            <a:ext cx="10396882" cy="1151965"/>
          </a:xfrm>
        </p:spPr>
        <p:txBody>
          <a:bodyPr>
            <a:noAutofit/>
          </a:bodyPr>
          <a:lstStyle/>
          <a:p>
            <a:pPr algn="ctr"/>
            <a:r>
              <a:rPr lang="en-US" sz="23900" dirty="0">
                <a:latin typeface="110_Besmellah_1(MRT)" pitchFamily="2" charset="0"/>
              </a:rPr>
              <a:t>c</a:t>
            </a:r>
            <a:endParaRPr lang="fa-IR" sz="23900" dirty="0">
              <a:latin typeface="110_Besmellah_1(MRT)" pitchFamily="2" charset="0"/>
            </a:endParaRPr>
          </a:p>
        </p:txBody>
      </p:sp>
    </p:spTree>
    <p:extLst>
      <p:ext uri="{BB962C8B-B14F-4D97-AF65-F5344CB8AC3E}">
        <p14:creationId xmlns:p14="http://schemas.microsoft.com/office/powerpoint/2010/main" val="1053547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56739432"/>
              </p:ext>
            </p:extLst>
          </p:nvPr>
        </p:nvGraphicFramePr>
        <p:xfrm>
          <a:off x="4334495" y="1101444"/>
          <a:ext cx="3381710" cy="2800924"/>
        </p:xfrm>
        <a:graphic>
          <a:graphicData uri="http://schemas.openxmlformats.org/drawingml/2006/table">
            <a:tbl>
              <a:tblPr rtl="1" firstRow="1" firstCol="1" bandRow="1">
                <a:tableStyleId>{00A15C55-8517-42AA-B614-E9B94910E393}</a:tableStyleId>
              </a:tblPr>
              <a:tblGrid>
                <a:gridCol w="1673956"/>
                <a:gridCol w="1707754"/>
              </a:tblGrid>
              <a:tr h="237589">
                <a:tc>
                  <a:txBody>
                    <a:bodyPr/>
                    <a:lstStyle/>
                    <a:p>
                      <a:pPr marL="0" marR="0" algn="ctr" rtl="1">
                        <a:lnSpc>
                          <a:spcPct val="115000"/>
                        </a:lnSpc>
                        <a:spcBef>
                          <a:spcPts val="0"/>
                        </a:spcBef>
                        <a:spcAft>
                          <a:spcPts val="0"/>
                        </a:spcAft>
                      </a:pPr>
                      <a:r>
                        <a:rPr lang="fa-IR" sz="2000" dirty="0">
                          <a:effectLst/>
                        </a:rPr>
                        <a:t>بنویسیم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2000" dirty="0">
                          <a:effectLst/>
                        </a:rPr>
                        <a:t>ننویسیم</a:t>
                      </a:r>
                      <a:endParaRPr lang="en-US"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472946">
                <a:tc>
                  <a:txBody>
                    <a:bodyPr/>
                    <a:lstStyle/>
                    <a:p>
                      <a:pPr marL="0" marR="0" algn="ctr" rtl="1">
                        <a:lnSpc>
                          <a:spcPct val="115000"/>
                        </a:lnSpc>
                        <a:spcBef>
                          <a:spcPts val="0"/>
                        </a:spcBef>
                        <a:spcAft>
                          <a:spcPts val="0"/>
                        </a:spcAft>
                      </a:pPr>
                      <a:r>
                        <a:rPr lang="fa-IR" sz="1200" dirty="0">
                          <a:effectLst/>
                          <a:cs typeface="B Zar" panose="00000400000000000000" pitchFamily="2" charset="-78"/>
                        </a:rPr>
                        <a:t>شورای عالی</a:t>
                      </a:r>
                      <a:br>
                        <a:rPr lang="fa-IR" sz="1200" dirty="0">
                          <a:effectLst/>
                          <a:cs typeface="B Zar" panose="00000400000000000000" pitchFamily="2" charset="-78"/>
                        </a:rPr>
                      </a:br>
                      <a:endParaRPr lang="en-US" sz="1100" dirty="0">
                        <a:effectLst/>
                        <a:cs typeface="B Zar" panose="00000400000000000000" pitchFamily="2" charset="-78"/>
                      </a:endParaRPr>
                    </a:p>
                    <a:p>
                      <a:pPr marL="0" marR="0" algn="ctr" rtl="1">
                        <a:lnSpc>
                          <a:spcPct val="115000"/>
                        </a:lnSpc>
                        <a:spcBef>
                          <a:spcPts val="0"/>
                        </a:spcBef>
                        <a:spcAft>
                          <a:spcPts val="0"/>
                        </a:spcAft>
                      </a:pPr>
                      <a:r>
                        <a:rPr lang="fa-IR" sz="1200" dirty="0">
                          <a:effectLst/>
                          <a:cs typeface="B Zar" panose="00000400000000000000" pitchFamily="2" charset="-78"/>
                        </a:rPr>
                        <a:t>چشم‌پوشی</a:t>
                      </a:r>
                      <a:br>
                        <a:rPr lang="fa-IR" sz="1200" dirty="0">
                          <a:effectLst/>
                          <a:cs typeface="B Zar" panose="00000400000000000000" pitchFamily="2" charset="-78"/>
                        </a:rPr>
                      </a:br>
                      <a:endParaRPr lang="en-US" sz="1100" dirty="0">
                        <a:effectLst/>
                        <a:cs typeface="B Zar" panose="00000400000000000000" pitchFamily="2" charset="-78"/>
                      </a:endParaRPr>
                    </a:p>
                    <a:p>
                      <a:pPr marL="0" marR="0" algn="ctr" rtl="1">
                        <a:lnSpc>
                          <a:spcPct val="115000"/>
                        </a:lnSpc>
                        <a:spcBef>
                          <a:spcPts val="0"/>
                        </a:spcBef>
                        <a:spcAft>
                          <a:spcPts val="0"/>
                        </a:spcAft>
                      </a:pPr>
                      <a:r>
                        <a:rPr lang="fa-IR" sz="1200" dirty="0">
                          <a:effectLst/>
                          <a:cs typeface="B Zar" panose="00000400000000000000" pitchFamily="2" charset="-78"/>
                        </a:rPr>
                        <a:t>برون‌گرا</a:t>
                      </a:r>
                      <a:br>
                        <a:rPr lang="fa-IR" sz="1200" dirty="0">
                          <a:effectLst/>
                          <a:cs typeface="B Zar" panose="00000400000000000000" pitchFamily="2" charset="-78"/>
                        </a:rPr>
                      </a:br>
                      <a:endParaRPr lang="en-US" sz="1100" dirty="0">
                        <a:effectLst/>
                        <a:cs typeface="B Zar" panose="00000400000000000000" pitchFamily="2" charset="-78"/>
                      </a:endParaRPr>
                    </a:p>
                    <a:p>
                      <a:pPr marL="0" marR="0" algn="ctr" rtl="1">
                        <a:lnSpc>
                          <a:spcPct val="115000"/>
                        </a:lnSpc>
                        <a:spcBef>
                          <a:spcPts val="0"/>
                        </a:spcBef>
                        <a:spcAft>
                          <a:spcPts val="0"/>
                        </a:spcAft>
                      </a:pPr>
                      <a:r>
                        <a:rPr lang="fa-IR" sz="1200" dirty="0">
                          <a:effectLst/>
                          <a:cs typeface="B Zar" panose="00000400000000000000" pitchFamily="2" charset="-78"/>
                        </a:rPr>
                        <a:t>تصنیف‌خوان</a:t>
                      </a:r>
                      <a:br>
                        <a:rPr lang="fa-IR" sz="1200" dirty="0">
                          <a:effectLst/>
                          <a:cs typeface="B Zar" panose="00000400000000000000" pitchFamily="2" charset="-78"/>
                        </a:rPr>
                      </a:br>
                      <a:endParaRPr lang="en-US" sz="1100" dirty="0">
                        <a:effectLst/>
                        <a:cs typeface="B Zar" panose="00000400000000000000" pitchFamily="2" charset="-78"/>
                      </a:endParaRPr>
                    </a:p>
                    <a:p>
                      <a:pPr marL="0" marR="0" algn="ctr" rtl="1">
                        <a:lnSpc>
                          <a:spcPct val="115000"/>
                        </a:lnSpc>
                        <a:spcBef>
                          <a:spcPts val="0"/>
                        </a:spcBef>
                        <a:spcAft>
                          <a:spcPts val="0"/>
                        </a:spcAft>
                      </a:pPr>
                      <a:r>
                        <a:rPr lang="fa-IR" sz="1200" dirty="0">
                          <a:effectLst/>
                          <a:cs typeface="B Zar" panose="00000400000000000000" pitchFamily="2" charset="-78"/>
                        </a:rPr>
                        <a:t>روان‌نویس</a:t>
                      </a:r>
                      <a:br>
                        <a:rPr lang="fa-IR" sz="1200" dirty="0">
                          <a:effectLst/>
                          <a:cs typeface="B Zar" panose="00000400000000000000" pitchFamily="2" charset="-78"/>
                        </a:rPr>
                      </a:br>
                      <a:endParaRPr lang="en-US" sz="1100" dirty="0">
                        <a:effectLst/>
                        <a:cs typeface="B Zar" panose="00000400000000000000" pitchFamily="2" charset="-78"/>
                      </a:endParaRPr>
                    </a:p>
                    <a:p>
                      <a:pPr marL="0" marR="0" algn="r" rtl="1">
                        <a:lnSpc>
                          <a:spcPct val="115000"/>
                        </a:lnSpc>
                        <a:spcBef>
                          <a:spcPts val="0"/>
                        </a:spcBef>
                        <a:spcAft>
                          <a:spcPts val="0"/>
                        </a:spcAft>
                      </a:pPr>
                      <a:r>
                        <a:rPr lang="fa-IR" sz="200" dirty="0">
                          <a:effectLst/>
                          <a:cs typeface="B Zar" panose="00000400000000000000" pitchFamily="2" charset="-78"/>
                        </a:rPr>
                        <a:t> </a:t>
                      </a:r>
                      <a:endParaRPr lang="en-US" sz="1100" dirty="0">
                        <a:effectLst/>
                        <a:latin typeface="Calibri" panose="020F0502020204030204" pitchFamily="34" charset="0"/>
                        <a:ea typeface="Calibri" panose="020F0502020204030204" pitchFamily="34" charset="0"/>
                        <a:cs typeface="B Zar" panose="00000400000000000000" pitchFamily="2" charset="-78"/>
                      </a:endParaRPr>
                    </a:p>
                  </a:txBody>
                  <a:tcPr marL="68580" marR="68580" marT="0" marB="0"/>
                </a:tc>
                <a:tc>
                  <a:txBody>
                    <a:bodyPr/>
                    <a:lstStyle/>
                    <a:p>
                      <a:pPr marL="0" marR="0" algn="ctr" rtl="1">
                        <a:lnSpc>
                          <a:spcPct val="115000"/>
                        </a:lnSpc>
                        <a:spcBef>
                          <a:spcPts val="0"/>
                        </a:spcBef>
                        <a:spcAft>
                          <a:spcPts val="0"/>
                        </a:spcAft>
                      </a:pPr>
                      <a:r>
                        <a:rPr lang="fa-IR" sz="1200" dirty="0">
                          <a:effectLst/>
                        </a:rPr>
                        <a:t>شورایعالی</a:t>
                      </a:r>
                      <a:br>
                        <a:rPr lang="fa-IR" sz="1200" dirty="0">
                          <a:effectLst/>
                        </a:rPr>
                      </a:br>
                      <a:endParaRPr lang="en-US" sz="1100" dirty="0">
                        <a:effectLst/>
                      </a:endParaRPr>
                    </a:p>
                    <a:p>
                      <a:pPr marL="0" marR="0" algn="ctr" rtl="1">
                        <a:lnSpc>
                          <a:spcPct val="115000"/>
                        </a:lnSpc>
                        <a:spcBef>
                          <a:spcPts val="0"/>
                        </a:spcBef>
                        <a:spcAft>
                          <a:spcPts val="0"/>
                        </a:spcAft>
                      </a:pPr>
                      <a:r>
                        <a:rPr lang="fa-IR" sz="1200" dirty="0">
                          <a:effectLst/>
                        </a:rPr>
                        <a:t>چشمپوشی</a:t>
                      </a:r>
                      <a:br>
                        <a:rPr lang="fa-IR" sz="1200" dirty="0">
                          <a:effectLst/>
                        </a:rPr>
                      </a:br>
                      <a:endParaRPr lang="en-US" sz="1100" dirty="0">
                        <a:effectLst/>
                      </a:endParaRPr>
                    </a:p>
                    <a:p>
                      <a:pPr marL="0" marR="0" algn="ctr" rtl="1">
                        <a:lnSpc>
                          <a:spcPct val="115000"/>
                        </a:lnSpc>
                        <a:spcBef>
                          <a:spcPts val="0"/>
                        </a:spcBef>
                        <a:spcAft>
                          <a:spcPts val="0"/>
                        </a:spcAft>
                      </a:pPr>
                      <a:r>
                        <a:rPr lang="fa-IR" sz="1200" dirty="0">
                          <a:effectLst/>
                        </a:rPr>
                        <a:t>برونگرا</a:t>
                      </a:r>
                      <a:br>
                        <a:rPr lang="fa-IR" sz="1200" dirty="0">
                          <a:effectLst/>
                        </a:rPr>
                      </a:br>
                      <a:endParaRPr lang="en-US" sz="1100" dirty="0">
                        <a:effectLst/>
                      </a:endParaRPr>
                    </a:p>
                    <a:p>
                      <a:pPr marL="0" marR="0" algn="ctr" rtl="1">
                        <a:lnSpc>
                          <a:spcPct val="115000"/>
                        </a:lnSpc>
                        <a:spcBef>
                          <a:spcPts val="0"/>
                        </a:spcBef>
                        <a:spcAft>
                          <a:spcPts val="0"/>
                        </a:spcAft>
                      </a:pPr>
                      <a:r>
                        <a:rPr lang="fa-IR" sz="1200" dirty="0">
                          <a:effectLst/>
                        </a:rPr>
                        <a:t>تصنیفخوان</a:t>
                      </a:r>
                      <a:br>
                        <a:rPr lang="fa-IR" sz="1200" dirty="0">
                          <a:effectLst/>
                        </a:rPr>
                      </a:br>
                      <a:endParaRPr lang="en-US" sz="1100" dirty="0">
                        <a:effectLst/>
                      </a:endParaRPr>
                    </a:p>
                    <a:p>
                      <a:pPr marL="0" marR="0" algn="ctr" rtl="0">
                        <a:lnSpc>
                          <a:spcPct val="115000"/>
                        </a:lnSpc>
                        <a:spcBef>
                          <a:spcPts val="0"/>
                        </a:spcBef>
                        <a:spcAft>
                          <a:spcPts val="0"/>
                        </a:spcAft>
                      </a:pPr>
                      <a:r>
                        <a:rPr lang="fa-IR" sz="1200" dirty="0">
                          <a:effectLst/>
                        </a:rPr>
                        <a:t>رواننویس</a:t>
                      </a:r>
                      <a:endParaRPr lang="en-US" sz="1100" dirty="0">
                        <a:effectLst/>
                      </a:endParaRPr>
                    </a:p>
                    <a:p>
                      <a:pPr marL="0" marR="0" algn="r" rtl="1">
                        <a:lnSpc>
                          <a:spcPct val="115000"/>
                        </a:lnSpc>
                        <a:spcBef>
                          <a:spcPts val="0"/>
                        </a:spcBef>
                        <a:spcAft>
                          <a:spcPts val="0"/>
                        </a:spcAft>
                      </a:pPr>
                      <a:r>
                        <a:rPr lang="en-US" sz="100" dirty="0">
                          <a:effectLst/>
                        </a:rPr>
                        <a:t> </a:t>
                      </a:r>
                      <a:endParaRPr lang="en-US" sz="1100" dirty="0">
                        <a:effectLst/>
                      </a:endParaRPr>
                    </a:p>
                    <a:p>
                      <a:pPr marL="0" marR="0" algn="ctr" rtl="1">
                        <a:lnSpc>
                          <a:spcPct val="115000"/>
                        </a:lnSpc>
                        <a:spcBef>
                          <a:spcPts val="0"/>
                        </a:spcBef>
                        <a:spcAft>
                          <a:spcPts val="0"/>
                        </a:spcAft>
                      </a:pPr>
                      <a:r>
                        <a:rPr lang="fa-IR" sz="1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094429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923803" y="475013"/>
            <a:ext cx="9630886" cy="4524315"/>
          </a:xfrm>
          <a:prstGeom prst="rect">
            <a:avLst/>
          </a:prstGeom>
        </p:spPr>
        <p:txBody>
          <a:bodyPr wrap="square">
            <a:spAutoFit/>
          </a:bodyPr>
          <a:lstStyle/>
          <a:p>
            <a:r>
              <a:rPr lang="fa-IR" b="1" dirty="0" smtClean="0">
                <a:latin typeface="2 jadid"/>
                <a:cs typeface="B Zar" panose="00000400000000000000" pitchFamily="2" charset="-78"/>
              </a:rPr>
              <a:t>املای بعضی از واژه‌ها و پیشوندها و پسوندها</a:t>
            </a:r>
          </a:p>
          <a:p>
            <a:r>
              <a:rPr lang="fa-IR" b="1" dirty="0" smtClean="0">
                <a:latin typeface="2 jadid"/>
                <a:cs typeface="B Zar" panose="00000400000000000000" pitchFamily="2" charset="-78"/>
              </a:rPr>
              <a:t>1)	</a:t>
            </a:r>
            <a:r>
              <a:rPr lang="fa-IR" b="1" dirty="0" smtClean="0">
                <a:solidFill>
                  <a:srgbClr val="00B0F0"/>
                </a:solidFill>
                <a:latin typeface="2 jadid"/>
                <a:cs typeface="B Zar" panose="00000400000000000000" pitchFamily="2" charset="-78"/>
              </a:rPr>
              <a:t>«اِی» (حرف ندا) همیشه جدا از منادا نوشته می‌شود: ای خدا، ای که</a:t>
            </a:r>
          </a:p>
          <a:p>
            <a:r>
              <a:rPr lang="fa-IR" b="1" dirty="0" smtClean="0">
                <a:solidFill>
                  <a:srgbClr val="00B0F0"/>
                </a:solidFill>
                <a:latin typeface="2 jadid"/>
                <a:cs typeface="B Zar" panose="00000400000000000000" pitchFamily="2" charset="-78"/>
              </a:rPr>
              <a:t>2)	«این»، «آن» جدا از جزء و کلمه‌ی پس از خود نوشته می‌شود: این کتاب، این دفتر.</a:t>
            </a:r>
          </a:p>
          <a:p>
            <a:r>
              <a:rPr lang="fa-IR" b="1" dirty="0" smtClean="0">
                <a:solidFill>
                  <a:srgbClr val="00B0F0"/>
                </a:solidFill>
                <a:latin typeface="2 jadid"/>
                <a:cs typeface="B Zar" panose="00000400000000000000" pitchFamily="2" charset="-78"/>
              </a:rPr>
              <a:t>	استثنا: آنچه، آنکه، اینکه، اینجا، آنجا، وانگهی</a:t>
            </a:r>
          </a:p>
          <a:p>
            <a:r>
              <a:rPr lang="fa-IR" b="1" dirty="0" smtClean="0">
                <a:solidFill>
                  <a:srgbClr val="00B0F0"/>
                </a:solidFill>
                <a:latin typeface="2 jadid"/>
                <a:cs typeface="B Zar" panose="00000400000000000000" pitchFamily="2" charset="-78"/>
              </a:rPr>
              <a:t>3)	  «همین»، «همان» همواره جدا از کلمه‌ی پس ¬از خود نوشته‌ می‌شود: همین خانه، همین‌جا، همان کتاب، همان‌جا</a:t>
            </a:r>
          </a:p>
          <a:p>
            <a:r>
              <a:rPr lang="fa-IR" b="1" dirty="0" smtClean="0">
                <a:solidFill>
                  <a:srgbClr val="00B0F0"/>
                </a:solidFill>
                <a:latin typeface="2 jadid"/>
                <a:cs typeface="B Zar" panose="00000400000000000000" pitchFamily="2" charset="-78"/>
              </a:rPr>
              <a:t>4)	«هیچ» همواره جدا از کلمه‌ی‌ پس از خود نوشته می‌شود: هیچ‌یک، هیچ‌کدام، هیچ‌کس</a:t>
            </a:r>
          </a:p>
          <a:p>
            <a:r>
              <a:rPr lang="fa-IR" b="1" dirty="0" smtClean="0">
                <a:solidFill>
                  <a:srgbClr val="00B0F0"/>
                </a:solidFill>
                <a:latin typeface="2 jadid"/>
                <a:cs typeface="B Zar" panose="00000400000000000000" pitchFamily="2" charset="-78"/>
              </a:rPr>
              <a:t>5)	«چه» جدا از کلمه‌ی پس از خود نوشته می‌شود: چه کتابی؟، به چه دلیل؟</a:t>
            </a:r>
          </a:p>
          <a:p>
            <a:r>
              <a:rPr lang="fa-IR" b="1" dirty="0" smtClean="0">
                <a:solidFill>
                  <a:srgbClr val="00B0F0"/>
                </a:solidFill>
                <a:latin typeface="2 jadid"/>
                <a:cs typeface="B Zar" panose="00000400000000000000" pitchFamily="2" charset="-78"/>
              </a:rPr>
              <a:t>	مگر در: چرا، چگونه، چقدر، چطور، چسان</a:t>
            </a:r>
          </a:p>
          <a:p>
            <a:r>
              <a:rPr lang="fa-IR" b="1" dirty="0" smtClean="0">
                <a:solidFill>
                  <a:srgbClr val="00B0F0"/>
                </a:solidFill>
                <a:latin typeface="2 jadid"/>
                <a:cs typeface="B Zar" panose="00000400000000000000" pitchFamily="2" charset="-78"/>
              </a:rPr>
              <a:t>6)	«چه» همواره به کلمه‌ی پیش از خود می‌چسبد: آنچه، چنانچه، خوانچه، کتابچه، ماهیچه، کمانچه، قباله‌نا‌مچه</a:t>
            </a:r>
          </a:p>
          <a:p>
            <a:r>
              <a:rPr lang="fa-IR" b="1" dirty="0" smtClean="0">
                <a:solidFill>
                  <a:srgbClr val="00B0F0"/>
                </a:solidFill>
                <a:latin typeface="2 jadid"/>
                <a:cs typeface="B Zar" panose="00000400000000000000" pitchFamily="2" charset="-78"/>
              </a:rPr>
              <a:t>7)	«را» در همه‌جا جدا از کلمه‌ی پیش از خود نوشته می‌شود، علی کتاب را برداشت.</a:t>
            </a:r>
          </a:p>
          <a:p>
            <a:r>
              <a:rPr lang="fa-IR" b="1" dirty="0" smtClean="0">
                <a:solidFill>
                  <a:srgbClr val="00B0F0"/>
                </a:solidFill>
                <a:latin typeface="2 jadid"/>
                <a:cs typeface="B Zar" panose="00000400000000000000" pitchFamily="2" charset="-78"/>
              </a:rPr>
              <a:t>مگر در موارد زیر:</a:t>
            </a:r>
          </a:p>
          <a:p>
            <a:r>
              <a:rPr lang="fa-IR" b="1" dirty="0" smtClean="0">
                <a:solidFill>
                  <a:srgbClr val="00B0F0"/>
                </a:solidFill>
                <a:latin typeface="2 jadid"/>
                <a:cs typeface="B Zar" panose="00000400000000000000" pitchFamily="2" charset="-78"/>
              </a:rPr>
              <a:t>	«چرا» در معنای «برای چه؟»</a:t>
            </a:r>
          </a:p>
          <a:p>
            <a:r>
              <a:rPr lang="fa-IR" b="1" dirty="0" smtClean="0">
                <a:solidFill>
                  <a:srgbClr val="00B0F0"/>
                </a:solidFill>
                <a:latin typeface="2 jadid"/>
                <a:cs typeface="B Zar" panose="00000400000000000000" pitchFamily="2" charset="-78"/>
              </a:rPr>
              <a:t>	در معنای «آری»، در پاسخ به پرسش منفی.</a:t>
            </a:r>
          </a:p>
          <a:p>
            <a:r>
              <a:rPr lang="fa-IR" b="1" dirty="0" smtClean="0">
                <a:solidFill>
                  <a:srgbClr val="00B0F0"/>
                </a:solidFill>
                <a:latin typeface="2 jadid"/>
                <a:cs typeface="B Zar" panose="00000400000000000000" pitchFamily="2" charset="-78"/>
              </a:rPr>
              <a:t>8)	«که» جدا از کلمه‌ی پیش از خود نوشته می‌شود: چنان‌که، آن‌که (= آن‌کسی‌که)  </a:t>
            </a:r>
          </a:p>
          <a:p>
            <a:r>
              <a:rPr lang="fa-IR" b="1" dirty="0" smtClean="0">
                <a:solidFill>
                  <a:srgbClr val="00B0F0"/>
                </a:solidFill>
                <a:latin typeface="2 jadid"/>
                <a:cs typeface="B Zar" panose="00000400000000000000" pitchFamily="2" charset="-78"/>
              </a:rPr>
              <a:t>	استثناء: بلکه، آنکه، اینکه</a:t>
            </a:r>
            <a:endParaRPr lang="fa-IR" b="1" dirty="0">
              <a:solidFill>
                <a:srgbClr val="00B0F0"/>
              </a:solidFill>
              <a:latin typeface="2 jadid"/>
              <a:cs typeface="B Zar" panose="00000400000000000000" pitchFamily="2" charset="-78"/>
            </a:endParaRPr>
          </a:p>
        </p:txBody>
      </p:sp>
    </p:spTree>
    <p:extLst>
      <p:ext uri="{BB962C8B-B14F-4D97-AF65-F5344CB8AC3E}">
        <p14:creationId xmlns:p14="http://schemas.microsoft.com/office/powerpoint/2010/main" val="6734806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3159" y="276469"/>
            <a:ext cx="10474035" cy="4524315"/>
          </a:xfrm>
          <a:prstGeom prst="rect">
            <a:avLst/>
          </a:prstGeom>
        </p:spPr>
        <p:txBody>
          <a:bodyPr wrap="square">
            <a:spAutoFit/>
          </a:bodyPr>
          <a:lstStyle/>
          <a:p>
            <a:r>
              <a:rPr lang="fa-IR" b="1" dirty="0" smtClean="0">
                <a:solidFill>
                  <a:srgbClr val="00B050"/>
                </a:solidFill>
                <a:cs typeface="B Zar" panose="00000400000000000000" pitchFamily="2" charset="-78"/>
              </a:rPr>
              <a:t>9)	«ابن»، حذف یا حفظ همزه‌ی این کلمه، وقتی‌که بین دو عَلَم (اسم خاص اشخاص) واقع شود، هر دو صحیح است:  حسین بن علی/ حسین‌ابن‌علی؛ محمّد بن ‌زکریای رازی/ محمّد ابن زکریای رازی؛ حسین بن عبدالله بن سینا/ حسین ابن عبدالله ابن‌سینا</a:t>
            </a:r>
          </a:p>
          <a:p>
            <a:r>
              <a:rPr lang="fa-IR" b="1" dirty="0" smtClean="0">
                <a:solidFill>
                  <a:srgbClr val="00B050"/>
                </a:solidFill>
                <a:cs typeface="B Zar" panose="00000400000000000000" pitchFamily="2" charset="-78"/>
              </a:rPr>
              <a:t>10)	«به» در موارد زیر پیوسته نوشته می‌شود:</a:t>
            </a:r>
          </a:p>
          <a:p>
            <a:r>
              <a:rPr lang="fa-IR" b="1" dirty="0" smtClean="0">
                <a:solidFill>
                  <a:srgbClr val="00B050"/>
                </a:solidFill>
                <a:cs typeface="B Zar" panose="00000400000000000000" pitchFamily="2" charset="-78"/>
              </a:rPr>
              <a:t>هنگامی‌که بر سر فعل یا مصدر بیاید (همان‌که اصطلاحاً «بای زینت» یا «بای‌تأکید» خوانده می‌شود): بگفتم، بروم، بنماید، بگفتن (= گفتن)</a:t>
            </a:r>
          </a:p>
          <a:p>
            <a:endParaRPr lang="fa-IR" b="1" dirty="0" smtClean="0">
              <a:solidFill>
                <a:srgbClr val="00B050"/>
              </a:solidFill>
              <a:cs typeface="B Zar" panose="00000400000000000000" pitchFamily="2" charset="-78"/>
            </a:endParaRPr>
          </a:p>
          <a:p>
            <a:r>
              <a:rPr lang="fa-IR" b="1" dirty="0" smtClean="0">
                <a:solidFill>
                  <a:srgbClr val="00B050"/>
                </a:solidFill>
                <a:cs typeface="B Zar" panose="00000400000000000000" pitchFamily="2" charset="-78"/>
              </a:rPr>
              <a:t>‌ب.	به‌صورت بدین، ‌بدان، بدو، بدیشان به کار رود.</a:t>
            </a:r>
          </a:p>
          <a:p>
            <a:r>
              <a:rPr lang="fa-IR" b="1" dirty="0" smtClean="0">
                <a:solidFill>
                  <a:srgbClr val="00B050"/>
                </a:solidFill>
                <a:cs typeface="B Zar" panose="00000400000000000000" pitchFamily="2" charset="-78"/>
              </a:rPr>
              <a:t>‌ج.	هرگاه صفت بسازد: بخرد، بشکوه، بهنجار، بنام</a:t>
            </a:r>
          </a:p>
          <a:p>
            <a:r>
              <a:rPr lang="fa-IR" b="1" dirty="0" smtClean="0">
                <a:solidFill>
                  <a:srgbClr val="00B050"/>
                </a:solidFill>
                <a:cs typeface="B Zar" panose="00000400000000000000" pitchFamily="2" charset="-78"/>
              </a:rPr>
              <a:t>11)	«به» موقعی که به‌عنوان حرف‌اضافه قرار بگیرد، جدا نوشته می‌شود: به برادرت گفتم، به سر بردن، به آواز بلنـد، به‌سختی، منـزل‌به‌منـزل، به نام خدا</a:t>
            </a:r>
          </a:p>
          <a:p>
            <a:r>
              <a:rPr lang="fa-IR" b="1" dirty="0" smtClean="0">
                <a:solidFill>
                  <a:srgbClr val="00B050"/>
                </a:solidFill>
                <a:cs typeface="B Zar" panose="00000400000000000000" pitchFamily="2" charset="-78"/>
              </a:rPr>
              <a:t>	تبصره: حرف «به» که در آغاز بعضی از ترکیب‌های عربی می‌آید از نوع حرف‌اضافه‌ی فارسی نیست و حرف جرّ عربی است و باید پیوسته به کلمه‌ی بعد نوشته ‌شود: بعینه، بنفسه، برأی‌العین، بشخصه، مابازاء، بذاته، بلاشکّ، بلافصل، بلاتکلیف</a:t>
            </a:r>
          </a:p>
          <a:p>
            <a:r>
              <a:rPr lang="fa-IR" b="1" dirty="0" smtClean="0">
                <a:solidFill>
                  <a:srgbClr val="00B050"/>
                </a:solidFill>
                <a:cs typeface="B Zar" panose="00000400000000000000" pitchFamily="2" charset="-78"/>
              </a:rPr>
              <a:t>12)	هرگاه «بای زینت»، «نون نفی»، «میم نهی» بر سر افعالی که با الف مفتوح یا مضموم آغاز می‌شوند (مانند انداختن، افتادن، افکندن) بیاید، «الف» در نوشتن حذف و به «یـ» تبدیل می‌شود:</a:t>
            </a:r>
          </a:p>
          <a:p>
            <a:r>
              <a:rPr lang="fa-IR" b="1" dirty="0" smtClean="0">
                <a:solidFill>
                  <a:srgbClr val="00B050"/>
                </a:solidFill>
                <a:cs typeface="B Zar" panose="00000400000000000000" pitchFamily="2" charset="-78"/>
              </a:rPr>
              <a:t>ب + انداز         بینداز           نـ + افتاد         نیفتاد        مـ + افکن         میفکن</a:t>
            </a:r>
            <a:endParaRPr lang="fa-IR" b="1" dirty="0">
              <a:solidFill>
                <a:srgbClr val="00B050"/>
              </a:solidFill>
              <a:cs typeface="B Zar" panose="00000400000000000000" pitchFamily="2" charset="-78"/>
            </a:endParaRPr>
          </a:p>
        </p:txBody>
      </p:sp>
    </p:spTree>
    <p:extLst>
      <p:ext uri="{BB962C8B-B14F-4D97-AF65-F5344CB8AC3E}">
        <p14:creationId xmlns:p14="http://schemas.microsoft.com/office/powerpoint/2010/main" val="2034551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79653"/>
            <a:ext cx="8435439" cy="4093428"/>
          </a:xfrm>
          <a:prstGeom prst="rect">
            <a:avLst/>
          </a:prstGeom>
        </p:spPr>
        <p:txBody>
          <a:bodyPr wrap="square">
            <a:spAutoFit/>
          </a:bodyPr>
          <a:lstStyle/>
          <a:p>
            <a:r>
              <a:rPr lang="fa-IR" sz="2000" b="1" dirty="0" smtClean="0">
                <a:solidFill>
                  <a:srgbClr val="00B050"/>
                </a:solidFill>
                <a:cs typeface="B Zar" panose="00000400000000000000" pitchFamily="2" charset="-78"/>
              </a:rPr>
              <a:t>13)	«بی» دو گونه است: </a:t>
            </a:r>
          </a:p>
          <a:p>
            <a:r>
              <a:rPr lang="fa-IR" sz="2000" b="1" dirty="0" smtClean="0">
                <a:solidFill>
                  <a:srgbClr val="00B050"/>
                </a:solidFill>
                <a:cs typeface="B Zar" panose="00000400000000000000" pitchFamily="2" charset="-78"/>
              </a:rPr>
              <a:t>الف) حرف اضافه به معنی «بدونِ» که مثل «به» حرف اضافه جدا و بافاصله بین کلمه‌ای نوشته می‌شود، مانند:</a:t>
            </a:r>
          </a:p>
          <a:p>
            <a:r>
              <a:rPr lang="fa-IR" sz="2000" b="1" dirty="0" smtClean="0">
                <a:solidFill>
                  <a:srgbClr val="00B050"/>
                </a:solidFill>
                <a:cs typeface="B Zar" panose="00000400000000000000" pitchFamily="2" charset="-78"/>
              </a:rPr>
              <a:t>•	بی‌تربیت نمی‌توان به سروری رسید.</a:t>
            </a:r>
          </a:p>
          <a:p>
            <a:r>
              <a:rPr lang="fa-IR" sz="2000" b="1" dirty="0" smtClean="0">
                <a:solidFill>
                  <a:srgbClr val="00B050"/>
                </a:solidFill>
                <a:cs typeface="B Zar" panose="00000400000000000000" pitchFamily="2" charset="-78"/>
              </a:rPr>
              <a:t>•	بی دل پاک نظر در رخ محبوب مکن.</a:t>
            </a:r>
          </a:p>
          <a:p>
            <a:r>
              <a:rPr lang="fa-IR" sz="2000" b="1" dirty="0" smtClean="0">
                <a:solidFill>
                  <a:srgbClr val="00B050"/>
                </a:solidFill>
                <a:cs typeface="B Zar" panose="00000400000000000000" pitchFamily="2" charset="-78"/>
              </a:rPr>
              <a:t>ب) پیشوند نفی که بر سر اسم یا ضمیر می‌آید و صفت مرکب می‌سازد و باید پیوسته نوشته شود، مانند:</a:t>
            </a:r>
          </a:p>
          <a:p>
            <a:r>
              <a:rPr lang="fa-IR" sz="2000" b="1" dirty="0" smtClean="0">
                <a:solidFill>
                  <a:srgbClr val="00B050"/>
                </a:solidFill>
                <a:cs typeface="B Zar" panose="00000400000000000000" pitchFamily="2" charset="-78"/>
              </a:rPr>
              <a:t>•	بیخود از شعشعه‌ی پرتو ذاتم کردند          باده از جام تجلی صفاتم دادند(حافظ)</a:t>
            </a:r>
          </a:p>
          <a:p>
            <a:r>
              <a:rPr lang="fa-IR" sz="2000" b="1" dirty="0" smtClean="0">
                <a:solidFill>
                  <a:srgbClr val="00B050"/>
                </a:solidFill>
                <a:cs typeface="B Zar" panose="00000400000000000000" pitchFamily="2" charset="-78"/>
              </a:rPr>
              <a:t>•	بیدلی در همه احوال خدا با او بود            او نمی دیدش و از دور خدایا می‌کرد</a:t>
            </a:r>
          </a:p>
          <a:p>
            <a:r>
              <a:rPr lang="fa-IR" sz="2000" b="1" dirty="0" smtClean="0">
                <a:solidFill>
                  <a:srgbClr val="00B050"/>
                </a:solidFill>
                <a:cs typeface="B Zar" panose="00000400000000000000" pitchFamily="2" charset="-78"/>
              </a:rPr>
              <a:t>	تبصره: در آغاز واژه‌هایی که چنددندانه دارند و با پیوستن «بی» پیشوند به آن‌ها نازیبا یا ناخوانا می‌شوند و نیز در کلمه‌هایی که با همزه شروع می‌شوند و بااتصال «بی»، «همزه» در تلفظ با «الف» اشتباه می‌گردد، «بی» را باید جدا اما بدون فاصله‌ی بین کلمه‌ای نوشت:</a:t>
            </a:r>
          </a:p>
        </p:txBody>
      </p:sp>
      <p:graphicFrame>
        <p:nvGraphicFramePr>
          <p:cNvPr id="5" name="Table 4"/>
          <p:cNvGraphicFramePr>
            <a:graphicFrameLocks noGrp="1"/>
          </p:cNvGraphicFramePr>
          <p:nvPr>
            <p:extLst>
              <p:ext uri="{D42A27DB-BD31-4B8C-83A1-F6EECF244321}">
                <p14:modId xmlns:p14="http://schemas.microsoft.com/office/powerpoint/2010/main" val="4189013601"/>
              </p:ext>
            </p:extLst>
          </p:nvPr>
        </p:nvGraphicFramePr>
        <p:xfrm>
          <a:off x="5308439" y="4365790"/>
          <a:ext cx="2430145" cy="2023135"/>
        </p:xfrm>
        <a:graphic>
          <a:graphicData uri="http://schemas.openxmlformats.org/drawingml/2006/table">
            <a:tbl>
              <a:tblPr rtl="1" firstRow="1" firstCol="1" bandRow="1">
                <a:tableStyleId>{93296810-A885-4BE3-A3E7-6D5BEEA58F35}</a:tableStyleId>
              </a:tblPr>
              <a:tblGrid>
                <a:gridCol w="1329690"/>
                <a:gridCol w="1100455"/>
              </a:tblGrid>
              <a:tr h="322392">
                <a:tc>
                  <a:txBody>
                    <a:bodyPr/>
                    <a:lstStyle/>
                    <a:p>
                      <a:pPr marL="0" marR="0" algn="ctr" rtl="1">
                        <a:lnSpc>
                          <a:spcPct val="115000"/>
                        </a:lnSpc>
                        <a:spcBef>
                          <a:spcPts val="0"/>
                        </a:spcBef>
                        <a:spcAft>
                          <a:spcPts val="0"/>
                        </a:spcAft>
                      </a:pPr>
                      <a:r>
                        <a:rPr lang="ar-SA" sz="1800" dirty="0">
                          <a:effectLst/>
                        </a:rPr>
                        <a:t>بنویسیم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800">
                          <a:effectLst/>
                        </a:rPr>
                        <a:t>ننویسیم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700743">
                <a:tc>
                  <a:txBody>
                    <a:bodyPr/>
                    <a:lstStyle/>
                    <a:p>
                      <a:pPr marL="0" marR="0" algn="ctr" rtl="1">
                        <a:lnSpc>
                          <a:spcPct val="115000"/>
                        </a:lnSpc>
                        <a:spcBef>
                          <a:spcPts val="0"/>
                        </a:spcBef>
                        <a:spcAft>
                          <a:spcPts val="0"/>
                        </a:spcAft>
                      </a:pPr>
                      <a:r>
                        <a:rPr lang="ar-SA" sz="1800" dirty="0">
                          <a:effectLst/>
                        </a:rPr>
                        <a:t>بی سرو پا</a:t>
                      </a:r>
                      <a:endParaRPr lang="en-US" sz="1600" dirty="0">
                        <a:effectLst/>
                      </a:endParaRPr>
                    </a:p>
                    <a:p>
                      <a:pPr marL="0" marR="0" algn="ctr" rtl="1">
                        <a:lnSpc>
                          <a:spcPct val="115000"/>
                        </a:lnSpc>
                        <a:spcBef>
                          <a:spcPts val="0"/>
                        </a:spcBef>
                        <a:spcAft>
                          <a:spcPts val="0"/>
                        </a:spcAft>
                      </a:pPr>
                      <a:r>
                        <a:rPr lang="ar-SA" sz="1800" dirty="0">
                          <a:effectLst/>
                        </a:rPr>
                        <a:t>بی تربیت</a:t>
                      </a:r>
                      <a:endParaRPr lang="en-US" sz="1600" dirty="0">
                        <a:effectLst/>
                      </a:endParaRPr>
                    </a:p>
                    <a:p>
                      <a:pPr marL="0" marR="0" algn="ctr" rtl="1">
                        <a:lnSpc>
                          <a:spcPct val="115000"/>
                        </a:lnSpc>
                        <a:spcBef>
                          <a:spcPts val="0"/>
                        </a:spcBef>
                        <a:spcAft>
                          <a:spcPts val="0"/>
                        </a:spcAft>
                      </a:pPr>
                      <a:r>
                        <a:rPr lang="ar-SA" sz="1800" dirty="0">
                          <a:effectLst/>
                        </a:rPr>
                        <a:t>بی سامان</a:t>
                      </a:r>
                      <a:endParaRPr lang="en-US" sz="1600" dirty="0">
                        <a:effectLst/>
                      </a:endParaRPr>
                    </a:p>
                    <a:p>
                      <a:pPr marL="0" marR="0" algn="ctr" rtl="1">
                        <a:lnSpc>
                          <a:spcPct val="115000"/>
                        </a:lnSpc>
                        <a:spcBef>
                          <a:spcPts val="0"/>
                        </a:spcBef>
                        <a:spcAft>
                          <a:spcPts val="0"/>
                        </a:spcAft>
                      </a:pPr>
                      <a:r>
                        <a:rPr lang="ar-SA" sz="1800" dirty="0">
                          <a:effectLst/>
                        </a:rPr>
                        <a:t>بی اساس</a:t>
                      </a:r>
                      <a:endParaRPr lang="en-US" sz="1600" dirty="0">
                        <a:effectLst/>
                      </a:endParaRPr>
                    </a:p>
                    <a:p>
                      <a:pPr marL="0" marR="0" algn="ctr" rtl="1">
                        <a:lnSpc>
                          <a:spcPct val="115000"/>
                        </a:lnSpc>
                        <a:spcBef>
                          <a:spcPts val="0"/>
                        </a:spcBef>
                        <a:spcAft>
                          <a:spcPts val="0"/>
                        </a:spcAft>
                      </a:pPr>
                      <a:r>
                        <a:rPr lang="ar-SA" sz="1800" dirty="0">
                          <a:effectLst/>
                        </a:rPr>
                        <a:t>بی ارزش</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1800" dirty="0">
                          <a:effectLst/>
                        </a:rPr>
                        <a:t>بیسروپا</a:t>
                      </a:r>
                      <a:endParaRPr lang="en-US" sz="1600" dirty="0">
                        <a:effectLst/>
                      </a:endParaRPr>
                    </a:p>
                    <a:p>
                      <a:pPr marL="0" marR="0" algn="ctr" rtl="1">
                        <a:lnSpc>
                          <a:spcPct val="115000"/>
                        </a:lnSpc>
                        <a:spcBef>
                          <a:spcPts val="0"/>
                        </a:spcBef>
                        <a:spcAft>
                          <a:spcPts val="0"/>
                        </a:spcAft>
                      </a:pPr>
                      <a:r>
                        <a:rPr lang="ar-SA" sz="1800" dirty="0">
                          <a:effectLst/>
                        </a:rPr>
                        <a:t>بیتربیت</a:t>
                      </a:r>
                      <a:endParaRPr lang="en-US" sz="1600" dirty="0">
                        <a:effectLst/>
                      </a:endParaRPr>
                    </a:p>
                    <a:p>
                      <a:pPr marL="0" marR="0" algn="ctr" rtl="1">
                        <a:lnSpc>
                          <a:spcPct val="115000"/>
                        </a:lnSpc>
                        <a:spcBef>
                          <a:spcPts val="0"/>
                        </a:spcBef>
                        <a:spcAft>
                          <a:spcPts val="0"/>
                        </a:spcAft>
                      </a:pPr>
                      <a:r>
                        <a:rPr lang="ar-SA" sz="1800" dirty="0">
                          <a:effectLst/>
                        </a:rPr>
                        <a:t>بیسامان</a:t>
                      </a:r>
                      <a:endParaRPr lang="en-US" sz="1600" dirty="0">
                        <a:effectLst/>
                      </a:endParaRPr>
                    </a:p>
                    <a:p>
                      <a:pPr marL="0" marR="0" algn="ctr" rtl="1">
                        <a:lnSpc>
                          <a:spcPct val="115000"/>
                        </a:lnSpc>
                        <a:spcBef>
                          <a:spcPts val="0"/>
                        </a:spcBef>
                        <a:spcAft>
                          <a:spcPts val="0"/>
                        </a:spcAft>
                      </a:pPr>
                      <a:r>
                        <a:rPr lang="ar-SA" sz="1800" dirty="0">
                          <a:effectLst/>
                        </a:rPr>
                        <a:t>بیاساس</a:t>
                      </a:r>
                      <a:endParaRPr lang="en-US" sz="1600" dirty="0">
                        <a:effectLst/>
                      </a:endParaRPr>
                    </a:p>
                    <a:p>
                      <a:pPr marL="0" marR="0" algn="ctr" rtl="1">
                        <a:lnSpc>
                          <a:spcPct val="115000"/>
                        </a:lnSpc>
                        <a:spcBef>
                          <a:spcPts val="0"/>
                        </a:spcBef>
                        <a:spcAft>
                          <a:spcPts val="0"/>
                        </a:spcAft>
                      </a:pPr>
                      <a:r>
                        <a:rPr lang="ar-SA" sz="1800" dirty="0">
                          <a:effectLst/>
                        </a:rPr>
                        <a:t>بیارزش</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478112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33153" y="383072"/>
            <a:ext cx="10438411" cy="3139321"/>
          </a:xfrm>
          <a:prstGeom prst="rect">
            <a:avLst/>
          </a:prstGeom>
        </p:spPr>
        <p:txBody>
          <a:bodyPr wrap="square">
            <a:spAutoFit/>
          </a:bodyPr>
          <a:lstStyle/>
          <a:p>
            <a:r>
              <a:rPr lang="fa-IR" b="1" dirty="0" smtClean="0">
                <a:solidFill>
                  <a:srgbClr val="00B050"/>
                </a:solidFill>
                <a:cs typeface="B Zar" panose="00000400000000000000" pitchFamily="2" charset="-78"/>
              </a:rPr>
              <a:t>14)	«می» و «همی» همواره جدا از کلمه‌ی پس از خود نوشته‌ می‌شود: می‌رود، می‌افکند، همی‌گوید</a:t>
            </a:r>
          </a:p>
          <a:p>
            <a:r>
              <a:rPr lang="fa-IR" b="1" dirty="0" smtClean="0">
                <a:solidFill>
                  <a:srgbClr val="00B050"/>
                </a:solidFill>
                <a:cs typeface="B Zar" panose="00000400000000000000" pitchFamily="2" charset="-78"/>
              </a:rPr>
              <a:t>15)	«هم» ‌همواره جدا از کلمه پس از خود نوشته می‌شود، مگر در موارد زیر:                 </a:t>
            </a:r>
          </a:p>
          <a:p>
            <a:r>
              <a:rPr lang="fa-IR" b="1" dirty="0" smtClean="0">
                <a:solidFill>
                  <a:srgbClr val="00B050"/>
                </a:solidFill>
                <a:cs typeface="B Zar" panose="00000400000000000000" pitchFamily="2" charset="-78"/>
              </a:rPr>
              <a:t>	کلمه بسیط‌گونه باشد: همشهری، همشیره، همدیگر، همسایه، همین، همان، همچنین، همچنان</a:t>
            </a:r>
          </a:p>
          <a:p>
            <a:r>
              <a:rPr lang="fa-IR" b="1" dirty="0" smtClean="0">
                <a:solidFill>
                  <a:srgbClr val="00B050"/>
                </a:solidFill>
                <a:cs typeface="B Zar" panose="00000400000000000000" pitchFamily="2" charset="-78"/>
              </a:rPr>
              <a:t>‌ب.	جزء دوم تک‌هجایی باشد: همدرس، همسنگ، همکار، همراه</a:t>
            </a:r>
          </a:p>
          <a:p>
            <a:r>
              <a:rPr lang="fa-IR" b="1" dirty="0" smtClean="0">
                <a:solidFill>
                  <a:srgbClr val="00B050"/>
                </a:solidFill>
                <a:cs typeface="B Zar" panose="00000400000000000000" pitchFamily="2" charset="-78"/>
              </a:rPr>
              <a:t>درصورتی‌که پیوسته‌نویسی «هم» با کلمه‌ی بعد از خود موجب دشوارخوانی شود، مانند همصنف، همصوت، همتیم جدانویسی آن مرجّح است.</a:t>
            </a:r>
          </a:p>
          <a:p>
            <a:r>
              <a:rPr lang="fa-IR" b="1" dirty="0" smtClean="0">
                <a:solidFill>
                  <a:srgbClr val="00B050"/>
                </a:solidFill>
                <a:cs typeface="B Zar" panose="00000400000000000000" pitchFamily="2" charset="-78"/>
              </a:rPr>
              <a:t>‌ج.	جزء دوم با مصوت «آ» شروع شود: همایش، هماورد، هماهنگ</a:t>
            </a:r>
          </a:p>
          <a:p>
            <a:r>
              <a:rPr lang="fa-IR" b="1" dirty="0" smtClean="0">
                <a:solidFill>
                  <a:srgbClr val="00B050"/>
                </a:solidFill>
                <a:cs typeface="B Zar" panose="00000400000000000000" pitchFamily="2" charset="-78"/>
              </a:rPr>
              <a:t>درصورتی‌که قبل¬از حرف «آ» همزه در تلفّظ ظاهر شود، هم جدا نوشته می‌شود: هم‌آرزو، هم‌آرمان</a:t>
            </a:r>
          </a:p>
          <a:p>
            <a:r>
              <a:rPr lang="fa-IR" b="1" dirty="0" smtClean="0">
                <a:solidFill>
                  <a:srgbClr val="00B050"/>
                </a:solidFill>
                <a:cs typeface="B Zar" panose="00000400000000000000" pitchFamily="2" charset="-78"/>
              </a:rPr>
              <a:t>	تبصره: «هم» بر سر کلماتی که با «الف» یا «م» آغاز می‌شود، جدا نوشته می‌شود: هم‌اسم، هم‌مرز، هم‌مسلک</a:t>
            </a:r>
          </a:p>
          <a:p>
            <a:r>
              <a:rPr lang="fa-IR" b="1" dirty="0" smtClean="0">
                <a:solidFill>
                  <a:srgbClr val="00B050"/>
                </a:solidFill>
                <a:cs typeface="B Zar" panose="00000400000000000000" pitchFamily="2" charset="-78"/>
              </a:rPr>
              <a:t>16)	«تر» و «ترین» همواره جدا از کلمه‌ی پیش از خود نوشته می‌شود، مگر در: بهتر، مهتر، کهتر،                                  بیشتر، کمتر</a:t>
            </a:r>
            <a:endParaRPr lang="fa-IR" b="1" dirty="0">
              <a:solidFill>
                <a:srgbClr val="00B050"/>
              </a:solidFill>
              <a:cs typeface="B Zar" panose="00000400000000000000" pitchFamily="2" charset="-78"/>
            </a:endParaRPr>
          </a:p>
        </p:txBody>
      </p:sp>
    </p:spTree>
    <p:extLst>
      <p:ext uri="{BB962C8B-B14F-4D97-AF65-F5344CB8AC3E}">
        <p14:creationId xmlns:p14="http://schemas.microsoft.com/office/powerpoint/2010/main" val="330655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1944"/>
            <a:ext cx="11329059" cy="4401205"/>
          </a:xfrm>
          <a:prstGeom prst="rect">
            <a:avLst/>
          </a:prstGeom>
        </p:spPr>
        <p:txBody>
          <a:bodyPr wrap="square">
            <a:spAutoFit/>
          </a:bodyPr>
          <a:lstStyle/>
          <a:p>
            <a:r>
              <a:rPr lang="fa-IR" sz="2000" b="1" dirty="0" smtClean="0">
                <a:solidFill>
                  <a:srgbClr val="00B050"/>
                </a:solidFill>
                <a:cs typeface="B Zar" panose="00000400000000000000" pitchFamily="2" charset="-78"/>
              </a:rPr>
              <a:t>17)	«ها» (نشانه‌ی جمع) در ترکیب با کلمات به هر دو صورت (پیوسته و جدا) صحیح می‌باشد:</a:t>
            </a:r>
          </a:p>
          <a:p>
            <a:r>
              <a:rPr lang="fa-IR" sz="2000" b="1" dirty="0" smtClean="0">
                <a:solidFill>
                  <a:srgbClr val="00B050"/>
                </a:solidFill>
                <a:cs typeface="B Zar" panose="00000400000000000000" pitchFamily="2" charset="-78"/>
              </a:rPr>
              <a:t>کتابها/ کتاب‌ها، باغها/ باغ‌ها، چاهها /چاه‌ها، کوهها/ کوه‌ها، گرهها/ گره‌ها</a:t>
            </a:r>
          </a:p>
          <a:p>
            <a:r>
              <a:rPr lang="fa-IR" sz="2000" b="1" dirty="0" smtClean="0">
                <a:solidFill>
                  <a:srgbClr val="00B050"/>
                </a:solidFill>
                <a:cs typeface="B Zar" panose="00000400000000000000" pitchFamily="2" charset="-78"/>
              </a:rPr>
              <a:t>	اما در موارد زیر جدانویسی الزامی است:</a:t>
            </a:r>
          </a:p>
          <a:p>
            <a:r>
              <a:rPr lang="fa-IR" sz="2000" b="1" dirty="0" smtClean="0">
                <a:solidFill>
                  <a:srgbClr val="00B050"/>
                </a:solidFill>
                <a:cs typeface="B Zar" panose="00000400000000000000" pitchFamily="2" charset="-78"/>
              </a:rPr>
              <a:t>	هرگاه «ها» بعد از کلمه‌های بیگانه‌ی نامأنوس به کار رود: مرکانتیلیست‌‌ها، پزیتیویست‌ها، فرمالیست‌‌ها</a:t>
            </a:r>
          </a:p>
          <a:p>
            <a:r>
              <a:rPr lang="fa-IR" sz="2000" b="1" dirty="0" smtClean="0">
                <a:solidFill>
                  <a:srgbClr val="00B050"/>
                </a:solidFill>
                <a:cs typeface="B Zar" panose="00000400000000000000" pitchFamily="2" charset="-78"/>
              </a:rPr>
              <a:t>‌ب.	هنگامی‌که بخواهیم اصل کلمه را برای آموزش یا برای برجسته‌سازی مشخص کنیم:</a:t>
            </a:r>
          </a:p>
          <a:p>
            <a:r>
              <a:rPr lang="fa-IR" sz="2000" b="1" dirty="0" smtClean="0">
                <a:solidFill>
                  <a:srgbClr val="00B050"/>
                </a:solidFill>
                <a:cs typeface="B Zar" panose="00000400000000000000" pitchFamily="2" charset="-78"/>
              </a:rPr>
              <a:t>  کتاب‌ها، باغ‌‌ها، متمدن‌ها، ایرانی‌ها</a:t>
            </a:r>
          </a:p>
          <a:p>
            <a:r>
              <a:rPr lang="fa-IR" sz="2000" b="1" dirty="0" smtClean="0">
                <a:solidFill>
                  <a:srgbClr val="00B050"/>
                </a:solidFill>
                <a:cs typeface="B Zar" panose="00000400000000000000" pitchFamily="2" charset="-78"/>
              </a:rPr>
              <a:t>‌ج.	هرگاه کلمه پردندانه (بیش از سه دندانه) شود و یا به «ط» و «ظ» ختم شود:</a:t>
            </a:r>
          </a:p>
          <a:p>
            <a:r>
              <a:rPr lang="fa-IR" sz="2000" b="1" dirty="0" smtClean="0">
                <a:solidFill>
                  <a:srgbClr val="00B050"/>
                </a:solidFill>
                <a:cs typeface="B Zar" panose="00000400000000000000" pitchFamily="2" charset="-78"/>
              </a:rPr>
              <a:t>  پیش‌بینی‌ها، حساسیت‌‌ها، استنباط‌ها، تلفّظ‌ها</a:t>
            </a:r>
          </a:p>
          <a:p>
            <a:r>
              <a:rPr lang="fa-IR" sz="2000" b="1" dirty="0" smtClean="0">
                <a:solidFill>
                  <a:srgbClr val="00B050"/>
                </a:solidFill>
                <a:cs typeface="B Zar" panose="00000400000000000000" pitchFamily="2" charset="-78"/>
              </a:rPr>
              <a:t>‌د.	هرگاه جمع اسامی خاص مدّ نظر باشد:</a:t>
            </a:r>
          </a:p>
          <a:p>
            <a:r>
              <a:rPr lang="fa-IR" sz="2000" b="1" dirty="0" smtClean="0">
                <a:solidFill>
                  <a:srgbClr val="00B050"/>
                </a:solidFill>
                <a:cs typeface="B Zar" panose="00000400000000000000" pitchFamily="2" charset="-78"/>
              </a:rPr>
              <a:t>  سعدی‌ها، فردوسی‌ها، مولوی‌ها، هدایت‌ها</a:t>
            </a:r>
          </a:p>
          <a:p>
            <a:r>
              <a:rPr lang="fa-IR" sz="2000" b="1" dirty="0" smtClean="0">
                <a:solidFill>
                  <a:srgbClr val="00B050"/>
                </a:solidFill>
                <a:cs typeface="B Zar" panose="00000400000000000000" pitchFamily="2" charset="-78"/>
              </a:rPr>
              <a:t>‌ه.	کلمه به «ها»ی غیرملفوظ ختم شود:</a:t>
            </a:r>
          </a:p>
          <a:p>
            <a:r>
              <a:rPr lang="fa-IR" sz="2000" b="1" dirty="0" smtClean="0">
                <a:solidFill>
                  <a:srgbClr val="00B050"/>
                </a:solidFill>
                <a:cs typeface="B Zar" panose="00000400000000000000" pitchFamily="2" charset="-78"/>
              </a:rPr>
              <a:t>   میوه‌ها، خانه‌ها</a:t>
            </a:r>
          </a:p>
          <a:p>
            <a:r>
              <a:rPr lang="fa-IR" sz="2000" b="1" dirty="0" smtClean="0">
                <a:solidFill>
                  <a:srgbClr val="00B050"/>
                </a:solidFill>
                <a:cs typeface="B Zar" panose="00000400000000000000" pitchFamily="2" charset="-78"/>
              </a:rPr>
              <a:t>‌و.	به «ها» ی ملفوظی ختم شود که حرف قبل از آن حرف متّصل باشد:</a:t>
            </a:r>
          </a:p>
          <a:p>
            <a:r>
              <a:rPr lang="fa-IR" sz="2000" b="1" dirty="0" smtClean="0">
                <a:solidFill>
                  <a:srgbClr val="00B050"/>
                </a:solidFill>
                <a:cs typeface="B Zar" panose="00000400000000000000" pitchFamily="2" charset="-78"/>
              </a:rPr>
              <a:t>   سفیه‌ها، فقیه‌ها، پیه‌ها، به‌ها</a:t>
            </a:r>
            <a:endParaRPr lang="fa-IR" sz="2000" b="1" dirty="0">
              <a:solidFill>
                <a:srgbClr val="00B050"/>
              </a:solidFill>
              <a:cs typeface="B Zar" panose="00000400000000000000" pitchFamily="2" charset="-78"/>
            </a:endParaRPr>
          </a:p>
        </p:txBody>
      </p:sp>
    </p:spTree>
    <p:extLst>
      <p:ext uri="{BB962C8B-B14F-4D97-AF65-F5344CB8AC3E}">
        <p14:creationId xmlns:p14="http://schemas.microsoft.com/office/powerpoint/2010/main" val="1173721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93900" y="253118"/>
            <a:ext cx="8870372" cy="369332"/>
          </a:xfrm>
          <a:prstGeom prst="rect">
            <a:avLst/>
          </a:prstGeom>
        </p:spPr>
        <p:txBody>
          <a:bodyPr wrap="square">
            <a:spAutoFit/>
          </a:bodyPr>
          <a:lstStyle/>
          <a:p>
            <a:r>
              <a:rPr lang="fa-IR" dirty="0" smtClean="0">
                <a:effectLst/>
                <a:latin typeface="Calibri" panose="020F0502020204030204" pitchFamily="34" charset="0"/>
                <a:ea typeface="Calibri" panose="020F0502020204030204" pitchFamily="34" charset="0"/>
                <a:cs typeface="B Zar" panose="00000400000000000000" pitchFamily="2" charset="-78"/>
              </a:rPr>
              <a:t>هرگاه جز دوم کلمه‌ی مرکب با «آ» آغاز شود، در ترکیب، مد (</a:t>
            </a:r>
            <a:r>
              <a:rPr lang="fa-IR" dirty="0" smtClean="0">
                <a:effectLst/>
                <a:latin typeface="Times New Roman" panose="02020603050405020304" pitchFamily="18" charset="0"/>
                <a:ea typeface="Calibri" panose="020F0502020204030204" pitchFamily="34" charset="0"/>
                <a:cs typeface="B Zar" panose="00000400000000000000" pitchFamily="2" charset="-78"/>
              </a:rPr>
              <a:t>~) از روی «الف» حذف می‌شود، مانند:</a:t>
            </a:r>
            <a:endParaRPr lang="fa-IR" dirty="0"/>
          </a:p>
        </p:txBody>
      </p:sp>
      <p:graphicFrame>
        <p:nvGraphicFramePr>
          <p:cNvPr id="8" name="Table 7"/>
          <p:cNvGraphicFramePr>
            <a:graphicFrameLocks noGrp="1"/>
          </p:cNvGraphicFramePr>
          <p:nvPr>
            <p:extLst>
              <p:ext uri="{D42A27DB-BD31-4B8C-83A1-F6EECF244321}">
                <p14:modId xmlns:p14="http://schemas.microsoft.com/office/powerpoint/2010/main" val="1242684236"/>
              </p:ext>
            </p:extLst>
          </p:nvPr>
        </p:nvGraphicFramePr>
        <p:xfrm>
          <a:off x="5709285" y="771023"/>
          <a:ext cx="2520315" cy="2167636"/>
        </p:xfrm>
        <a:graphic>
          <a:graphicData uri="http://schemas.openxmlformats.org/drawingml/2006/table">
            <a:tbl>
              <a:tblPr rtl="1" firstRow="1" firstCol="1" bandRow="1">
                <a:tableStyleId>{5C22544A-7EE6-4342-B048-85BDC9FD1C3A}</a:tableStyleId>
              </a:tblPr>
              <a:tblGrid>
                <a:gridCol w="1239520"/>
                <a:gridCol w="1280795"/>
              </a:tblGrid>
              <a:tr h="179705">
                <a:tc>
                  <a:txBody>
                    <a:bodyPr/>
                    <a:lstStyle/>
                    <a:p>
                      <a:pPr marL="0" marR="0" algn="ctr" rtl="1">
                        <a:lnSpc>
                          <a:spcPct val="115000"/>
                        </a:lnSpc>
                        <a:spcBef>
                          <a:spcPts val="0"/>
                        </a:spcBef>
                        <a:spcAft>
                          <a:spcPts val="0"/>
                        </a:spcAft>
                      </a:pPr>
                      <a:r>
                        <a:rPr lang="fa-IR" sz="1800" dirty="0">
                          <a:effectLst/>
                        </a:rPr>
                        <a:t>بنویسیم</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800">
                          <a:effectLst/>
                        </a:rPr>
                        <a:t>ننویسیم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400810">
                <a:tc>
                  <a:txBody>
                    <a:bodyPr/>
                    <a:lstStyle/>
                    <a:p>
                      <a:pPr marL="0" marR="0" algn="ctr" rtl="1">
                        <a:lnSpc>
                          <a:spcPct val="115000"/>
                        </a:lnSpc>
                        <a:spcBef>
                          <a:spcPts val="0"/>
                        </a:spcBef>
                        <a:spcAft>
                          <a:spcPts val="0"/>
                        </a:spcAft>
                      </a:pPr>
                      <a:r>
                        <a:rPr lang="fa-IR" sz="1800">
                          <a:effectLst/>
                        </a:rPr>
                        <a:t>پیشاهنگ</a:t>
                      </a:r>
                      <a:endParaRPr lang="en-US" sz="1600">
                        <a:effectLst/>
                      </a:endParaRPr>
                    </a:p>
                    <a:p>
                      <a:pPr marL="0" marR="0" algn="ctr" rtl="1">
                        <a:lnSpc>
                          <a:spcPct val="115000"/>
                        </a:lnSpc>
                        <a:spcBef>
                          <a:spcPts val="0"/>
                        </a:spcBef>
                        <a:spcAft>
                          <a:spcPts val="0"/>
                        </a:spcAft>
                      </a:pPr>
                      <a:r>
                        <a:rPr lang="fa-IR" sz="1800">
                          <a:effectLst/>
                        </a:rPr>
                        <a:t>دلاویز</a:t>
                      </a:r>
                      <a:endParaRPr lang="en-US" sz="1600">
                        <a:effectLst/>
                      </a:endParaRPr>
                    </a:p>
                    <a:p>
                      <a:pPr marL="0" marR="0" algn="ctr" rtl="1">
                        <a:lnSpc>
                          <a:spcPct val="115000"/>
                        </a:lnSpc>
                        <a:spcBef>
                          <a:spcPts val="0"/>
                        </a:spcBef>
                        <a:spcAft>
                          <a:spcPts val="0"/>
                        </a:spcAft>
                      </a:pPr>
                      <a:r>
                        <a:rPr lang="fa-IR" sz="1800">
                          <a:effectLst/>
                        </a:rPr>
                        <a:t>پیشامد</a:t>
                      </a:r>
                      <a:endParaRPr lang="en-US" sz="1600">
                        <a:effectLst/>
                      </a:endParaRPr>
                    </a:p>
                    <a:p>
                      <a:pPr marL="0" marR="0" algn="ctr" rtl="1">
                        <a:lnSpc>
                          <a:spcPct val="115000"/>
                        </a:lnSpc>
                        <a:spcBef>
                          <a:spcPts val="0"/>
                        </a:spcBef>
                        <a:spcAft>
                          <a:spcPts val="0"/>
                        </a:spcAft>
                      </a:pPr>
                      <a:r>
                        <a:rPr lang="fa-IR" sz="1800">
                          <a:effectLst/>
                        </a:rPr>
                        <a:t>دلارم</a:t>
                      </a:r>
                      <a:endParaRPr lang="en-US" sz="1600">
                        <a:effectLst/>
                      </a:endParaRPr>
                    </a:p>
                    <a:p>
                      <a:pPr marL="0" marR="0" algn="ctr" rtl="1">
                        <a:lnSpc>
                          <a:spcPct val="115000"/>
                        </a:lnSpc>
                        <a:spcBef>
                          <a:spcPts val="0"/>
                        </a:spcBef>
                        <a:spcAft>
                          <a:spcPts val="0"/>
                        </a:spcAft>
                      </a:pPr>
                      <a:r>
                        <a:rPr lang="fa-IR" sz="1800">
                          <a:effectLst/>
                        </a:rPr>
                        <a:t>هماواز</a:t>
                      </a:r>
                      <a:endParaRPr lang="en-US" sz="1600">
                        <a:effectLst/>
                      </a:endParaRPr>
                    </a:p>
                    <a:p>
                      <a:pPr marL="0" marR="0" algn="ctr" rtl="1">
                        <a:lnSpc>
                          <a:spcPct val="115000"/>
                        </a:lnSpc>
                        <a:spcBef>
                          <a:spcPts val="0"/>
                        </a:spcBef>
                        <a:spcAft>
                          <a:spcPts val="0"/>
                        </a:spcAft>
                      </a:pPr>
                      <a:r>
                        <a:rPr lang="fa-IR" sz="1800">
                          <a:effectLst/>
                        </a:rPr>
                        <a:t>ناماور</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800" dirty="0">
                          <a:effectLst/>
                        </a:rPr>
                        <a:t>پیشآهنگ</a:t>
                      </a:r>
                      <a:endParaRPr lang="en-US" sz="1600" dirty="0">
                        <a:effectLst/>
                      </a:endParaRPr>
                    </a:p>
                    <a:p>
                      <a:pPr marL="0" marR="0" algn="ctr" rtl="1">
                        <a:lnSpc>
                          <a:spcPct val="115000"/>
                        </a:lnSpc>
                        <a:spcBef>
                          <a:spcPts val="0"/>
                        </a:spcBef>
                        <a:spcAft>
                          <a:spcPts val="0"/>
                        </a:spcAft>
                      </a:pPr>
                      <a:r>
                        <a:rPr lang="fa-IR" sz="1800" dirty="0">
                          <a:effectLst/>
                        </a:rPr>
                        <a:t>دلآویز</a:t>
                      </a:r>
                      <a:endParaRPr lang="en-US" sz="1600" dirty="0">
                        <a:effectLst/>
                      </a:endParaRPr>
                    </a:p>
                    <a:p>
                      <a:pPr marL="0" marR="0" algn="ctr" rtl="1">
                        <a:lnSpc>
                          <a:spcPct val="115000"/>
                        </a:lnSpc>
                        <a:spcBef>
                          <a:spcPts val="0"/>
                        </a:spcBef>
                        <a:spcAft>
                          <a:spcPts val="0"/>
                        </a:spcAft>
                      </a:pPr>
                      <a:r>
                        <a:rPr lang="fa-IR" sz="1800" dirty="0">
                          <a:effectLst/>
                        </a:rPr>
                        <a:t>پیشآمد</a:t>
                      </a:r>
                      <a:endParaRPr lang="en-US" sz="1600" dirty="0">
                        <a:effectLst/>
                      </a:endParaRPr>
                    </a:p>
                    <a:p>
                      <a:pPr marL="0" marR="0" algn="ctr" rtl="1">
                        <a:lnSpc>
                          <a:spcPct val="115000"/>
                        </a:lnSpc>
                        <a:spcBef>
                          <a:spcPts val="0"/>
                        </a:spcBef>
                        <a:spcAft>
                          <a:spcPts val="0"/>
                        </a:spcAft>
                      </a:pPr>
                      <a:r>
                        <a:rPr lang="fa-IR" sz="1800" dirty="0">
                          <a:effectLst/>
                        </a:rPr>
                        <a:t>دلآرام</a:t>
                      </a:r>
                      <a:endParaRPr lang="en-US" sz="1600" dirty="0">
                        <a:effectLst/>
                      </a:endParaRPr>
                    </a:p>
                    <a:p>
                      <a:pPr marL="0" marR="0" algn="ctr" rtl="1">
                        <a:lnSpc>
                          <a:spcPct val="115000"/>
                        </a:lnSpc>
                        <a:spcBef>
                          <a:spcPts val="0"/>
                        </a:spcBef>
                        <a:spcAft>
                          <a:spcPts val="0"/>
                        </a:spcAft>
                      </a:pPr>
                      <a:r>
                        <a:rPr lang="fa-IR" sz="1800" dirty="0">
                          <a:effectLst/>
                        </a:rPr>
                        <a:t>همآواز</a:t>
                      </a:r>
                      <a:endParaRPr lang="en-US" sz="1600" dirty="0">
                        <a:effectLst/>
                      </a:endParaRPr>
                    </a:p>
                    <a:p>
                      <a:pPr marL="0" marR="0" algn="ctr" rtl="1">
                        <a:lnSpc>
                          <a:spcPct val="115000"/>
                        </a:lnSpc>
                        <a:spcBef>
                          <a:spcPts val="0"/>
                        </a:spcBef>
                        <a:spcAft>
                          <a:spcPts val="0"/>
                        </a:spcAft>
                      </a:pPr>
                      <a:r>
                        <a:rPr lang="fa-IR" sz="1800" dirty="0">
                          <a:effectLst/>
                        </a:rPr>
                        <a:t>نامآور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9" name="Rectangle 8"/>
          <p:cNvSpPr/>
          <p:nvPr/>
        </p:nvSpPr>
        <p:spPr>
          <a:xfrm>
            <a:off x="1346200" y="2938659"/>
            <a:ext cx="9939152" cy="646331"/>
          </a:xfrm>
          <a:prstGeom prst="rect">
            <a:avLst/>
          </a:prstGeom>
        </p:spPr>
        <p:txBody>
          <a:bodyPr wrap="square">
            <a:spAutoFit/>
          </a:bodyPr>
          <a:lstStyle/>
          <a:p>
            <a:r>
              <a:rPr lang="fa-IR" dirty="0" smtClean="0"/>
              <a:t>19)	 «ﻪ- ه» بیان حرکت  در جز اول از کلمات مرکب و کلمات جمع بسته‌شده، به «ها» نه حذف می‌گردد و نه پیوسته نوشته می‌شود، یعنی:</a:t>
            </a:r>
            <a:endParaRPr lang="fa-IR" dirty="0"/>
          </a:p>
        </p:txBody>
      </p:sp>
      <p:graphicFrame>
        <p:nvGraphicFramePr>
          <p:cNvPr id="10" name="Table 9"/>
          <p:cNvGraphicFramePr>
            <a:graphicFrameLocks noGrp="1"/>
          </p:cNvGraphicFramePr>
          <p:nvPr>
            <p:extLst>
              <p:ext uri="{D42A27DB-BD31-4B8C-83A1-F6EECF244321}">
                <p14:modId xmlns:p14="http://schemas.microsoft.com/office/powerpoint/2010/main" val="2227853582"/>
              </p:ext>
            </p:extLst>
          </p:nvPr>
        </p:nvGraphicFramePr>
        <p:xfrm>
          <a:off x="5232400" y="3392032"/>
          <a:ext cx="3098800" cy="2157868"/>
        </p:xfrm>
        <a:graphic>
          <a:graphicData uri="http://schemas.openxmlformats.org/drawingml/2006/table">
            <a:tbl>
              <a:tblPr rtl="1" firstRow="1" firstCol="1" bandRow="1">
                <a:tableStyleId>{5C22544A-7EE6-4342-B048-85BDC9FD1C3A}</a:tableStyleId>
              </a:tblPr>
              <a:tblGrid>
                <a:gridCol w="1524025"/>
                <a:gridCol w="1574775"/>
              </a:tblGrid>
              <a:tr h="359645">
                <a:tc>
                  <a:txBody>
                    <a:bodyPr/>
                    <a:lstStyle/>
                    <a:p>
                      <a:pPr marL="0" marR="0" algn="ctr" rtl="1">
                        <a:lnSpc>
                          <a:spcPct val="115000"/>
                        </a:lnSpc>
                        <a:spcBef>
                          <a:spcPts val="0"/>
                        </a:spcBef>
                        <a:spcAft>
                          <a:spcPts val="0"/>
                        </a:spcAft>
                      </a:pPr>
                      <a:r>
                        <a:rPr lang="fa-IR" sz="1800">
                          <a:effectLst/>
                        </a:rPr>
                        <a:t>بنویسیم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800">
                          <a:effectLst/>
                        </a:rPr>
                        <a:t>ننویسیم</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798223">
                <a:tc>
                  <a:txBody>
                    <a:bodyPr/>
                    <a:lstStyle/>
                    <a:p>
                      <a:pPr marL="0" marR="0" algn="ctr" rtl="1">
                        <a:lnSpc>
                          <a:spcPct val="115000"/>
                        </a:lnSpc>
                        <a:spcBef>
                          <a:spcPts val="0"/>
                        </a:spcBef>
                        <a:spcAft>
                          <a:spcPts val="0"/>
                        </a:spcAft>
                      </a:pPr>
                      <a:r>
                        <a:rPr lang="fa-IR" sz="1800">
                          <a:effectLst/>
                        </a:rPr>
                        <a:t>علاقه‌مند</a:t>
                      </a:r>
                      <a:endParaRPr lang="en-US" sz="1600">
                        <a:effectLst/>
                      </a:endParaRPr>
                    </a:p>
                    <a:p>
                      <a:pPr marL="0" marR="0" algn="ctr" rtl="1">
                        <a:lnSpc>
                          <a:spcPct val="115000"/>
                        </a:lnSpc>
                        <a:spcBef>
                          <a:spcPts val="0"/>
                        </a:spcBef>
                        <a:spcAft>
                          <a:spcPts val="0"/>
                        </a:spcAft>
                      </a:pPr>
                      <a:r>
                        <a:rPr lang="fa-IR" sz="1800">
                          <a:effectLst/>
                        </a:rPr>
                        <a:t>گله‌مند</a:t>
                      </a:r>
                      <a:endParaRPr lang="en-US" sz="1600">
                        <a:effectLst/>
                      </a:endParaRPr>
                    </a:p>
                    <a:p>
                      <a:pPr marL="0" marR="0" algn="ctr" rtl="1">
                        <a:lnSpc>
                          <a:spcPct val="115000"/>
                        </a:lnSpc>
                        <a:spcBef>
                          <a:spcPts val="0"/>
                        </a:spcBef>
                        <a:spcAft>
                          <a:spcPts val="0"/>
                        </a:spcAft>
                      </a:pPr>
                      <a:r>
                        <a:rPr lang="fa-IR" sz="1800">
                          <a:effectLst/>
                        </a:rPr>
                        <a:t>جامه‌ها</a:t>
                      </a:r>
                      <a:endParaRPr lang="en-US" sz="1600">
                        <a:effectLst/>
                      </a:endParaRPr>
                    </a:p>
                    <a:p>
                      <a:pPr marL="0" marR="0" algn="ctr" rtl="1">
                        <a:lnSpc>
                          <a:spcPct val="115000"/>
                        </a:lnSpc>
                        <a:spcBef>
                          <a:spcPts val="0"/>
                        </a:spcBef>
                        <a:spcAft>
                          <a:spcPts val="0"/>
                        </a:spcAft>
                      </a:pPr>
                      <a:r>
                        <a:rPr lang="fa-IR" sz="1800">
                          <a:effectLst/>
                        </a:rPr>
                        <a:t>حیله‌ها</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800" dirty="0">
                          <a:effectLst/>
                        </a:rPr>
                        <a:t>علاقمند یا علاقهمند</a:t>
                      </a:r>
                      <a:endParaRPr lang="en-US" sz="1600" dirty="0">
                        <a:effectLst/>
                      </a:endParaRPr>
                    </a:p>
                    <a:p>
                      <a:pPr marL="0" marR="0" algn="ctr" rtl="1">
                        <a:lnSpc>
                          <a:spcPct val="115000"/>
                        </a:lnSpc>
                        <a:spcBef>
                          <a:spcPts val="0"/>
                        </a:spcBef>
                        <a:spcAft>
                          <a:spcPts val="0"/>
                        </a:spcAft>
                      </a:pPr>
                      <a:r>
                        <a:rPr lang="fa-IR" sz="1800" dirty="0">
                          <a:effectLst/>
                        </a:rPr>
                        <a:t>گلمند یا گلهمند</a:t>
                      </a:r>
                      <a:endParaRPr lang="en-US" sz="1600" dirty="0">
                        <a:effectLst/>
                      </a:endParaRPr>
                    </a:p>
                    <a:p>
                      <a:pPr marL="0" marR="0" algn="ctr" rtl="1">
                        <a:lnSpc>
                          <a:spcPct val="115000"/>
                        </a:lnSpc>
                        <a:spcBef>
                          <a:spcPts val="0"/>
                        </a:spcBef>
                        <a:spcAft>
                          <a:spcPts val="0"/>
                        </a:spcAft>
                      </a:pPr>
                      <a:r>
                        <a:rPr lang="fa-IR" sz="1800" dirty="0">
                          <a:effectLst/>
                        </a:rPr>
                        <a:t>جامها یا جامهها</a:t>
                      </a:r>
                      <a:endParaRPr lang="en-US" sz="1600" dirty="0">
                        <a:effectLst/>
                      </a:endParaRPr>
                    </a:p>
                    <a:p>
                      <a:pPr marL="0" marR="0" algn="ctr" rtl="1">
                        <a:lnSpc>
                          <a:spcPct val="115000"/>
                        </a:lnSpc>
                        <a:spcBef>
                          <a:spcPts val="0"/>
                        </a:spcBef>
                        <a:spcAft>
                          <a:spcPts val="0"/>
                        </a:spcAft>
                      </a:pPr>
                      <a:r>
                        <a:rPr lang="fa-IR" sz="1800" dirty="0">
                          <a:effectLst/>
                        </a:rPr>
                        <a:t>حیلها یا حیلهها</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89426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26920" y="255783"/>
            <a:ext cx="9773392" cy="369332"/>
          </a:xfrm>
          <a:prstGeom prst="rect">
            <a:avLst/>
          </a:prstGeom>
        </p:spPr>
        <p:txBody>
          <a:bodyPr wrap="square">
            <a:spAutoFit/>
          </a:bodyPr>
          <a:lstStyle/>
          <a:p>
            <a:r>
              <a:rPr lang="fa-IR" b="1" dirty="0" smtClean="0">
                <a:solidFill>
                  <a:srgbClr val="00B050"/>
                </a:solidFill>
              </a:rPr>
              <a:t>20)	در کلمات مرکب عربی متداول در فارسی، کلمه های مستقل را باید جدا از هم نوشت، مانند:</a:t>
            </a:r>
            <a:endParaRPr lang="fa-IR" b="1" dirty="0">
              <a:solidFill>
                <a:srgbClr val="00B05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04680897"/>
              </p:ext>
            </p:extLst>
          </p:nvPr>
        </p:nvGraphicFramePr>
        <p:xfrm>
          <a:off x="5203978" y="961905"/>
          <a:ext cx="2520315" cy="1815021"/>
        </p:xfrm>
        <a:graphic>
          <a:graphicData uri="http://schemas.openxmlformats.org/drawingml/2006/table">
            <a:tbl>
              <a:tblPr rtl="1" firstRow="1" firstCol="1" bandRow="1">
                <a:tableStyleId>{21E4AEA4-8DFA-4A89-87EB-49C32662AFE0}</a:tableStyleId>
              </a:tblPr>
              <a:tblGrid>
                <a:gridCol w="1239520"/>
                <a:gridCol w="1280795"/>
              </a:tblGrid>
              <a:tr h="435483">
                <a:tc>
                  <a:txBody>
                    <a:bodyPr/>
                    <a:lstStyle/>
                    <a:p>
                      <a:pPr marL="0" marR="0" algn="ctr" rtl="1">
                        <a:lnSpc>
                          <a:spcPct val="115000"/>
                        </a:lnSpc>
                        <a:spcBef>
                          <a:spcPts val="0"/>
                        </a:spcBef>
                        <a:spcAft>
                          <a:spcPts val="0"/>
                        </a:spcAft>
                      </a:pPr>
                      <a:r>
                        <a:rPr lang="fa-IR" sz="1600" dirty="0">
                          <a:effectLst/>
                        </a:rPr>
                        <a:t>بنویسیم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600">
                          <a:effectLst/>
                        </a:rPr>
                        <a:t>ننویسیم</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025179">
                <a:tc>
                  <a:txBody>
                    <a:bodyPr/>
                    <a:lstStyle/>
                    <a:p>
                      <a:pPr marL="0" marR="0" algn="ctr" rtl="1">
                        <a:lnSpc>
                          <a:spcPct val="115000"/>
                        </a:lnSpc>
                        <a:spcBef>
                          <a:spcPts val="0"/>
                        </a:spcBef>
                        <a:spcAft>
                          <a:spcPts val="0"/>
                        </a:spcAft>
                      </a:pPr>
                      <a:r>
                        <a:rPr lang="fa-IR" sz="2000" dirty="0">
                          <a:effectLst/>
                        </a:rPr>
                        <a:t>ان‌شاءالله</a:t>
                      </a:r>
                      <a:endParaRPr lang="en-US" sz="1400" dirty="0">
                        <a:effectLst/>
                      </a:endParaRPr>
                    </a:p>
                    <a:p>
                      <a:pPr marL="0" marR="0" algn="ctr" rtl="1">
                        <a:lnSpc>
                          <a:spcPct val="115000"/>
                        </a:lnSpc>
                        <a:spcBef>
                          <a:spcPts val="0"/>
                        </a:spcBef>
                        <a:spcAft>
                          <a:spcPts val="0"/>
                        </a:spcAft>
                      </a:pPr>
                      <a:r>
                        <a:rPr lang="fa-IR" sz="2000" dirty="0">
                          <a:effectLst/>
                        </a:rPr>
                        <a:t>من‌جمله</a:t>
                      </a:r>
                      <a:endParaRPr lang="en-US" sz="1400" dirty="0">
                        <a:effectLst/>
                      </a:endParaRPr>
                    </a:p>
                    <a:p>
                      <a:pPr marL="0" marR="0" algn="ctr" rtl="1">
                        <a:lnSpc>
                          <a:spcPct val="115000"/>
                        </a:lnSpc>
                        <a:spcBef>
                          <a:spcPts val="0"/>
                        </a:spcBef>
                        <a:spcAft>
                          <a:spcPts val="0"/>
                        </a:spcAft>
                      </a:pPr>
                      <a:r>
                        <a:rPr lang="fa-IR" sz="2000" dirty="0">
                          <a:effectLst/>
                        </a:rPr>
                        <a:t>مع‌هذا</a:t>
                      </a:r>
                      <a:endParaRPr lang="en-US" sz="1400" dirty="0">
                        <a:effectLst/>
                      </a:endParaRPr>
                    </a:p>
                    <a:p>
                      <a:pPr marL="0" marR="0" algn="ctr" rtl="1">
                        <a:lnSpc>
                          <a:spcPct val="115000"/>
                        </a:lnSpc>
                        <a:spcBef>
                          <a:spcPts val="0"/>
                        </a:spcBef>
                        <a:spcAft>
                          <a:spcPts val="0"/>
                        </a:spcAft>
                      </a:pPr>
                      <a:r>
                        <a:rPr lang="fa-IR" sz="2000" dirty="0">
                          <a:effectLst/>
                        </a:rPr>
                        <a:t>علی‌رغم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2000" dirty="0">
                          <a:effectLst/>
                        </a:rPr>
                        <a:t>انشاءالله</a:t>
                      </a:r>
                      <a:endParaRPr lang="en-US" sz="1400" dirty="0">
                        <a:effectLst/>
                      </a:endParaRPr>
                    </a:p>
                    <a:p>
                      <a:pPr marL="0" marR="0" algn="ctr" rtl="1">
                        <a:lnSpc>
                          <a:spcPct val="115000"/>
                        </a:lnSpc>
                        <a:spcBef>
                          <a:spcPts val="0"/>
                        </a:spcBef>
                        <a:spcAft>
                          <a:spcPts val="0"/>
                        </a:spcAft>
                      </a:pPr>
                      <a:r>
                        <a:rPr lang="fa-IR" sz="2000" dirty="0">
                          <a:effectLst/>
                        </a:rPr>
                        <a:t>منجمله</a:t>
                      </a:r>
                      <a:endParaRPr lang="en-US" sz="1400" dirty="0">
                        <a:effectLst/>
                      </a:endParaRPr>
                    </a:p>
                    <a:p>
                      <a:pPr marL="0" marR="0" algn="ctr" rtl="1">
                        <a:lnSpc>
                          <a:spcPct val="115000"/>
                        </a:lnSpc>
                        <a:spcBef>
                          <a:spcPts val="0"/>
                        </a:spcBef>
                        <a:spcAft>
                          <a:spcPts val="0"/>
                        </a:spcAft>
                      </a:pPr>
                      <a:r>
                        <a:rPr lang="fa-IR" sz="2000" dirty="0">
                          <a:effectLst/>
                        </a:rPr>
                        <a:t>معهذا</a:t>
                      </a:r>
                      <a:endParaRPr lang="en-US" sz="1400" dirty="0">
                        <a:effectLst/>
                      </a:endParaRPr>
                    </a:p>
                    <a:p>
                      <a:pPr marL="0" marR="0" algn="ctr" rtl="1">
                        <a:lnSpc>
                          <a:spcPct val="115000"/>
                        </a:lnSpc>
                        <a:spcBef>
                          <a:spcPts val="0"/>
                        </a:spcBef>
                        <a:spcAft>
                          <a:spcPts val="0"/>
                        </a:spcAft>
                      </a:pPr>
                      <a:r>
                        <a:rPr lang="fa-IR" sz="2000" dirty="0">
                          <a:effectLst/>
                        </a:rPr>
                        <a:t>علیرغم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Rectangle 6"/>
          <p:cNvSpPr/>
          <p:nvPr/>
        </p:nvSpPr>
        <p:spPr>
          <a:xfrm>
            <a:off x="0" y="2776926"/>
            <a:ext cx="11400312" cy="2554545"/>
          </a:xfrm>
          <a:prstGeom prst="rect">
            <a:avLst/>
          </a:prstGeom>
        </p:spPr>
        <p:txBody>
          <a:bodyPr wrap="square">
            <a:spAutoFit/>
          </a:bodyPr>
          <a:lstStyle/>
          <a:p>
            <a:r>
              <a:rPr lang="fa-IR" sz="2000" b="1" dirty="0" smtClean="0">
                <a:solidFill>
                  <a:srgbClr val="00B050"/>
                </a:solidFill>
                <a:cs typeface="B Zar" panose="00000400000000000000" pitchFamily="2" charset="-78"/>
              </a:rPr>
              <a:t>21)	کلمه‌هایی که به مصوت بلند «آ» و «ـــُــ و» ختم می‌شوند، هنگام اضافه شدن به کلمه‌ای دیگر یا درآمدن صفت در پی آن‌ها، «ی» میان آن‌ها فاصله می‌شود؛ همچون:دانای روزگار،موی ‌سیاه،        کالای فاسد، بوی زلف، ندای بلند، سبوی بزرگ</a:t>
            </a:r>
          </a:p>
          <a:p>
            <a:r>
              <a:rPr lang="fa-IR" sz="2000" b="1" dirty="0" smtClean="0">
                <a:solidFill>
                  <a:srgbClr val="00B050"/>
                </a:solidFill>
                <a:cs typeface="B Zar" panose="00000400000000000000" pitchFamily="2" charset="-78"/>
              </a:rPr>
              <a:t>	در هنگام اتصال این نوع کلمه‌ها به «ان» (علامت جمع یا صفت فاعلی یا اسم مصدر) بین کلمه و این علامت، «ی» فاصله می‌شود، مانند:</a:t>
            </a:r>
          </a:p>
          <a:p>
            <a:r>
              <a:rPr lang="fa-IR" sz="2000" b="1" dirty="0" smtClean="0">
                <a:solidFill>
                  <a:srgbClr val="00B050"/>
                </a:solidFill>
                <a:cs typeface="B Zar" panose="00000400000000000000" pitchFamily="2" charset="-78"/>
              </a:rPr>
              <a:t>خدایان یونان و روم، آشنایان، دانایان، نکویان، گویان، نمایان، قالیشویان.</a:t>
            </a:r>
          </a:p>
          <a:p>
            <a:r>
              <a:rPr lang="fa-IR" sz="2000" b="1" dirty="0" smtClean="0">
                <a:solidFill>
                  <a:srgbClr val="00B050"/>
                </a:solidFill>
                <a:cs typeface="B Zar" panose="00000400000000000000" pitchFamily="2" charset="-78"/>
              </a:rPr>
              <a:t>22)	کلمه‌های مختوم به مصوت بلند «ـــِــ ی» مانند (آگاهی، دیوانگی، ماهی و امثال آن) در هنگام اتصال به یایی دیگر (وحدت، نکره) چنین نوشته می‌شود:</a:t>
            </a:r>
            <a:endParaRPr lang="fa-IR" sz="2000" b="1" dirty="0">
              <a:solidFill>
                <a:srgbClr val="00B050"/>
              </a:solidFill>
              <a:cs typeface="B Zar" panose="00000400000000000000" pitchFamily="2" charset="-78"/>
            </a:endParaRPr>
          </a:p>
        </p:txBody>
      </p:sp>
      <p:graphicFrame>
        <p:nvGraphicFramePr>
          <p:cNvPr id="8" name="Table 7"/>
          <p:cNvGraphicFramePr>
            <a:graphicFrameLocks noGrp="1"/>
          </p:cNvGraphicFramePr>
          <p:nvPr>
            <p:extLst>
              <p:ext uri="{D42A27DB-BD31-4B8C-83A1-F6EECF244321}">
                <p14:modId xmlns:p14="http://schemas.microsoft.com/office/powerpoint/2010/main" val="2788592664"/>
              </p:ext>
            </p:extLst>
          </p:nvPr>
        </p:nvGraphicFramePr>
        <p:xfrm>
          <a:off x="4975762" y="5023263"/>
          <a:ext cx="2748532" cy="1721921"/>
        </p:xfrm>
        <a:graphic>
          <a:graphicData uri="http://schemas.openxmlformats.org/drawingml/2006/table">
            <a:tbl>
              <a:tblPr rtl="1" firstRow="1" firstCol="1" bandRow="1">
                <a:tableStyleId>{00A15C55-8517-42AA-B614-E9B94910E393}</a:tableStyleId>
              </a:tblPr>
              <a:tblGrid>
                <a:gridCol w="1351760"/>
                <a:gridCol w="1396772"/>
              </a:tblGrid>
              <a:tr h="462381">
                <a:tc>
                  <a:txBody>
                    <a:bodyPr/>
                    <a:lstStyle/>
                    <a:p>
                      <a:pPr marL="0" marR="0" algn="ctr" rtl="1">
                        <a:lnSpc>
                          <a:spcPct val="115000"/>
                        </a:lnSpc>
                        <a:spcBef>
                          <a:spcPts val="0"/>
                        </a:spcBef>
                        <a:spcAft>
                          <a:spcPts val="0"/>
                        </a:spcAft>
                      </a:pPr>
                      <a:r>
                        <a:rPr lang="fa-IR" sz="1400" dirty="0">
                          <a:effectLst/>
                        </a:rPr>
                        <a:t>بنویسیم</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400">
                          <a:effectLst/>
                        </a:rPr>
                        <a:t>ننویسیم</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1259540">
                <a:tc>
                  <a:txBody>
                    <a:bodyPr/>
                    <a:lstStyle/>
                    <a:p>
                      <a:pPr marL="0" marR="0" algn="ctr" rtl="1">
                        <a:lnSpc>
                          <a:spcPct val="115000"/>
                        </a:lnSpc>
                        <a:spcBef>
                          <a:spcPts val="0"/>
                        </a:spcBef>
                        <a:spcAft>
                          <a:spcPts val="0"/>
                        </a:spcAft>
                      </a:pPr>
                      <a:r>
                        <a:rPr lang="fa-IR" sz="1400">
                          <a:effectLst/>
                        </a:rPr>
                        <a:t>آگاهی‌ای</a:t>
                      </a:r>
                      <a:endParaRPr lang="en-US" sz="1200">
                        <a:effectLst/>
                      </a:endParaRPr>
                    </a:p>
                    <a:p>
                      <a:pPr marL="0" marR="0" algn="ctr" rtl="1">
                        <a:lnSpc>
                          <a:spcPct val="115000"/>
                        </a:lnSpc>
                        <a:spcBef>
                          <a:spcPts val="0"/>
                        </a:spcBef>
                        <a:spcAft>
                          <a:spcPts val="0"/>
                        </a:spcAft>
                      </a:pPr>
                      <a:r>
                        <a:rPr lang="fa-IR" sz="1400">
                          <a:effectLst/>
                        </a:rPr>
                        <a:t>دیوانگی‌ای</a:t>
                      </a:r>
                      <a:endParaRPr lang="en-US" sz="1200">
                        <a:effectLst/>
                      </a:endParaRPr>
                    </a:p>
                    <a:p>
                      <a:pPr marL="0" marR="0" algn="ctr" rtl="1">
                        <a:lnSpc>
                          <a:spcPct val="115000"/>
                        </a:lnSpc>
                        <a:spcBef>
                          <a:spcPts val="0"/>
                        </a:spcBef>
                        <a:spcAft>
                          <a:spcPts val="0"/>
                        </a:spcAft>
                      </a:pPr>
                      <a:r>
                        <a:rPr lang="fa-IR" sz="1400">
                          <a:effectLst/>
                        </a:rPr>
                        <a:t>ماهی‌ای</a:t>
                      </a:r>
                      <a:endParaRPr lang="en-US" sz="1200">
                        <a:effectLst/>
                      </a:endParaRPr>
                    </a:p>
                    <a:p>
                      <a:pPr marL="0" marR="0" algn="ctr" rtl="1">
                        <a:lnSpc>
                          <a:spcPct val="115000"/>
                        </a:lnSpc>
                        <a:spcBef>
                          <a:spcPts val="0"/>
                        </a:spcBef>
                        <a:spcAft>
                          <a:spcPts val="0"/>
                        </a:spcAft>
                      </a:pPr>
                      <a:r>
                        <a:rPr lang="fa-IR" sz="1400">
                          <a:effectLst/>
                        </a:rPr>
                        <a:t>معنی‌ای</a:t>
                      </a:r>
                      <a:endParaRPr lang="en-US" sz="1200">
                        <a:effectLst/>
                      </a:endParaRPr>
                    </a:p>
                    <a:p>
                      <a:pPr marL="0" marR="0" algn="ctr" rtl="1">
                        <a:lnSpc>
                          <a:spcPct val="115000"/>
                        </a:lnSpc>
                        <a:spcBef>
                          <a:spcPts val="0"/>
                        </a:spcBef>
                        <a:spcAft>
                          <a:spcPts val="0"/>
                        </a:spcAft>
                      </a:pPr>
                      <a:r>
                        <a:rPr lang="fa-IR" sz="1400">
                          <a:effectLst/>
                        </a:rPr>
                        <a:t>قاضی‌ای</a:t>
                      </a:r>
                      <a:endParaRPr lang="en-US"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400" dirty="0">
                          <a:effectLst/>
                        </a:rPr>
                        <a:t>آگاهیی</a:t>
                      </a:r>
                      <a:endParaRPr lang="en-US" sz="1200" dirty="0">
                        <a:effectLst/>
                      </a:endParaRPr>
                    </a:p>
                    <a:p>
                      <a:pPr marL="0" marR="0" algn="ctr" rtl="1">
                        <a:lnSpc>
                          <a:spcPct val="115000"/>
                        </a:lnSpc>
                        <a:spcBef>
                          <a:spcPts val="0"/>
                        </a:spcBef>
                        <a:spcAft>
                          <a:spcPts val="0"/>
                        </a:spcAft>
                      </a:pPr>
                      <a:r>
                        <a:rPr lang="fa-IR" sz="1400" dirty="0">
                          <a:effectLst/>
                        </a:rPr>
                        <a:t>دیوانگیی</a:t>
                      </a:r>
                      <a:endParaRPr lang="en-US" sz="1200" dirty="0">
                        <a:effectLst/>
                      </a:endParaRPr>
                    </a:p>
                    <a:p>
                      <a:pPr marL="0" marR="0" algn="ctr" rtl="1">
                        <a:lnSpc>
                          <a:spcPct val="115000"/>
                        </a:lnSpc>
                        <a:spcBef>
                          <a:spcPts val="0"/>
                        </a:spcBef>
                        <a:spcAft>
                          <a:spcPts val="0"/>
                        </a:spcAft>
                      </a:pPr>
                      <a:r>
                        <a:rPr lang="fa-IR" sz="1400" dirty="0">
                          <a:effectLst/>
                        </a:rPr>
                        <a:t>ماهیی</a:t>
                      </a:r>
                      <a:endParaRPr lang="en-US" sz="1200" dirty="0">
                        <a:effectLst/>
                      </a:endParaRPr>
                    </a:p>
                    <a:p>
                      <a:pPr marL="0" marR="0" algn="ctr" rtl="1">
                        <a:lnSpc>
                          <a:spcPct val="115000"/>
                        </a:lnSpc>
                        <a:spcBef>
                          <a:spcPts val="0"/>
                        </a:spcBef>
                        <a:spcAft>
                          <a:spcPts val="0"/>
                        </a:spcAft>
                      </a:pPr>
                      <a:r>
                        <a:rPr lang="fa-IR" sz="1400" dirty="0">
                          <a:effectLst/>
                        </a:rPr>
                        <a:t>معنیی</a:t>
                      </a:r>
                      <a:endParaRPr lang="en-US" sz="1200" dirty="0">
                        <a:effectLst/>
                      </a:endParaRPr>
                    </a:p>
                    <a:p>
                      <a:pPr marL="0" marR="0" algn="ctr" rtl="1">
                        <a:lnSpc>
                          <a:spcPct val="115000"/>
                        </a:lnSpc>
                        <a:spcBef>
                          <a:spcPts val="0"/>
                        </a:spcBef>
                        <a:spcAft>
                          <a:spcPts val="0"/>
                        </a:spcAft>
                      </a:pPr>
                      <a:r>
                        <a:rPr lang="fa-IR" sz="1400" dirty="0">
                          <a:effectLst/>
                        </a:rPr>
                        <a:t>قاضیی</a:t>
                      </a:r>
                      <a:endParaRPr lang="en-US" sz="1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574187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1262" y="889844"/>
            <a:ext cx="11091554" cy="4401205"/>
          </a:xfrm>
          <a:prstGeom prst="rect">
            <a:avLst/>
          </a:prstGeom>
        </p:spPr>
        <p:txBody>
          <a:bodyPr wrap="square">
            <a:spAutoFit/>
          </a:bodyPr>
          <a:lstStyle/>
          <a:p>
            <a:r>
              <a:rPr lang="fa-IR" sz="2000" b="1" dirty="0" smtClean="0">
                <a:solidFill>
                  <a:srgbClr val="00B050"/>
                </a:solidFill>
                <a:cs typeface="B Zar" panose="00000400000000000000" pitchFamily="2" charset="-78"/>
              </a:rPr>
              <a:t>	این نوع کلمات در هنگام اضافه شدن به کلمه‌ای دیگر در حکم کلمه‌های مختوم به صامت هستند، همچون: ماهی دریا، معنی کلمه، قاضی شهر</a:t>
            </a:r>
          </a:p>
          <a:p>
            <a:r>
              <a:rPr lang="fa-IR" sz="2000" b="1" dirty="0" smtClean="0">
                <a:solidFill>
                  <a:srgbClr val="00B050"/>
                </a:solidFill>
                <a:cs typeface="B Zar" panose="00000400000000000000" pitchFamily="2" charset="-78"/>
              </a:rPr>
              <a:t>23)	«ۃ» در واژه‌ها و ترکیبات و عبارات مأخوذ از عربی به صورت‌های زیر نوشته می‌شود:</a:t>
            </a:r>
          </a:p>
          <a:p>
            <a:r>
              <a:rPr lang="fa-IR" sz="2000" b="1" dirty="0" smtClean="0">
                <a:solidFill>
                  <a:srgbClr val="00B050"/>
                </a:solidFill>
                <a:cs typeface="B Zar" panose="00000400000000000000" pitchFamily="2" charset="-78"/>
              </a:rPr>
              <a:t>       </a:t>
            </a:r>
          </a:p>
          <a:p>
            <a:r>
              <a:rPr lang="fa-IR" sz="2000" b="1" dirty="0" smtClean="0">
                <a:solidFill>
                  <a:srgbClr val="00B050"/>
                </a:solidFill>
                <a:cs typeface="B Zar" panose="00000400000000000000" pitchFamily="2" charset="-78"/>
              </a:rPr>
              <a:t>	  ا گر در آخرِ کلمه تلفّظ شود، به‌صورت «ت» نوشته می‌شود:</a:t>
            </a:r>
          </a:p>
          <a:p>
            <a:r>
              <a:rPr lang="fa-IR" sz="2000" b="1" dirty="0" smtClean="0">
                <a:solidFill>
                  <a:srgbClr val="00B050"/>
                </a:solidFill>
                <a:cs typeface="B Zar" panose="00000400000000000000" pitchFamily="2" charset="-78"/>
              </a:rPr>
              <a:t>رحمت، جهت، قضات، نظارت، مراقبت، برائت</a:t>
            </a:r>
          </a:p>
          <a:p>
            <a:r>
              <a:rPr lang="fa-IR" sz="2000" b="1" dirty="0" smtClean="0">
                <a:solidFill>
                  <a:srgbClr val="00B050"/>
                </a:solidFill>
                <a:cs typeface="B Zar" panose="00000400000000000000" pitchFamily="2" charset="-78"/>
              </a:rPr>
              <a:t>          استثنا: صلوۃ، مشکوۃ، زکوۃ، رحمـﺔ الله‌علیه (درجایی که مراعات رسم‌الخطّ قرآنی این کلمات در نظر باشد).</a:t>
            </a:r>
          </a:p>
          <a:p>
            <a:r>
              <a:rPr lang="fa-IR" sz="2000" b="1" dirty="0" smtClean="0">
                <a:solidFill>
                  <a:srgbClr val="00B050"/>
                </a:solidFill>
                <a:cs typeface="B Zar" panose="00000400000000000000" pitchFamily="2" charset="-78"/>
              </a:rPr>
              <a:t>‌ب.	اگر در آخرِ کلمه تلفّظ نشود، به‌صورت «ـه/ ه» (های غیرملفوظ) نوشته می‌شود:</a:t>
            </a:r>
          </a:p>
          <a:p>
            <a:r>
              <a:rPr lang="fa-IR" sz="2000" b="1" dirty="0" smtClean="0">
                <a:solidFill>
                  <a:srgbClr val="00B050"/>
                </a:solidFill>
                <a:cs typeface="B Zar" panose="00000400000000000000" pitchFamily="2" charset="-78"/>
              </a:rPr>
              <a:t>          علاقه، معاینه، نظاره، مراقبه، آتیه</a:t>
            </a:r>
          </a:p>
          <a:p>
            <a:r>
              <a:rPr lang="fa-IR" sz="2000" b="1" dirty="0" smtClean="0">
                <a:solidFill>
                  <a:srgbClr val="00B050"/>
                </a:solidFill>
                <a:cs typeface="B Zar" panose="00000400000000000000" pitchFamily="2" charset="-78"/>
              </a:rPr>
              <a:t>    و در این حالت از قواعد مربوط به «های غیرملفوظ» تبعیت می‌کند:</a:t>
            </a:r>
          </a:p>
          <a:p>
            <a:r>
              <a:rPr lang="fa-IR" sz="2000" b="1" dirty="0" smtClean="0">
                <a:solidFill>
                  <a:srgbClr val="00B050"/>
                </a:solidFill>
                <a:cs typeface="B Zar" panose="00000400000000000000" pitchFamily="2" charset="-78"/>
              </a:rPr>
              <a:t>          علاقه‌مند، نظارگان، معاینه‌ی بیمار، مراقبه‌ای</a:t>
            </a:r>
          </a:p>
          <a:p>
            <a:r>
              <a:rPr lang="fa-IR" sz="2000" b="1" dirty="0" smtClean="0">
                <a:solidFill>
                  <a:srgbClr val="00B050"/>
                </a:solidFill>
                <a:cs typeface="B Zar" panose="00000400000000000000" pitchFamily="2" charset="-78"/>
              </a:rPr>
              <a:t>‌ج.	در ترکیبات عربی رایج در فارسی، مانند کاملـﺔ الوداد، لیلـﺔ القدر، ثقـﺔ الاسلام، خاتمـﺔ الامر، دایرۃ المعارف، معمولاً به‌صورت «ـﺔ/ ۃ» نوشته می‌شود، اما گاهی در بعضی از ترکیبات، مانند حجّت‌الاسلام و آیت‌الله، به‌صورت «ت» می‌آید که آن‌هم درست است.</a:t>
            </a:r>
            <a:endParaRPr lang="fa-IR" sz="2000" b="1" dirty="0">
              <a:solidFill>
                <a:srgbClr val="00B050"/>
              </a:solidFill>
              <a:cs typeface="B Zar" panose="00000400000000000000" pitchFamily="2" charset="-78"/>
            </a:endParaRPr>
          </a:p>
        </p:txBody>
      </p:sp>
    </p:spTree>
    <p:extLst>
      <p:ext uri="{BB962C8B-B14F-4D97-AF65-F5344CB8AC3E}">
        <p14:creationId xmlns:p14="http://schemas.microsoft.com/office/powerpoint/2010/main" val="53037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3756" y="640048"/>
            <a:ext cx="10865922" cy="2677656"/>
          </a:xfrm>
          <a:prstGeom prst="rect">
            <a:avLst/>
          </a:prstGeom>
        </p:spPr>
        <p:txBody>
          <a:bodyPr wrap="square">
            <a:spAutoFit/>
          </a:bodyPr>
          <a:lstStyle/>
          <a:p>
            <a:r>
              <a:rPr lang="fa-IR" sz="2400" b="1" dirty="0" smtClean="0">
                <a:solidFill>
                  <a:srgbClr val="00B050"/>
                </a:solidFill>
                <a:cs typeface="B Zar" panose="00000400000000000000" pitchFamily="2" charset="-78"/>
              </a:rPr>
              <a:t>24)	«و» که در برخی از کلمه‌های عربی، مانند زکوۃ، حیوۃ، مشکوۃ، صلوۃ به‌صورت «آ» تلفّظ می‌شود، در فارسی (جز در مواردی که رعایت رسم‌الخطّ قرآنی این‌گونه کلمات موردنظر باشد) به‌صورت «الف» نوشته می‌شود.  مانند: زکات، حیات، مشکات، صلات</a:t>
            </a:r>
          </a:p>
          <a:p>
            <a:r>
              <a:rPr lang="en-US" sz="2400" b="1" dirty="0" smtClean="0">
                <a:solidFill>
                  <a:srgbClr val="00B050"/>
                </a:solidFill>
                <a:cs typeface="B Zar" panose="00000400000000000000" pitchFamily="2" charset="-78"/>
              </a:rPr>
              <a:t>o	</a:t>
            </a:r>
            <a:r>
              <a:rPr lang="fa-IR" sz="2400" b="1" dirty="0" smtClean="0">
                <a:solidFill>
                  <a:srgbClr val="00B050"/>
                </a:solidFill>
                <a:cs typeface="B Zar" panose="00000400000000000000" pitchFamily="2" charset="-78"/>
              </a:rPr>
              <a:t>تبصره: کلمه‌هایی مانند زکوۃ، مشکوۃ، صلوۃ  (اگر به این صورت نوشته‌شده باشد)، در اضافه به «ی» نسبت یا وحدت، با «ا» و «ت» مبسوط نوشته می‌شود: زکاتی، مشکاتی، صلاتی، حیاتی </a:t>
            </a:r>
          </a:p>
          <a:p>
            <a:r>
              <a:rPr lang="fa-IR" sz="2400" b="1" dirty="0" smtClean="0">
                <a:solidFill>
                  <a:srgbClr val="00B050"/>
                </a:solidFill>
                <a:cs typeface="B Zar" panose="00000400000000000000" pitchFamily="2" charset="-78"/>
              </a:rPr>
              <a:t>25)	«الف» مقصوره‌ی برخی کلمات مقصور عربی همچنان که در فارسی «الف» تلفظ می‌شود، به‌صورت «الف» هم نوشته می‌شود، مانند:</a:t>
            </a:r>
            <a:endParaRPr lang="fa-IR" sz="2400" b="1" dirty="0">
              <a:solidFill>
                <a:srgbClr val="00B050"/>
              </a:solidFill>
              <a:cs typeface="B Zar"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318538659"/>
              </p:ext>
            </p:extLst>
          </p:nvPr>
        </p:nvGraphicFramePr>
        <p:xfrm>
          <a:off x="4919795" y="3317704"/>
          <a:ext cx="2520315" cy="2765743"/>
        </p:xfrm>
        <a:graphic>
          <a:graphicData uri="http://schemas.openxmlformats.org/drawingml/2006/table">
            <a:tbl>
              <a:tblPr rtl="1" firstRow="1" firstCol="1" bandRow="1">
                <a:tableStyleId>{93296810-A885-4BE3-A3E7-6D5BEEA58F35}</a:tableStyleId>
              </a:tblPr>
              <a:tblGrid>
                <a:gridCol w="1239520"/>
                <a:gridCol w="1280795"/>
              </a:tblGrid>
              <a:tr h="179705">
                <a:tc>
                  <a:txBody>
                    <a:bodyPr/>
                    <a:lstStyle/>
                    <a:p>
                      <a:pPr marL="0" marR="0" algn="ctr" rtl="1">
                        <a:lnSpc>
                          <a:spcPct val="115000"/>
                        </a:lnSpc>
                        <a:spcBef>
                          <a:spcPts val="0"/>
                        </a:spcBef>
                        <a:spcAft>
                          <a:spcPts val="0"/>
                        </a:spcAft>
                      </a:pPr>
                      <a:r>
                        <a:rPr lang="fa-IR" sz="1600" dirty="0">
                          <a:effectLst/>
                        </a:rPr>
                        <a:t>بنویسیم</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600">
                          <a:effectLst/>
                        </a:rPr>
                        <a:t>ننویسیم</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59410">
                <a:tc>
                  <a:txBody>
                    <a:bodyPr/>
                    <a:lstStyle/>
                    <a:p>
                      <a:pPr marL="0" marR="0" algn="ctr" rtl="1">
                        <a:lnSpc>
                          <a:spcPct val="115000"/>
                        </a:lnSpc>
                        <a:spcBef>
                          <a:spcPts val="0"/>
                        </a:spcBef>
                        <a:spcAft>
                          <a:spcPts val="0"/>
                        </a:spcAft>
                      </a:pPr>
                      <a:r>
                        <a:rPr lang="fa-IR" sz="1800" dirty="0">
                          <a:effectLst/>
                        </a:rPr>
                        <a:t>اعلا</a:t>
                      </a:r>
                      <a:endParaRPr lang="en-US" sz="1400" dirty="0">
                        <a:effectLst/>
                      </a:endParaRPr>
                    </a:p>
                    <a:p>
                      <a:pPr marL="0" marR="0" algn="ctr" rtl="1">
                        <a:lnSpc>
                          <a:spcPct val="115000"/>
                        </a:lnSpc>
                        <a:spcBef>
                          <a:spcPts val="0"/>
                        </a:spcBef>
                        <a:spcAft>
                          <a:spcPts val="0"/>
                        </a:spcAft>
                      </a:pPr>
                      <a:r>
                        <a:rPr lang="fa-IR" sz="1800" dirty="0">
                          <a:effectLst/>
                        </a:rPr>
                        <a:t>بلوا</a:t>
                      </a:r>
                      <a:endParaRPr lang="en-US" sz="1400" dirty="0">
                        <a:effectLst/>
                      </a:endParaRPr>
                    </a:p>
                    <a:p>
                      <a:pPr marL="0" marR="0" algn="ctr" rtl="1">
                        <a:lnSpc>
                          <a:spcPct val="115000"/>
                        </a:lnSpc>
                        <a:spcBef>
                          <a:spcPts val="0"/>
                        </a:spcBef>
                        <a:spcAft>
                          <a:spcPts val="0"/>
                        </a:spcAft>
                      </a:pPr>
                      <a:r>
                        <a:rPr lang="fa-IR" sz="1800" dirty="0">
                          <a:effectLst/>
                        </a:rPr>
                        <a:t>تقوا</a:t>
                      </a:r>
                      <a:endParaRPr lang="en-US" sz="1400" dirty="0">
                        <a:effectLst/>
                      </a:endParaRPr>
                    </a:p>
                    <a:p>
                      <a:pPr marL="0" marR="0" algn="ctr" rtl="1">
                        <a:lnSpc>
                          <a:spcPct val="115000"/>
                        </a:lnSpc>
                        <a:spcBef>
                          <a:spcPts val="0"/>
                        </a:spcBef>
                        <a:spcAft>
                          <a:spcPts val="0"/>
                        </a:spcAft>
                      </a:pPr>
                      <a:r>
                        <a:rPr lang="fa-IR" sz="1800" dirty="0">
                          <a:effectLst/>
                        </a:rPr>
                        <a:t>مبتلا</a:t>
                      </a:r>
                      <a:endParaRPr lang="en-US" sz="1400" dirty="0">
                        <a:effectLst/>
                      </a:endParaRPr>
                    </a:p>
                    <a:p>
                      <a:pPr marL="0" marR="0" algn="ctr" rtl="1">
                        <a:lnSpc>
                          <a:spcPct val="115000"/>
                        </a:lnSpc>
                        <a:spcBef>
                          <a:spcPts val="0"/>
                        </a:spcBef>
                        <a:spcAft>
                          <a:spcPts val="0"/>
                        </a:spcAft>
                      </a:pPr>
                      <a:r>
                        <a:rPr lang="fa-IR" sz="1800" dirty="0">
                          <a:effectLst/>
                        </a:rPr>
                        <a:t>مصفّا</a:t>
                      </a:r>
                      <a:endParaRPr lang="en-US" sz="1400" dirty="0">
                        <a:effectLst/>
                      </a:endParaRPr>
                    </a:p>
                    <a:p>
                      <a:pPr marL="0" marR="0" algn="ctr" rtl="1">
                        <a:lnSpc>
                          <a:spcPct val="115000"/>
                        </a:lnSpc>
                        <a:spcBef>
                          <a:spcPts val="0"/>
                        </a:spcBef>
                        <a:spcAft>
                          <a:spcPts val="0"/>
                        </a:spcAft>
                      </a:pPr>
                      <a:r>
                        <a:rPr lang="fa-IR" sz="1800" dirty="0">
                          <a:effectLst/>
                        </a:rPr>
                        <a:t>شورا</a:t>
                      </a:r>
                      <a:endParaRPr lang="en-US" sz="1400" dirty="0">
                        <a:effectLst/>
                      </a:endParaRPr>
                    </a:p>
                    <a:p>
                      <a:pPr marL="0" marR="0" algn="ctr" rtl="1">
                        <a:lnSpc>
                          <a:spcPct val="115000"/>
                        </a:lnSpc>
                        <a:spcBef>
                          <a:spcPts val="0"/>
                        </a:spcBef>
                        <a:spcAft>
                          <a:spcPts val="0"/>
                        </a:spcAft>
                      </a:pPr>
                      <a:r>
                        <a:rPr lang="fa-IR" sz="1800" dirty="0">
                          <a:effectLst/>
                        </a:rPr>
                        <a:t>هوا</a:t>
                      </a:r>
                      <a:endParaRPr lang="en-US" sz="1400" dirty="0">
                        <a:effectLst/>
                      </a:endParaRPr>
                    </a:p>
                    <a:p>
                      <a:pPr marL="0" marR="0" algn="ctr" rtl="1">
                        <a:lnSpc>
                          <a:spcPct val="115000"/>
                        </a:lnSpc>
                        <a:spcBef>
                          <a:spcPts val="0"/>
                        </a:spcBef>
                        <a:spcAft>
                          <a:spcPts val="0"/>
                        </a:spcAft>
                      </a:pPr>
                      <a:r>
                        <a:rPr lang="fa-IR" sz="1800" dirty="0">
                          <a:effectLst/>
                        </a:rPr>
                        <a:t>معلّا</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fa-IR" sz="1800" dirty="0">
                          <a:effectLst/>
                        </a:rPr>
                        <a:t>اعلیٰ</a:t>
                      </a:r>
                      <a:endParaRPr lang="en-US" sz="1400" dirty="0">
                        <a:effectLst/>
                      </a:endParaRPr>
                    </a:p>
                    <a:p>
                      <a:pPr marL="0" marR="0" algn="ctr" rtl="1">
                        <a:lnSpc>
                          <a:spcPct val="115000"/>
                        </a:lnSpc>
                        <a:spcBef>
                          <a:spcPts val="0"/>
                        </a:spcBef>
                        <a:spcAft>
                          <a:spcPts val="0"/>
                        </a:spcAft>
                      </a:pPr>
                      <a:r>
                        <a:rPr lang="fa-IR" sz="1800" dirty="0">
                          <a:effectLst/>
                        </a:rPr>
                        <a:t>بلویٰ</a:t>
                      </a:r>
                      <a:endParaRPr lang="en-US" sz="1400" dirty="0">
                        <a:effectLst/>
                      </a:endParaRPr>
                    </a:p>
                    <a:p>
                      <a:pPr marL="0" marR="0" algn="ctr" rtl="1">
                        <a:lnSpc>
                          <a:spcPct val="115000"/>
                        </a:lnSpc>
                        <a:spcBef>
                          <a:spcPts val="0"/>
                        </a:spcBef>
                        <a:spcAft>
                          <a:spcPts val="0"/>
                        </a:spcAft>
                      </a:pPr>
                      <a:r>
                        <a:rPr lang="fa-IR" sz="1800" dirty="0">
                          <a:effectLst/>
                        </a:rPr>
                        <a:t>تقویٰ</a:t>
                      </a:r>
                      <a:endParaRPr lang="en-US" sz="1400" dirty="0">
                        <a:effectLst/>
                      </a:endParaRPr>
                    </a:p>
                    <a:p>
                      <a:pPr marL="0" marR="0" algn="ctr" rtl="1">
                        <a:lnSpc>
                          <a:spcPct val="115000"/>
                        </a:lnSpc>
                        <a:spcBef>
                          <a:spcPts val="0"/>
                        </a:spcBef>
                        <a:spcAft>
                          <a:spcPts val="0"/>
                        </a:spcAft>
                      </a:pPr>
                      <a:r>
                        <a:rPr lang="fa-IR" sz="1800" dirty="0">
                          <a:effectLst/>
                        </a:rPr>
                        <a:t>مبتلیٰ</a:t>
                      </a:r>
                      <a:endParaRPr lang="en-US" sz="1400" dirty="0">
                        <a:effectLst/>
                      </a:endParaRPr>
                    </a:p>
                    <a:p>
                      <a:pPr marL="0" marR="0" algn="ctr" rtl="1">
                        <a:lnSpc>
                          <a:spcPct val="115000"/>
                        </a:lnSpc>
                        <a:spcBef>
                          <a:spcPts val="0"/>
                        </a:spcBef>
                        <a:spcAft>
                          <a:spcPts val="0"/>
                        </a:spcAft>
                      </a:pPr>
                      <a:r>
                        <a:rPr lang="fa-IR" sz="1800" dirty="0">
                          <a:effectLst/>
                        </a:rPr>
                        <a:t>مصفّیٰ</a:t>
                      </a:r>
                      <a:endParaRPr lang="en-US" sz="1400" dirty="0">
                        <a:effectLst/>
                      </a:endParaRPr>
                    </a:p>
                    <a:p>
                      <a:pPr marL="0" marR="0" algn="ctr" rtl="1">
                        <a:lnSpc>
                          <a:spcPct val="115000"/>
                        </a:lnSpc>
                        <a:spcBef>
                          <a:spcPts val="0"/>
                        </a:spcBef>
                        <a:spcAft>
                          <a:spcPts val="0"/>
                        </a:spcAft>
                      </a:pPr>
                      <a:r>
                        <a:rPr lang="fa-IR" sz="1800" dirty="0">
                          <a:effectLst/>
                        </a:rPr>
                        <a:t>شوریٰ</a:t>
                      </a:r>
                      <a:endParaRPr lang="en-US" sz="1400" dirty="0">
                        <a:effectLst/>
                      </a:endParaRPr>
                    </a:p>
                    <a:p>
                      <a:pPr marL="0" marR="0" algn="ctr" rtl="1">
                        <a:lnSpc>
                          <a:spcPct val="115000"/>
                        </a:lnSpc>
                        <a:spcBef>
                          <a:spcPts val="0"/>
                        </a:spcBef>
                        <a:spcAft>
                          <a:spcPts val="0"/>
                        </a:spcAft>
                      </a:pPr>
                      <a:r>
                        <a:rPr lang="fa-IR" sz="1800" dirty="0">
                          <a:effectLst/>
                        </a:rPr>
                        <a:t>هویٰ</a:t>
                      </a:r>
                      <a:endParaRPr lang="en-US" sz="1400" dirty="0">
                        <a:effectLst/>
                      </a:endParaRPr>
                    </a:p>
                    <a:p>
                      <a:pPr marL="0" marR="0" algn="ctr" rtl="1">
                        <a:lnSpc>
                          <a:spcPct val="115000"/>
                        </a:lnSpc>
                        <a:spcBef>
                          <a:spcPts val="0"/>
                        </a:spcBef>
                        <a:spcAft>
                          <a:spcPts val="0"/>
                        </a:spcAft>
                      </a:pPr>
                      <a:r>
                        <a:rPr lang="fa-IR" sz="1800" dirty="0">
                          <a:effectLst/>
                        </a:rPr>
                        <a:t>معلّیٰ</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11495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3"/>
          </p:nvPr>
        </p:nvSpPr>
        <p:spPr>
          <a:xfrm>
            <a:off x="876300" y="1228725"/>
            <a:ext cx="10515600" cy="4351338"/>
          </a:xfrm>
        </p:spPr>
        <p:txBody>
          <a:bodyPr>
            <a:normAutofit fontScale="85000" lnSpcReduction="20000"/>
          </a:bodyPr>
          <a:lstStyle/>
          <a:p>
            <a:pPr marL="0" indent="0" algn="ctr">
              <a:buNone/>
            </a:pPr>
            <a:r>
              <a:rPr lang="fa-IR" sz="5400" dirty="0" smtClean="0">
                <a:solidFill>
                  <a:srgbClr val="FF66CC"/>
                </a:solidFill>
                <a:latin typeface="IranNastaliq" panose="02020505000000020003" pitchFamily="18" charset="0"/>
                <a:cs typeface="B Titr" panose="00000700000000000000" pitchFamily="2" charset="-78"/>
              </a:rPr>
              <a:t>درس آئین نگارش</a:t>
            </a:r>
          </a:p>
          <a:p>
            <a:pPr marL="0" indent="0" algn="ctr">
              <a:buNone/>
            </a:pPr>
            <a:r>
              <a:rPr lang="fa-IR" sz="5400" dirty="0" smtClean="0">
                <a:solidFill>
                  <a:srgbClr val="00B0F0"/>
                </a:solidFill>
                <a:latin typeface="IranNastaliq" panose="02020505000000020003" pitchFamily="18" charset="0"/>
                <a:cs typeface="B Titr" panose="00000700000000000000" pitchFamily="2" charset="-78"/>
              </a:rPr>
              <a:t>دانشگاه فرهنگیان پردیس علامه امینی</a:t>
            </a:r>
          </a:p>
          <a:p>
            <a:pPr marL="0" indent="0" algn="ctr">
              <a:buNone/>
            </a:pPr>
            <a:r>
              <a:rPr lang="fa-IR" sz="5400" dirty="0" smtClean="0">
                <a:solidFill>
                  <a:srgbClr val="00B0F0"/>
                </a:solidFill>
                <a:latin typeface="IranNastaliq" panose="02020505000000020003" pitchFamily="18" charset="0"/>
                <a:cs typeface="B Titr" panose="00000700000000000000" pitchFamily="2" charset="-78"/>
              </a:rPr>
              <a:t>جلسه چهارم</a:t>
            </a:r>
          </a:p>
          <a:p>
            <a:pPr marL="0" indent="0" algn="ctr">
              <a:buNone/>
            </a:pPr>
            <a:r>
              <a:rPr lang="fa-IR" sz="5400" dirty="0" smtClean="0">
                <a:solidFill>
                  <a:srgbClr val="00B050"/>
                </a:solidFill>
                <a:latin typeface="IranNastaliq" panose="02020505000000020003" pitchFamily="18" charset="0"/>
                <a:cs typeface="B Titr" panose="00000700000000000000" pitchFamily="2" charset="-78"/>
              </a:rPr>
              <a:t>نیمسال دوم سال تحصیلی 98-99</a:t>
            </a:r>
          </a:p>
          <a:p>
            <a:pPr marL="0" indent="0" algn="ctr">
              <a:buNone/>
            </a:pPr>
            <a:r>
              <a:rPr lang="fa-IR" sz="5400" dirty="0" smtClean="0">
                <a:solidFill>
                  <a:srgbClr val="FFC000"/>
                </a:solidFill>
                <a:latin typeface="IranNastaliq" panose="02020505000000020003" pitchFamily="18" charset="0"/>
                <a:cs typeface="IranNastaliq" panose="02020505000000020003" pitchFamily="18" charset="0"/>
              </a:rPr>
              <a:t>دکتر علی هاشم زاده</a:t>
            </a:r>
            <a:endParaRPr lang="fa-IR" sz="5400" dirty="0">
              <a:solidFill>
                <a:srgbClr val="FFC000"/>
              </a:solidFill>
              <a:latin typeface="IranNastaliq" panose="02020505000000020003" pitchFamily="18" charset="0"/>
              <a:cs typeface="IranNastaliq" panose="02020505000000020003" pitchFamily="18" charset="0"/>
            </a:endParaRPr>
          </a:p>
        </p:txBody>
      </p:sp>
    </p:spTree>
    <p:extLst>
      <p:ext uri="{BB962C8B-B14F-4D97-AF65-F5344CB8AC3E}">
        <p14:creationId xmlns:p14="http://schemas.microsoft.com/office/powerpoint/2010/main" val="3655553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3778" y="1071564"/>
            <a:ext cx="10426534" cy="1938992"/>
          </a:xfrm>
          <a:prstGeom prst="rect">
            <a:avLst/>
          </a:prstGeom>
        </p:spPr>
        <p:txBody>
          <a:bodyPr wrap="square">
            <a:spAutoFit/>
          </a:bodyPr>
          <a:lstStyle/>
          <a:p>
            <a:r>
              <a:rPr lang="fa-IR" sz="2000" b="1" dirty="0" smtClean="0">
                <a:solidFill>
                  <a:srgbClr val="00B050"/>
                </a:solidFill>
                <a:cs typeface="B Zar" panose="00000400000000000000" pitchFamily="2" charset="-78"/>
              </a:rPr>
              <a:t>	اگر این‌گونه «الف» در اسم‌های خاص عربی باشد به پیروی از اصل باید با «ی» نوشته شود. مانند: مصطفی، مجتبی، مرتضی، موسی، عیسی، یحیی و نیز واژه‌های علی، حتّی، الی، چه به‌تنهایی و چه در ترکیب‌های علی الله، حتی‌المقدور و الی‌آخر.</a:t>
            </a:r>
          </a:p>
          <a:p>
            <a:r>
              <a:rPr lang="fa-IR" sz="2000" b="1" dirty="0" smtClean="0">
                <a:solidFill>
                  <a:srgbClr val="00B050"/>
                </a:solidFill>
                <a:cs typeface="B Zar" panose="00000400000000000000" pitchFamily="2" charset="-78"/>
              </a:rPr>
              <a:t>	اسم‌های خاص کبرا، صغرا و لیلا به همین صورت مکتوب نیز نوشته می‌شود.</a:t>
            </a:r>
          </a:p>
          <a:p>
            <a:r>
              <a:rPr lang="fa-IR" sz="2000" b="1" dirty="0" smtClean="0">
                <a:solidFill>
                  <a:srgbClr val="00B050"/>
                </a:solidFill>
                <a:cs typeface="B Zar" panose="00000400000000000000" pitchFamily="2" charset="-78"/>
              </a:rPr>
              <a:t>26)	اسم مختوم به «الف» مقصور، چون صفت یا مضاف‌الیه بگیرد با «الف» نوشته می‌شود؛ به‌عبارتی‌دیگر با آن همان‌گونه رفتار می‌شود که با اسم‌های فارسی مختوم به «الف»؛ مانند: یحیای برمکی، عیسای مسیح، موسای کلیم</a:t>
            </a:r>
            <a:endParaRPr lang="fa-IR" sz="2000" b="1" dirty="0">
              <a:solidFill>
                <a:srgbClr val="00B050"/>
              </a:solidFill>
              <a:cs typeface="B Zar" panose="00000400000000000000" pitchFamily="2" charset="-78"/>
            </a:endParaRPr>
          </a:p>
        </p:txBody>
      </p:sp>
    </p:spTree>
    <p:extLst>
      <p:ext uri="{BB962C8B-B14F-4D97-AF65-F5344CB8AC3E}">
        <p14:creationId xmlns:p14="http://schemas.microsoft.com/office/powerpoint/2010/main" val="4072386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900" y="230398"/>
            <a:ext cx="11719296" cy="4524315"/>
          </a:xfrm>
          <a:prstGeom prst="rect">
            <a:avLst/>
          </a:prstGeom>
        </p:spPr>
        <p:txBody>
          <a:bodyPr wrap="square">
            <a:spAutoFit/>
          </a:bodyPr>
          <a:lstStyle/>
          <a:p>
            <a:r>
              <a:rPr lang="fa-IR" b="1" dirty="0" smtClean="0">
                <a:solidFill>
                  <a:srgbClr val="0070C0"/>
                </a:solidFill>
                <a:cs typeface="B Zar" panose="00000400000000000000" pitchFamily="2" charset="-78"/>
              </a:rPr>
              <a:t>تنوین، تشدید، حرکت‌گذاری، هجای میانی «ـ وو ـ»</a:t>
            </a:r>
          </a:p>
          <a:p>
            <a:r>
              <a:rPr lang="fa-IR" dirty="0" smtClean="0">
                <a:solidFill>
                  <a:srgbClr val="FF0000"/>
                </a:solidFill>
                <a:cs typeface="B Zar" panose="00000400000000000000" pitchFamily="2" charset="-78"/>
              </a:rPr>
              <a:t>آوردن تنوین (درصورتی‌که تلفّظ شود) در نوشته‌های رسمی و نیز در متون آموزشی الزامی است. تنوین به صورت‌های زیر نوشته می‌شود:</a:t>
            </a:r>
          </a:p>
          <a:p>
            <a:r>
              <a:rPr lang="fa-IR" dirty="0" smtClean="0">
                <a:solidFill>
                  <a:srgbClr val="FF0000"/>
                </a:solidFill>
                <a:cs typeface="B Zar" panose="00000400000000000000" pitchFamily="2" charset="-78"/>
              </a:rPr>
              <a:t>1)	تنوین نصب: در همه‌جا به‌صورت «اً/ ـاً» نوشته می‌شود: واقعاً، جزئاً، موقتاً، عجالتاً، نتیجتاً، مقدمتاً، طبیعتاً، عمداً، ابداً</a:t>
            </a:r>
          </a:p>
          <a:p>
            <a:r>
              <a:rPr lang="fa-IR" dirty="0" smtClean="0">
                <a:solidFill>
                  <a:srgbClr val="FF0000"/>
                </a:solidFill>
                <a:cs typeface="B Zar" panose="00000400000000000000" pitchFamily="2" charset="-78"/>
              </a:rPr>
              <a:t>	تبصره 1: کلمه‌های مختوم به همزه، مانند جزء، استثناء، ابتداء، هرگاه با تنوین نصب همراه باشد، همزه‌ی آن‌ها روی کرسی «ئ » می‌آید و تنوین روی «الف» بعدازآن قرار می‌گیرد: جزئاً، استثنائاً، ابتدائاً.</a:t>
            </a:r>
          </a:p>
          <a:p>
            <a:r>
              <a:rPr lang="fa-IR" dirty="0" smtClean="0">
                <a:solidFill>
                  <a:srgbClr val="FF0000"/>
                </a:solidFill>
                <a:cs typeface="B Zar" panose="00000400000000000000" pitchFamily="2" charset="-78"/>
              </a:rPr>
              <a:t>	تبصره 2: تاء عربی «ۃ/ـﺔ»، اعم از آنکه در فارسی به‌صورت «ت» یا «ه/ ـه» (های غیرملفوظ) نوشته یا تلفّظ شود، در تنوین نصب، بدل به «ت» کشیده می‌شود و علامت تنوین روی الفی قرار می‌گیرد که پس از «ت» می‌آید، مانند نتیجتاً، موقتاً، نسبتاً، مقدمتاً، حقیقتاً؛</a:t>
            </a:r>
          </a:p>
          <a:p>
            <a:r>
              <a:rPr lang="fa-IR" dirty="0" smtClean="0">
                <a:solidFill>
                  <a:srgbClr val="FF0000"/>
                </a:solidFill>
                <a:cs typeface="B Zar" panose="00000400000000000000" pitchFamily="2" charset="-78"/>
              </a:rPr>
              <a:t>2)	تنوین رفع و تنوین جرّ: در همه‌جا به‌صورت ــٌـ و ـــٍــ نوشته می‌شود و فقط در ترکیبات مأخوذ از عربی که در زبان فارسی رایج است به کار می‌رود:</a:t>
            </a:r>
          </a:p>
          <a:p>
            <a:r>
              <a:rPr lang="fa-IR" dirty="0" smtClean="0">
                <a:solidFill>
                  <a:srgbClr val="FF0000"/>
                </a:solidFill>
                <a:cs typeface="B Zar" panose="00000400000000000000" pitchFamily="2" charset="-78"/>
              </a:rPr>
              <a:t>مشارٌالیه، مضافٌ‌الیه، منقولٌ‌عنه، مختلفٌ‌فیه، متفقٌ‌ٌعلیه، بعبارۃٍ‌ اُخری، اباًعن‌جدٍ، ای ‌نحوٍ کان.</a:t>
            </a:r>
          </a:p>
          <a:p>
            <a:r>
              <a:rPr lang="fa-IR" dirty="0" smtClean="0">
                <a:solidFill>
                  <a:srgbClr val="FF0000"/>
                </a:solidFill>
                <a:cs typeface="B Zar" panose="00000400000000000000" pitchFamily="2" charset="-78"/>
              </a:rPr>
              <a:t>3)	گذاشتن تشدید همیشه ضرورت ندارد مگر درجایی که موجب ابهام و التباس شود که یکی از مصادیق آن هم‌نگاشت‌هاست : معین/ معیّن؛ علی/ عِلّی؛ دوار/دوّار؛ کره/کرّه؛ بنا/ بنّا</a:t>
            </a:r>
          </a:p>
          <a:p>
            <a:r>
              <a:rPr lang="fa-IR" dirty="0" smtClean="0">
                <a:solidFill>
                  <a:srgbClr val="FF0000"/>
                </a:solidFill>
                <a:cs typeface="B Zar" panose="00000400000000000000" pitchFamily="2" charset="-78"/>
              </a:rPr>
              <a:t>	تبصره: در متون آموزشی برای نوآموزان و غیرفارسی‌زبانان و نیز در اسناد و متون رسمی دولتی، گذاشتنِ تشدید در همه‌ی موارد ضروری است.</a:t>
            </a:r>
          </a:p>
          <a:p>
            <a:r>
              <a:rPr lang="fa-IR" dirty="0" smtClean="0">
                <a:solidFill>
                  <a:srgbClr val="FF0000"/>
                </a:solidFill>
                <a:cs typeface="B Zar" panose="00000400000000000000" pitchFamily="2" charset="-78"/>
              </a:rPr>
              <a:t>4)	حرکت‌گذاری تنها در حدّی لازم است که احتمال بدخوانی داده شود:</a:t>
            </a:r>
          </a:p>
          <a:p>
            <a:r>
              <a:rPr lang="fa-IR" dirty="0" smtClean="0">
                <a:solidFill>
                  <a:srgbClr val="FF0000"/>
                </a:solidFill>
                <a:cs typeface="B Zar" panose="00000400000000000000" pitchFamily="2" charset="-78"/>
              </a:rPr>
              <a:t>عُرضه/ عَرضه؛ حَرف/حِرَف؛ بُرْد/ بُرَد؛ سرْچشمه/سرِچشمه </a:t>
            </a:r>
          </a:p>
          <a:p>
            <a:r>
              <a:rPr lang="fa-IR" dirty="0" smtClean="0">
                <a:solidFill>
                  <a:srgbClr val="FF0000"/>
                </a:solidFill>
                <a:cs typeface="B Zar" panose="00000400000000000000" pitchFamily="2" charset="-78"/>
              </a:rPr>
              <a:t>5)	واژه‌های دارای هجای میانی «ـ وو ـ» با دو واو نوشته می‌شود: طاووس، لهاوور، کیکاووس، داوود</a:t>
            </a:r>
          </a:p>
          <a:p>
            <a:r>
              <a:rPr lang="fa-IR" dirty="0" smtClean="0">
                <a:solidFill>
                  <a:srgbClr val="FF0000"/>
                </a:solidFill>
                <a:cs typeface="B Zar" panose="00000400000000000000" pitchFamily="2" charset="-78"/>
              </a:rPr>
              <a:t>	تبصره 1: نوشتن «داود» با یک واو به‌تبعیت از رسم‌الخطّ قرآنی بلامانع است.</a:t>
            </a:r>
            <a:endParaRPr lang="fa-IR" dirty="0">
              <a:solidFill>
                <a:srgbClr val="FF0000"/>
              </a:solidFill>
              <a:cs typeface="B Zar" panose="00000400000000000000" pitchFamily="2" charset="-78"/>
            </a:endParaRPr>
          </a:p>
        </p:txBody>
      </p:sp>
    </p:spTree>
    <p:extLst>
      <p:ext uri="{BB962C8B-B14F-4D97-AF65-F5344CB8AC3E}">
        <p14:creationId xmlns:p14="http://schemas.microsoft.com/office/powerpoint/2010/main" val="388855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9" y="198116"/>
            <a:ext cx="8542317" cy="5501506"/>
          </a:xfrm>
          <a:prstGeom prst="rect">
            <a:avLst/>
          </a:prstGeom>
        </p:spPr>
        <p:txBody>
          <a:bodyPr wrap="square">
            <a:spAutoFit/>
          </a:bodyPr>
          <a:lstStyle/>
          <a:p>
            <a:pPr>
              <a:lnSpc>
                <a:spcPct val="115000"/>
              </a:lnSpc>
              <a:spcBef>
                <a:spcPts val="200"/>
              </a:spcBef>
            </a:pPr>
            <a:r>
              <a:rPr lang="fa-IR"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نشانه همزه</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90170" indent="90170">
              <a:lnSpc>
                <a:spcPct val="115000"/>
              </a:lnSpc>
            </a:pPr>
            <a:r>
              <a:rPr lang="fa-IR" u="sng" dirty="0" smtClean="0">
                <a:solidFill>
                  <a:srgbClr val="00B050"/>
                </a:solidFill>
                <a:effectLst/>
                <a:latin typeface="Cambria" panose="02040503050406030204" pitchFamily="18" charset="0"/>
                <a:ea typeface="Times New Roman" panose="02020603050405020304" pitchFamily="18" charset="0"/>
                <a:cs typeface="B Zar" panose="00000400000000000000" pitchFamily="2" charset="-78"/>
              </a:rPr>
              <a:t>همزه میانی</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Low">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الف) اگر حرف پیش از آن </a:t>
            </a:r>
            <a:r>
              <a:rPr lang="ar-SA" b="1" u="sng"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مفتوح</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باشد، روی کرسی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ا</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نوشته می‌شود، مگر آنکه پس ‌از آن مصوّت «ای» و «او» و «ــِـ» باشد که در این­ صورت روی کرسی «یـ» نوشته می‌شود:</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Low">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رأفت، تأسّف، تلألؤ، مأنوس، شأن</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رئیس، لئیم، رئوف، مئونت، مطمئن، مشمئز</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ب) اگر حرف پیش از آن </a:t>
            </a:r>
            <a:r>
              <a:rPr lang="ar-SA" b="1" u="sng"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مضموم</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باشد، روی کرسی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و</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نوشته می‌شود، مگر آنکه پس‌ازآن مصوّت «او» باشد که دراین­صورت روی کرسی «ی» نوشته می‌شود:</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رؤیا، رؤسا، مؤسّسه، مؤذّن، مؤثّر، مؤانست</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شئون، رئوس</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a:r>
            <a:b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b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ج) اگر حرف پیش از آن </a:t>
            </a:r>
            <a:r>
              <a:rPr lang="ar-SA" b="1" u="sng"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مفتوح یا ساکن</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و پس‌ازآن حرف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آ</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باشد، به­صورت </a:t>
            </a:r>
            <a:r>
              <a:rPr lang="ar-SA" b="1" u="sng"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ـآ/ آ</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نوشته می‌شود:</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مآخذ، لآلی، قرآن، مرآت</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در بقیه</a:t>
            </a:r>
            <a:r>
              <a:rPr lang="en-US"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ی</a:t>
            </a:r>
            <a:r>
              <a:rPr lang="en-US"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a:t>
            </a:r>
            <a:r>
              <a:rPr lang="en-US" dirty="0" smtClean="0">
                <a:solidFill>
                  <a:srgbClr val="C00000"/>
                </a:solidFill>
                <a:effectLst/>
                <a:latin typeface="B Zar" panose="00000400000000000000" pitchFamily="2" charset="-78"/>
                <a:ea typeface="Times New Roman" panose="02020603050405020304" pitchFamily="18" charset="0"/>
                <a:cs typeface="Arial" panose="020B0604020202020204" pitchFamily="34" charset="0"/>
              </a:rPr>
              <a:t> </a:t>
            </a:r>
            <a:r>
              <a:rPr lang="ar-SA" dirty="0">
                <a:solidFill>
                  <a:srgbClr val="C00000"/>
                </a:solidFill>
                <a:latin typeface="B Zar" panose="00000400000000000000" pitchFamily="2" charset="-78"/>
                <a:ea typeface="Times New Roman" panose="02020603050405020304" pitchFamily="18" charset="0"/>
              </a:rPr>
              <a:t>موارد و در کلّیه‌ی کلمات دخیل فرنگی با کرسی «</a:t>
            </a:r>
            <a:r>
              <a:rPr lang="ar-SA" b="1" dirty="0">
                <a:solidFill>
                  <a:srgbClr val="C00000"/>
                </a:solidFill>
                <a:latin typeface="B Zar" panose="00000400000000000000" pitchFamily="2" charset="-78"/>
                <a:ea typeface="Times New Roman" panose="02020603050405020304" pitchFamily="18" charset="0"/>
              </a:rPr>
              <a:t>ی</a:t>
            </a:r>
            <a:r>
              <a:rPr lang="ar-SA" dirty="0">
                <a:solidFill>
                  <a:srgbClr val="C00000"/>
                </a:solidFill>
                <a:latin typeface="B Zar" panose="00000400000000000000" pitchFamily="2" charset="-78"/>
                <a:ea typeface="Times New Roman" panose="02020603050405020304" pitchFamily="18" charset="0"/>
              </a:rPr>
              <a:t>» نوشته می‌شود:</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لئام، رئالیست، قرائات، استثنائات، مسئول، مسئله، جرئت، هیئت، نشئت</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لئون، سئول، تئاتر، نئون</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buFont typeface="Wingdings" panose="05000000000000000000" pitchFamily="2" charset="2"/>
              <a:buChar char=""/>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استثنا:</a:t>
            </a:r>
            <a:r>
              <a:rPr lang="ar-SA" dirty="0" smtClean="0">
                <a:solidFill>
                  <a:srgbClr val="C00000"/>
                </a:solidFill>
                <a:effectLst/>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توأم</a:t>
            </a:r>
            <a:endParaRPr lang="en-US" dirty="0" smtClean="0">
              <a:solidFill>
                <a:srgbClr val="C00000"/>
              </a:solidFill>
              <a:effectLst/>
            </a:endParaRPr>
          </a:p>
        </p:txBody>
      </p:sp>
    </p:spTree>
    <p:extLst>
      <p:ext uri="{BB962C8B-B14F-4D97-AF65-F5344CB8AC3E}">
        <p14:creationId xmlns:p14="http://schemas.microsoft.com/office/powerpoint/2010/main" val="3692881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6919" y="834444"/>
            <a:ext cx="9951523" cy="3596369"/>
          </a:xfrm>
          <a:prstGeom prst="rect">
            <a:avLst/>
          </a:prstGeom>
        </p:spPr>
        <p:txBody>
          <a:bodyPr wrap="square">
            <a:spAutoFit/>
          </a:bodyPr>
          <a:lstStyle/>
          <a:p>
            <a:pPr indent="-90170">
              <a:lnSpc>
                <a:spcPct val="115000"/>
              </a:lnSpc>
            </a:pPr>
            <a:r>
              <a:rPr lang="ar-SA" u="sng" dirty="0" smtClean="0">
                <a:solidFill>
                  <a:srgbClr val="00B050"/>
                </a:solidFill>
                <a:effectLst/>
                <a:latin typeface="Cambria" panose="02040503050406030204" pitchFamily="18" charset="0"/>
                <a:ea typeface="Times New Roman" panose="02020603050405020304" pitchFamily="18" charset="0"/>
                <a:cs typeface="B Zar" panose="00000400000000000000" pitchFamily="2" charset="-78"/>
              </a:rPr>
              <a:t>همزه‌</a:t>
            </a:r>
            <a:r>
              <a:rPr lang="ar-SA" u="sng" dirty="0" smtClean="0">
                <a:solidFill>
                  <a:srgbClr val="00B050"/>
                </a:solidFill>
                <a:effectLst/>
                <a:latin typeface="Times New Roman" panose="02020603050405020304" pitchFamily="18" charset="0"/>
                <a:ea typeface="Times New Roman" panose="02020603050405020304" pitchFamily="18" charset="0"/>
                <a:cs typeface="B Zar" panose="00000400000000000000" pitchFamily="2" charset="-78"/>
              </a:rPr>
              <a:t>ی</a:t>
            </a:r>
            <a:r>
              <a:rPr lang="ar-SA" u="sng" dirty="0" smtClean="0">
                <a:solidFill>
                  <a:srgbClr val="00B050"/>
                </a:solidFill>
                <a:effectLst/>
                <a:latin typeface="Cambria" panose="02040503050406030204" pitchFamily="18" charset="0"/>
                <a:ea typeface="Times New Roman" panose="02020603050405020304" pitchFamily="18" charset="0"/>
                <a:cs typeface="B Zar" panose="00000400000000000000" pitchFamily="2" charset="-78"/>
              </a:rPr>
              <a:t> پایانی</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000000"/>
                </a:solidFill>
                <a:effectLst/>
                <a:latin typeface="Tahoma" panose="020B0604030504040204" pitchFamily="34" charset="0"/>
                <a:ea typeface="Times New Roman" panose="02020603050405020304" pitchFamily="18" charset="0"/>
                <a:cs typeface="B Zar" panose="00000400000000000000" pitchFamily="2" charset="-78"/>
              </a:rPr>
              <a:t> </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الف) اگر حرف پیش از آن مفتوح باشد (مانند همزه</a:t>
            </a:r>
            <a:r>
              <a:rPr lang="en-US"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ی میانی ماقبل­مفتوح)، روی کرسی «ا» نوشته می‌شود:</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خلأ، ملأ، مبدأ، منشأ، ملجأ</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ب) اگر حرف پیش از آن مضموم باشد (مانند همزه</a:t>
            </a:r>
            <a:r>
              <a:rPr lang="en-US"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a:t>
            </a: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ی میانی ماقبل­مضموم)، روی کرسی «و» نوشته می‌شود:</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لؤلؤ، تلألؤ</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ج) اگر حرف پیش از آن مکسور باشد، روی کرسی «ی» نوشته می‌شود:</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متلألئ</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د) اگر حرف پیش از آن ساکن یا یکی از مصوّت‌های بلند «آ» و «او» و «ای» باشد، بدون کرسی نوشته می‌شود:</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جزء، سوء، شیء، بُطء، بطیء، سماء، ماء، املاء، انشاء</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Low">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تبصره 1: کلماتی مانند انشاء، املاء، اعضاء در فارسی بدون همزه‌ی پایانی هم نوشته می‌شود که صحیح است.</a:t>
            </a:r>
            <a:r>
              <a:rPr lang="ar-SA" dirty="0" smtClean="0">
                <a:solidFill>
                  <a:srgbClr val="C00000"/>
                </a:solidFill>
                <a:effectLst/>
                <a:latin typeface="Calibri" panose="020F0502020204030204" pitchFamily="34" charset="0"/>
                <a:ea typeface="Times New Roman" panose="02020603050405020304" pitchFamily="18" charset="0"/>
                <a:cs typeface="Cambria" panose="02040503050406030204" pitchFamily="18" charset="0"/>
              </a:rPr>
              <a:t> </a:t>
            </a:r>
            <a:endParaRPr lang="en-US" sz="16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marR="180340" indent="90170" algn="just">
              <a:lnSpc>
                <a:spcPct val="115000"/>
              </a:lnSpc>
            </a:pPr>
            <a:r>
              <a:rPr lang="ar-SA"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تبصره 2: هرگاه همزه‌ی پایانی ماقبل ­ساکن (بدون کرسی) یا همزه‌ی پایانی ماقبل مفتوح (با کرسی «ا») و یا همزه‌ی پایانی ماقبل مضموم (با کرسی «و») به یای وحدت یا نکره متّصل شود، کرسی «ی» می‌گیرد و کرسی قبلی آن نیز حفظ می‌شود:</a:t>
            </a:r>
            <a:r>
              <a:rPr lang="ar-SA" b="1" dirty="0" smtClean="0">
                <a:solidFill>
                  <a:srgbClr val="C00000"/>
                </a:solidFill>
                <a:effectLst/>
                <a:latin typeface="Tahoma" panose="020B0604030504040204" pitchFamily="34" charset="0"/>
                <a:ea typeface="Times New Roman" panose="02020603050405020304" pitchFamily="18" charset="0"/>
                <a:cs typeface="B Zar" panose="00000400000000000000" pitchFamily="2" charset="-78"/>
              </a:rPr>
              <a:t> جزئی، شیئی، منشائی، مائی، لؤلوئی</a:t>
            </a:r>
            <a:endParaRPr lang="en-US" sz="1600" dirty="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6542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56653"/>
            <a:ext cx="11435937" cy="2039020"/>
          </a:xfrm>
          <a:prstGeom prst="rect">
            <a:avLst/>
          </a:prstGeom>
        </p:spPr>
        <p:txBody>
          <a:bodyPr wrap="square">
            <a:spAutoFit/>
          </a:bodyPr>
          <a:lstStyle/>
          <a:p>
            <a:pPr>
              <a:lnSpc>
                <a:spcPct val="115000"/>
              </a:lnSpc>
              <a:spcBef>
                <a:spcPts val="200"/>
              </a:spcBef>
            </a:pPr>
            <a:r>
              <a:rPr lang="ar-SA"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کسره‌</a:t>
            </a:r>
            <a:r>
              <a:rPr lang="fa-IR"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ی</a:t>
            </a:r>
            <a:r>
              <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a:t>
            </a:r>
            <a:r>
              <a:rPr lang="en-US" sz="2000" dirty="0" smtClean="0">
                <a:solidFill>
                  <a:srgbClr val="365F91"/>
                </a:solidFill>
                <a:effectLst/>
                <a:latin typeface="2  Jadid" panose="00000700000000000000" pitchFamily="2" charset="-78"/>
                <a:ea typeface="Times New Roman" panose="02020603050405020304" pitchFamily="18" charset="0"/>
                <a:cs typeface="2  Jadid" panose="00000700000000000000" pitchFamily="2" charset="-78"/>
              </a:rPr>
              <a:t> </a:t>
            </a:r>
            <a:r>
              <a:rPr lang="ar-SA" sz="2000" dirty="0" smtClean="0">
                <a:solidFill>
                  <a:srgbClr val="365F91"/>
                </a:solidFill>
                <a:effectLst/>
                <a:latin typeface="2  Jadid" panose="00000700000000000000" pitchFamily="2" charset="-78"/>
                <a:ea typeface="Times New Roman" panose="02020603050405020304" pitchFamily="18" charset="0"/>
                <a:cs typeface="2  Jadid" panose="00000700000000000000" pitchFamily="2" charset="-78"/>
              </a:rPr>
              <a:t>اضافه</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90170" indent="89535" algn="just">
              <a:lnSpc>
                <a:spcPct val="115000"/>
              </a:lnSpc>
            </a:pP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نشانه‌</a:t>
            </a:r>
            <a:r>
              <a:rPr lang="fa-IR"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ی</a:t>
            </a:r>
            <a:r>
              <a:rPr lang="en-US"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 کسره‌ی اضافه در خط آورده نمی‌شود، مگر برای رفع ابهام در کلماتی که دشواری ایجاد می‌کند:</a:t>
            </a:r>
            <a:r>
              <a:rPr lang="ar-SA" b="1"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 اسبِ سواری/ اسب‌ْسواری</a:t>
            </a:r>
            <a:endParaRPr lang="en-US" sz="1600" dirty="0" smtClean="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marR="90170" indent="90170" algn="just">
              <a:lnSpc>
                <a:spcPct val="115000"/>
              </a:lnSpc>
            </a:pP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ـ</a:t>
            </a:r>
            <a:r>
              <a:rPr lang="ar-SA" dirty="0" smtClean="0">
                <a:solidFill>
                  <a:srgbClr val="00B0F0"/>
                </a:solidFill>
                <a:effectLst/>
                <a:latin typeface="Calibri" panose="020F0502020204030204" pitchFamily="34" charset="0"/>
                <a:ea typeface="Times New Roman" panose="02020603050405020304" pitchFamily="18" charset="0"/>
                <a:cs typeface="Times New Roman" panose="02020603050405020304" pitchFamily="18" charset="0"/>
              </a:rPr>
              <a:t> </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کلماتی مانند</a:t>
            </a:r>
            <a:r>
              <a:rPr lang="ar-SA" dirty="0" smtClean="0">
                <a:solidFill>
                  <a:srgbClr val="00B0F0"/>
                </a:solidFill>
                <a:effectLst/>
                <a:latin typeface="Calibri" panose="020F0502020204030204" pitchFamily="34" charset="0"/>
                <a:ea typeface="Times New Roman" panose="02020603050405020304" pitchFamily="18" charset="0"/>
                <a:cs typeface="Cambria" panose="02040503050406030204" pitchFamily="18" charset="0"/>
              </a:rPr>
              <a:t> </a:t>
            </a:r>
            <a:r>
              <a:rPr lang="ar-SA" b="1"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رهرو، پرتو، جلو،</a:t>
            </a:r>
            <a:r>
              <a:rPr lang="ar-SA" dirty="0" smtClean="0">
                <a:solidFill>
                  <a:srgbClr val="00B0F0"/>
                </a:solidFill>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در حالت مضاف، گاهی با صامت میانجی «ی» می‌آید، مانند «</a:t>
            </a:r>
            <a:r>
              <a:rPr lang="ar-SA" b="1"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پرتوی آفتاب</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 و گاهی بدون آن، مانند «</a:t>
            </a:r>
            <a:r>
              <a:rPr lang="ar-SA" b="1"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پرتو آفتاب</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 آوردن یا نیاوردن صامت میانجی «ی» تابع تلفّظ خواهد بود.</a:t>
            </a:r>
            <a:endParaRPr lang="en-US" sz="1600" dirty="0" smtClean="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ـ برای کلمات مختوم به های غیرملفوظ، در حالت مضاف، از علامت «ء»</a:t>
            </a:r>
            <a:r>
              <a:rPr lang="ar-SA" dirty="0" smtClean="0">
                <a:solidFill>
                  <a:srgbClr val="00B0F0"/>
                </a:solidFill>
                <a:effectLst/>
                <a:latin typeface="Calibri" panose="020F0502020204030204" pitchFamily="34" charset="0"/>
                <a:ea typeface="Times New Roman" panose="02020603050405020304" pitchFamily="18" charset="0"/>
                <a:cs typeface="Cambria" panose="02040503050406030204" pitchFamily="18" charset="0"/>
              </a:rPr>
              <a:t> </a:t>
            </a:r>
            <a:r>
              <a:rPr lang="ar-SA"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استفاده می‌شود:</a:t>
            </a:r>
            <a:endParaRPr lang="en-US" sz="1600" dirty="0" smtClean="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a:p>
            <a:pPr indent="90170" algn="just">
              <a:lnSpc>
                <a:spcPct val="115000"/>
              </a:lnSpc>
            </a:pPr>
            <a:r>
              <a:rPr lang="ar-SA" b="1" dirty="0" smtClean="0">
                <a:solidFill>
                  <a:srgbClr val="00B0F0"/>
                </a:solidFill>
                <a:effectLst/>
                <a:latin typeface="Tahoma" panose="020B0604030504040204" pitchFamily="34" charset="0"/>
                <a:ea typeface="Times New Roman" panose="02020603050405020304" pitchFamily="18" charset="0"/>
                <a:cs typeface="B Zar" panose="00000400000000000000" pitchFamily="2" charset="-78"/>
              </a:rPr>
              <a:t>خانۀ من، نامۀ او</a:t>
            </a:r>
            <a:endParaRPr lang="en-US" sz="1600" dirty="0">
              <a:solidFill>
                <a:srgbClr val="00B0F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249881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735" y="524647"/>
            <a:ext cx="11127178" cy="3950312"/>
          </a:xfrm>
          <a:prstGeom prst="rect">
            <a:avLst/>
          </a:prstGeom>
        </p:spPr>
        <p:txBody>
          <a:bodyPr wrap="square">
            <a:spAutoFit/>
          </a:bodyPr>
          <a:lstStyle/>
          <a:p>
            <a:pPr>
              <a:lnSpc>
                <a:spcPct val="115000"/>
              </a:lnSpc>
              <a:spcBef>
                <a:spcPts val="200"/>
              </a:spcBef>
            </a:pPr>
            <a:r>
              <a:rPr lang="ar-SA"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علائم نشانه‌گذاری</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90170" indent="90170" algn="justLow">
              <a:lnSpc>
                <a:spcPct val="115000"/>
              </a:lnSpc>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منظور از « نشانه‌گذاری»، رعایت قواعد سجاوندی و به کار بردن علامت‌ها و نشانه‌هایی است که خواندن و درنتیجه فهم درست مطالب را آسان و به رفع پاره‌ای از ابهام‌ها، که </a:t>
            </a:r>
            <a:r>
              <a:rPr lang="fa-IR" dirty="0" smtClean="0">
                <a:solidFill>
                  <a:srgbClr val="002060"/>
                </a:solidFill>
                <a:effectLst/>
                <a:latin typeface="Calibri" panose="020F0502020204030204" pitchFamily="34" charset="0"/>
                <a:ea typeface="Times New Roman" panose="02020603050405020304" pitchFamily="18" charset="0"/>
                <a:cs typeface="Cambria" panose="02040503050406030204" pitchFamily="18" charset="0"/>
              </a:rPr>
              <a:t> </a:t>
            </a: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از عدم انعكاس دقيق و روشن عناصر و دلالات گفتاري در نوشته پدید می‌آید، کمک می‌کند. اكثر اين علامت‌ها و نشانه‌ها، در زبان فارسي سابقه‌ي استعمال چنداني ندارد و مربوط مي‌شود به بعد از دوران آشنايي ايرانيان با نوشته‌هاي مغرب زمين، به‌ویژه پس از انقلاب مشروطيت. ازاین‌رو، ناگفته پيداست كه در به کار بردن آن‌ها، نبايد افراط كرد و به ساختمان و شيوه‌ي جمله‌بندي زبان فارسي، توجه دقيق بايد داشت. نشانه‌هايي كه در زبان فارسي معمول و متداول است به‌قرار زير است:</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ويرگول (،)</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R="90170" indent="89535" algn="justLow">
              <a:lnSpc>
                <a:spcPct val="115000"/>
              </a:lnSpc>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ويرگول نشانه‌ی مكث يا وقفي كوتاه است و آن را اغلب در موارد زير به كار می‌برند</a:t>
            </a:r>
            <a:r>
              <a:rPr lang="en-US"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R="90170" indent="-90805" algn="justLow">
              <a:lnSpc>
                <a:spcPct val="115000"/>
              </a:lnSpc>
            </a:pPr>
            <a:r>
              <a:rPr lang="en-US"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 </a:t>
            </a:r>
            <a:r>
              <a:rPr lang="fa-IR" sz="1600" b="1"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الف) در بين عبارت‌ها و جمله‌های غیرمستقلی كه باهم در حكم يك جمله‌ی كامل باشد؛ </a:t>
            </a: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چنانكه:</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R="90170" indent="89535" algn="justLow">
              <a:lnSpc>
                <a:spcPct val="115000"/>
              </a:lnSpc>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اگر تلاش كني، موفّق خواهي شد.</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R="90170" indent="89535" algn="justLow">
              <a:lnSpc>
                <a:spcPct val="115000"/>
              </a:lnSpc>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هر كه با بدان نشيند، نيكي نبيند.</a:t>
            </a:r>
            <a:endParaRPr lang="en-US" sz="1600" dirty="0" smtClean="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a:p>
            <a:pPr marR="90170" indent="89535" algn="justLow">
              <a:lnSpc>
                <a:spcPct val="115000"/>
              </a:lnSpc>
            </a:pPr>
            <a:r>
              <a:rPr lang="fa-IR" dirty="0" smtClean="0">
                <a:solidFill>
                  <a:srgbClr val="002060"/>
                </a:solidFill>
                <a:effectLst/>
                <a:latin typeface="Tahoma" panose="020B0604030504040204" pitchFamily="34" charset="0"/>
                <a:ea typeface="Times New Roman" panose="02020603050405020304" pitchFamily="18" charset="0"/>
                <a:cs typeface="B Zar" panose="00000400000000000000" pitchFamily="2" charset="-78"/>
              </a:rPr>
              <a:t>هر كه با دشمنان صلح كند، سر آزار دوستان دارد.</a:t>
            </a:r>
            <a:endParaRPr lang="en-US" sz="16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11247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383" y="427409"/>
            <a:ext cx="11590316" cy="4339650"/>
          </a:xfrm>
          <a:prstGeom prst="rect">
            <a:avLst/>
          </a:prstGeom>
        </p:spPr>
        <p:txBody>
          <a:bodyPr wrap="square">
            <a:spAutoFit/>
          </a:bodyPr>
          <a:lstStyle/>
          <a:p>
            <a:pPr marR="90170" indent="-180340" algn="justLow">
              <a:lnSpc>
                <a:spcPct val="115000"/>
              </a:lnSpc>
            </a:pPr>
            <a:r>
              <a:rPr lang="fa-IR" b="1" dirty="0" smtClean="0">
                <a:effectLst/>
                <a:latin typeface="Tahoma" panose="020B0604030504040204" pitchFamily="34" charset="0"/>
                <a:ea typeface="Times New Roman" panose="02020603050405020304" pitchFamily="18" charset="0"/>
                <a:cs typeface="B Zar" panose="00000400000000000000" pitchFamily="2" charset="-78"/>
              </a:rPr>
              <a:t>ب) در مواردي كه كلمه يا عبارتي به‌عنوان توضيح، به‌صورت عطف بيان يا بدل و قيد در ضمن جمله يا عبارت ديگر آورده می‌شود</a:t>
            </a:r>
            <a:r>
              <a:rPr lang="fa-IR" dirty="0" smtClean="0">
                <a:effectLst/>
                <a:latin typeface="Tahoma" panose="020B0604030504040204" pitchFamily="34" charset="0"/>
                <a:ea typeface="Times New Roman" panose="02020603050405020304" pitchFamily="18" charset="0"/>
                <a:cs typeface="B Zar" panose="00000400000000000000" pitchFamily="2" charset="-78"/>
              </a:rPr>
              <a:t>؛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چنانكه:</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90170" algn="justLow">
              <a:lnSpc>
                <a:spcPct val="115000"/>
              </a:lnSpc>
            </a:pPr>
            <a:r>
              <a:rPr lang="fa-IR" sz="2000" dirty="0" smtClean="0">
                <a:effectLst/>
                <a:latin typeface="Tahoma" panose="020B0604030504040204" pitchFamily="34" charset="0"/>
                <a:ea typeface="Times New Roman" panose="02020603050405020304" pitchFamily="18" charset="0"/>
                <a:cs typeface="B Zar" panose="00000400000000000000" pitchFamily="2" charset="-78"/>
              </a:rPr>
              <a:t>فردوسي، حماسه‌سرای بزرگ ايران، در سال 329 هـ. ق. به دنيا آمد.</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180340" algn="justLow">
              <a:lnSpc>
                <a:spcPct val="115000"/>
              </a:lnSpc>
            </a:pPr>
            <a:r>
              <a:rPr lang="fa-IR" b="1" dirty="0" smtClean="0">
                <a:effectLst/>
                <a:latin typeface="Tahoma" panose="020B0604030504040204" pitchFamily="34" charset="0"/>
                <a:ea typeface="Times New Roman" panose="02020603050405020304" pitchFamily="18" charset="0"/>
                <a:cs typeface="B Zar" panose="00000400000000000000" pitchFamily="2" charset="-78"/>
              </a:rPr>
              <a:t>  ج) در موردي كه چند كلمه داراي اسناد واحدي باشد؛</a:t>
            </a:r>
            <a:r>
              <a:rPr lang="fa-IR" dirty="0" smtClean="0">
                <a:effectLst/>
                <a:latin typeface="Tahoma" panose="020B0604030504040204" pitchFamily="34" charset="0"/>
                <a:ea typeface="Times New Roman" panose="02020603050405020304" pitchFamily="18" charset="0"/>
                <a:cs typeface="B Zar" panose="00000400000000000000" pitchFamily="2" charset="-78"/>
              </a:rPr>
              <a:t>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چنانكه:</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90170" algn="justLow">
              <a:lnSpc>
                <a:spcPct val="115000"/>
              </a:lnSpc>
            </a:pPr>
            <a:r>
              <a:rPr lang="en-US" sz="2000" dirty="0" smtClean="0">
                <a:effectLst/>
                <a:latin typeface="Tahoma" panose="020B0604030504040204" pitchFamily="34" charset="0"/>
                <a:ea typeface="Times New Roman" panose="02020603050405020304" pitchFamily="18" charset="0"/>
                <a:cs typeface="B Zar" panose="00000400000000000000" pitchFamily="2" charset="-78"/>
              </a:rPr>
              <a:t>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علي، حسن، احمد و پرويز به كتابخانه رفتند.</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algn="justLow">
              <a:lnSpc>
                <a:spcPct val="115000"/>
              </a:lnSpc>
            </a:pPr>
            <a:r>
              <a:rPr lang="fa-IR" sz="2000" dirty="0" smtClean="0">
                <a:effectLst/>
                <a:latin typeface="Tahoma" panose="020B0604030504040204" pitchFamily="34" charset="0"/>
                <a:ea typeface="Times New Roman" panose="02020603050405020304" pitchFamily="18" charset="0"/>
                <a:cs typeface="B Zar" panose="00000400000000000000" pitchFamily="2" charset="-78"/>
              </a:rPr>
              <a:t>فردوسي، مولوي، عطّار، سعدي و حافظ بزرگ‌ترین شاعران ایران‌اند.</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180340" algn="justLow">
              <a:lnSpc>
                <a:spcPct val="115000"/>
              </a:lnSpc>
            </a:pPr>
            <a:r>
              <a:rPr lang="fa-IR" b="1" dirty="0" smtClean="0">
                <a:effectLst/>
                <a:latin typeface="Tahoma" panose="020B0604030504040204" pitchFamily="34" charset="0"/>
                <a:ea typeface="Times New Roman" panose="02020603050405020304" pitchFamily="18" charset="0"/>
                <a:cs typeface="B Zar" panose="00000400000000000000" pitchFamily="2" charset="-78"/>
              </a:rPr>
              <a:t>  د) در ميان دو كلمه كه احتمال داده می‌شود، خواننده آن‌ها را با کسره‌ی اضافه بخواند يا نبودن ويرگول موجب غلط خواني شود؛</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 چنانكه:</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algn="justLow">
              <a:lnSpc>
                <a:spcPct val="115000"/>
              </a:lnSpc>
            </a:pPr>
            <a:r>
              <a:rPr lang="en-US" sz="2000" dirty="0" smtClean="0">
                <a:effectLst/>
                <a:latin typeface="Tahoma" panose="020B0604030504040204" pitchFamily="34" charset="0"/>
                <a:ea typeface="Times New Roman" panose="02020603050405020304" pitchFamily="18" charset="0"/>
                <a:cs typeface="B Zar" panose="00000400000000000000" pitchFamily="2" charset="-78"/>
              </a:rPr>
              <a:t>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هر كه به طاعت از ديگران كم است و به نعمت بيش، به‌صورت، توانگر است و به معني، درويش.</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180340" algn="justLow">
              <a:lnSpc>
                <a:spcPct val="115000"/>
              </a:lnSpc>
            </a:pPr>
            <a:r>
              <a:rPr lang="fa-IR" b="1" dirty="0" smtClean="0">
                <a:effectLst/>
                <a:latin typeface="Tahoma" panose="020B0604030504040204" pitchFamily="34" charset="0"/>
                <a:ea typeface="Times New Roman" panose="02020603050405020304" pitchFamily="18" charset="0"/>
                <a:cs typeface="B Zar" panose="00000400000000000000" pitchFamily="2" charset="-78"/>
              </a:rPr>
              <a:t>  ه)  به‌منظور جدا كردن بخش‌های مختلف يك نشاني يا مرجع و مأخذ يك نوشته؛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چنانكه: همايي، جلال الدّين، فنون بلاغت و صناعات ادبي، تهران، نشر هما، چاپ بيست و چهارم، 1384.</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indent="-180340" algn="justLow">
              <a:lnSpc>
                <a:spcPct val="115000"/>
              </a:lnSpc>
            </a:pPr>
            <a:r>
              <a:rPr lang="fa-IR" b="1" dirty="0" smtClean="0">
                <a:effectLst/>
                <a:latin typeface="Tahoma" panose="020B0604030504040204" pitchFamily="34" charset="0"/>
                <a:ea typeface="Times New Roman" panose="02020603050405020304" pitchFamily="18" charset="0"/>
                <a:cs typeface="B Zar" panose="00000400000000000000" pitchFamily="2" charset="-78"/>
              </a:rPr>
              <a:t>  و) گاه در آغاز و پايان جمله‌ی دعايي و جمله‌ی معترضه؛</a:t>
            </a:r>
            <a:r>
              <a:rPr lang="fa-IR" dirty="0" smtClean="0">
                <a:effectLst/>
                <a:latin typeface="Tahoma" panose="020B0604030504040204" pitchFamily="34" charset="0"/>
                <a:ea typeface="Times New Roman" panose="02020603050405020304" pitchFamily="18" charset="0"/>
                <a:cs typeface="B Zar" panose="00000400000000000000" pitchFamily="2" charset="-78"/>
              </a:rPr>
              <a:t> </a:t>
            </a:r>
            <a:r>
              <a:rPr lang="fa-IR" sz="2000" dirty="0" smtClean="0">
                <a:effectLst/>
                <a:latin typeface="Tahoma" panose="020B0604030504040204" pitchFamily="34" charset="0"/>
                <a:ea typeface="Times New Roman" panose="02020603050405020304" pitchFamily="18" charset="0"/>
                <a:cs typeface="B Zar" panose="00000400000000000000" pitchFamily="2" charset="-78"/>
              </a:rPr>
              <a:t>مانند</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algn="justLow">
              <a:lnSpc>
                <a:spcPct val="115000"/>
              </a:lnSpc>
            </a:pPr>
            <a:r>
              <a:rPr lang="fa-IR" sz="2000" dirty="0" smtClean="0">
                <a:effectLst/>
                <a:latin typeface="Tahoma" panose="020B0604030504040204" pitchFamily="34" charset="0"/>
                <a:ea typeface="Times New Roman" panose="02020603050405020304" pitchFamily="18" charset="0"/>
                <a:cs typeface="B Zar" panose="00000400000000000000" pitchFamily="2" charset="-78"/>
              </a:rPr>
              <a:t>منّت خداي را، عزّ و جلّ، كه طاعتش موجب قربت است و به شكر اندرش مزيد نعمت</a:t>
            </a:r>
            <a:r>
              <a:rPr lang="en-US" sz="2000" dirty="0" smtClean="0">
                <a:effectLst/>
                <a:latin typeface="Tahoma" panose="020B0604030504040204" pitchFamily="34" charset="0"/>
                <a:ea typeface="Times New Roman" panose="02020603050405020304" pitchFamily="18" charset="0"/>
                <a:cs typeface="B Zar" panose="00000400000000000000" pitchFamily="2" charset="-78"/>
              </a:rPr>
              <a:t>.</a:t>
            </a:r>
            <a:endParaRPr lang="en-US" dirty="0" smtClean="0">
              <a:effectLst/>
              <a:latin typeface="Calibri" panose="020F0502020204030204" pitchFamily="34" charset="0"/>
              <a:ea typeface="Calibri" panose="020F0502020204030204" pitchFamily="34" charset="0"/>
              <a:cs typeface="Arial" panose="020B0604020202020204" pitchFamily="34" charset="0"/>
            </a:endParaRPr>
          </a:p>
          <a:p>
            <a:pPr marR="90170" algn="justLow">
              <a:lnSpc>
                <a:spcPct val="115000"/>
              </a:lnSpc>
            </a:pPr>
            <a:r>
              <a:rPr lang="fa-IR" sz="2000" dirty="0" smtClean="0">
                <a:effectLst/>
                <a:latin typeface="Tahoma" panose="020B0604030504040204" pitchFamily="34" charset="0"/>
                <a:ea typeface="Times New Roman" panose="02020603050405020304" pitchFamily="18" charset="0"/>
                <a:cs typeface="B Zar" panose="00000400000000000000" pitchFamily="2" charset="-78"/>
              </a:rPr>
              <a:t>دي، كه پايش شكسته باد، برفت، گل كه عمرش دراز باد، آمد.</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4240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600" y="278844"/>
            <a:ext cx="11798300" cy="5078313"/>
          </a:xfrm>
          <a:prstGeom prst="rect">
            <a:avLst/>
          </a:prstGeom>
        </p:spPr>
        <p:txBody>
          <a:bodyPr wrap="square">
            <a:spAutoFit/>
          </a:bodyPr>
          <a:lstStyle/>
          <a:p>
            <a:r>
              <a:rPr lang="fa-IR" dirty="0" smtClean="0">
                <a:cs typeface="B Zar" panose="00000400000000000000" pitchFamily="2" charset="-78"/>
              </a:rPr>
              <a:t>2</a:t>
            </a:r>
            <a:r>
              <a:rPr lang="fa-IR" dirty="0" smtClean="0">
                <a:solidFill>
                  <a:srgbClr val="00B050"/>
                </a:solidFill>
                <a:cs typeface="B Zar" panose="00000400000000000000" pitchFamily="2" charset="-78"/>
              </a:rPr>
              <a:t>.	نقطه‌ویرگول (؛) </a:t>
            </a:r>
          </a:p>
          <a:p>
            <a:r>
              <a:rPr lang="fa-IR" dirty="0" smtClean="0">
                <a:solidFill>
                  <a:schemeClr val="accent4">
                    <a:lumMod val="75000"/>
                  </a:schemeClr>
                </a:solidFill>
                <a:cs typeface="B Zar" panose="00000400000000000000" pitchFamily="2" charset="-78"/>
              </a:rPr>
              <a:t>نقطه‌ویرگول، نشانه‌ی وقف يا درنگ و مكثي است طولانی‌تر از ويرگول و كمتر از نقطه؛ و بيشتر در موارد زير به كار می‌رود:</a:t>
            </a:r>
          </a:p>
          <a:p>
            <a:r>
              <a:rPr lang="fa-IR" dirty="0" smtClean="0">
                <a:solidFill>
                  <a:schemeClr val="accent4">
                    <a:lumMod val="75000"/>
                  </a:schemeClr>
                </a:solidFill>
                <a:cs typeface="B Zar" panose="00000400000000000000" pitchFamily="2" charset="-78"/>
              </a:rPr>
              <a:t> الف) براي جدا كردن جمله‌ها و عبارت‌های متعدّد یک‌کلام طولاني كه در ظاهر مستقل امّا در معني به يكديگر وابسته و مربوط باشد؛ چنانكه:</a:t>
            </a:r>
          </a:p>
          <a:p>
            <a:r>
              <a:rPr lang="fa-IR" dirty="0" smtClean="0">
                <a:solidFill>
                  <a:schemeClr val="accent4">
                    <a:lumMod val="75000"/>
                  </a:schemeClr>
                </a:solidFill>
                <a:cs typeface="B Zar" panose="00000400000000000000" pitchFamily="2" charset="-78"/>
              </a:rPr>
              <a:t>شگفتا! هزار سالي بر ادب ايران گذشته است؛ و هنوز ابزارها و شیوه‌های شناخت اين ادب، به‌روشنی و بسندگي و كارايي، به دست داده نشده است؛ به سخني ديگر، ادب پارسي هنوز ناشناخته مانده است.</a:t>
            </a:r>
          </a:p>
          <a:p>
            <a:r>
              <a:rPr lang="fa-IR" dirty="0" smtClean="0">
                <a:solidFill>
                  <a:schemeClr val="accent4">
                    <a:lumMod val="75000"/>
                  </a:schemeClr>
                </a:solidFill>
                <a:cs typeface="B Zar" panose="00000400000000000000" pitchFamily="2" charset="-78"/>
              </a:rPr>
              <a:t> ب) در جمله‌های توضيحي، پيش از كلمات و عباراتي چون «امّا»، «زيرا»، «چراکه»، «يعني»، «به‌عبارت‌دیگر»، «براي مثال» و مانند آن‌ها؛ به‌شرط آنكه جمله‌های پيش از آن‌ها كامل و غالباً طولاني باشد؛ براي نمونه:</a:t>
            </a:r>
          </a:p>
          <a:p>
            <a:r>
              <a:rPr lang="fa-IR" dirty="0" smtClean="0">
                <a:solidFill>
                  <a:schemeClr val="accent4">
                    <a:lumMod val="75000"/>
                  </a:schemeClr>
                </a:solidFill>
                <a:cs typeface="B Zar" panose="00000400000000000000" pitchFamily="2" charset="-78"/>
              </a:rPr>
              <a:t>مال و جاه هیچ‌گاه نمی‌تواند آرامش‌بخش روان انسان باشد؛ چراکه تنها با ياد خدا دل‌ها آرامش می‌یابد.</a:t>
            </a:r>
          </a:p>
          <a:p>
            <a:r>
              <a:rPr lang="fa-IR" dirty="0" smtClean="0">
                <a:solidFill>
                  <a:schemeClr val="accent4">
                    <a:lumMod val="75000"/>
                  </a:schemeClr>
                </a:solidFill>
                <a:cs typeface="B Zar" panose="00000400000000000000" pitchFamily="2" charset="-78"/>
              </a:rPr>
              <a:t>برخي از آرایه‌های ادبي در ديوان فرّخي سيستاني بيشتر به‌کاررفته‌اند؛ براي مثال: موازنه، جناس، ردّ العجز علي الصّدر، تكرار، هم‌صدایی، هم حروفي، لفّ و نشر </a:t>
            </a:r>
            <a:r>
              <a:rPr lang="fa-IR" dirty="0" smtClean="0">
                <a:cs typeface="B Zar" panose="00000400000000000000" pitchFamily="2" charset="-78"/>
              </a:rPr>
              <a:t>و...</a:t>
            </a:r>
          </a:p>
          <a:p>
            <a:r>
              <a:rPr lang="fa-IR" dirty="0" smtClean="0">
                <a:cs typeface="B Zar" panose="00000400000000000000" pitchFamily="2" charset="-78"/>
              </a:rPr>
              <a:t>3</a:t>
            </a:r>
            <a:r>
              <a:rPr lang="fa-IR" dirty="0" smtClean="0">
                <a:solidFill>
                  <a:srgbClr val="00B050"/>
                </a:solidFill>
                <a:cs typeface="B Zar" panose="00000400000000000000" pitchFamily="2" charset="-78"/>
              </a:rPr>
              <a:t>.	نقطه (.)</a:t>
            </a:r>
          </a:p>
          <a:p>
            <a:r>
              <a:rPr lang="fa-IR" dirty="0" smtClean="0">
                <a:solidFill>
                  <a:schemeClr val="accent1">
                    <a:lumMod val="75000"/>
                  </a:schemeClr>
                </a:solidFill>
                <a:cs typeface="B Zar" panose="00000400000000000000" pitchFamily="2" charset="-78"/>
              </a:rPr>
              <a:t>مهم‌ترین موارد كاربرد نقطه بدين قرار است:</a:t>
            </a:r>
          </a:p>
          <a:p>
            <a:r>
              <a:rPr lang="fa-IR" dirty="0" smtClean="0">
                <a:solidFill>
                  <a:schemeClr val="accent1">
                    <a:lumMod val="75000"/>
                  </a:schemeClr>
                </a:solidFill>
                <a:cs typeface="B Zar" panose="00000400000000000000" pitchFamily="2" charset="-78"/>
              </a:rPr>
              <a:t>الف) در پايان جمله‌های كامل خبري و برخي ازجمله هاي انشايي؛ چنانكه:</a:t>
            </a:r>
          </a:p>
          <a:p>
            <a:r>
              <a:rPr lang="fa-IR" dirty="0" smtClean="0">
                <a:solidFill>
                  <a:schemeClr val="accent1">
                    <a:lumMod val="75000"/>
                  </a:schemeClr>
                </a:solidFill>
                <a:cs typeface="B Zar" panose="00000400000000000000" pitchFamily="2" charset="-78"/>
              </a:rPr>
              <a:t>هر كه با بدان نشيند، نيكي نبيند.</a:t>
            </a:r>
          </a:p>
          <a:p>
            <a:r>
              <a:rPr lang="fa-IR" dirty="0" smtClean="0">
                <a:solidFill>
                  <a:schemeClr val="accent1">
                    <a:lumMod val="75000"/>
                  </a:schemeClr>
                </a:solidFill>
                <a:cs typeface="B Zar" panose="00000400000000000000" pitchFamily="2" charset="-78"/>
              </a:rPr>
              <a:t>ب) بعد از هر حرفي كه به‌عنوان نشانه يا علامت اختصاري به‌کاررفته باشد؛ چنانكه:</a:t>
            </a:r>
          </a:p>
          <a:p>
            <a:r>
              <a:rPr lang="fa-IR" dirty="0" smtClean="0">
                <a:solidFill>
                  <a:schemeClr val="accent1">
                    <a:lumMod val="75000"/>
                  </a:schemeClr>
                </a:solidFill>
                <a:cs typeface="B Zar" panose="00000400000000000000" pitchFamily="2" charset="-78"/>
              </a:rPr>
              <a:t> ارسطو متوفّي به سال ۳۲۲ ق.م. (قبل از ميلاد).         م.م. (محمّد معين).</a:t>
            </a:r>
          </a:p>
          <a:p>
            <a:r>
              <a:rPr lang="fa-IR" dirty="0" smtClean="0">
                <a:solidFill>
                  <a:schemeClr val="accent1">
                    <a:lumMod val="75000"/>
                  </a:schemeClr>
                </a:solidFill>
                <a:cs typeface="B Zar" panose="00000400000000000000" pitchFamily="2" charset="-78"/>
              </a:rPr>
              <a:t>خواجه حافظ شيرازي متوفّي به سال ۷۹۲ هـ. ق. (هجري قمري)</a:t>
            </a:r>
          </a:p>
          <a:p>
            <a:r>
              <a:rPr lang="fa-IR" dirty="0" smtClean="0">
                <a:solidFill>
                  <a:schemeClr val="accent1">
                    <a:lumMod val="75000"/>
                  </a:schemeClr>
                </a:solidFill>
                <a:cs typeface="B Zar" panose="00000400000000000000" pitchFamily="2" charset="-78"/>
              </a:rPr>
              <a:t> و همچنین، در مورد الفاظ بيگانه: پست و تلگراف و تلفن (</a:t>
            </a:r>
            <a:r>
              <a:rPr lang="en-US" dirty="0" smtClean="0">
                <a:solidFill>
                  <a:schemeClr val="accent1">
                    <a:lumMod val="75000"/>
                  </a:schemeClr>
                </a:solidFill>
                <a:cs typeface="B Zar" panose="00000400000000000000" pitchFamily="2" charset="-78"/>
              </a:rPr>
              <a:t>P.T.T.)</a:t>
            </a:r>
          </a:p>
          <a:p>
            <a:r>
              <a:rPr lang="fa-IR" dirty="0" smtClean="0">
                <a:solidFill>
                  <a:schemeClr val="accent1">
                    <a:lumMod val="75000"/>
                  </a:schemeClr>
                </a:solidFill>
                <a:cs typeface="B Zar" panose="00000400000000000000" pitchFamily="2" charset="-78"/>
              </a:rPr>
              <a:t>ج) بعد از شماره‌ی رديف يا ابجد به‌حساب جمل؛ چنانكه: 1. 2. 3. -  الف. ب.ج.</a:t>
            </a:r>
            <a:endParaRPr lang="fa-IR" dirty="0">
              <a:solidFill>
                <a:schemeClr val="accent1">
                  <a:lumMod val="75000"/>
                </a:schemeClr>
              </a:solidFill>
              <a:cs typeface="B Zar" panose="00000400000000000000" pitchFamily="2" charset="-78"/>
            </a:endParaRPr>
          </a:p>
        </p:txBody>
      </p:sp>
    </p:spTree>
    <p:extLst>
      <p:ext uri="{BB962C8B-B14F-4D97-AF65-F5344CB8AC3E}">
        <p14:creationId xmlns:p14="http://schemas.microsoft.com/office/powerpoint/2010/main" val="26342936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17693"/>
            <a:ext cx="11577947" cy="5386090"/>
          </a:xfrm>
          <a:prstGeom prst="rect">
            <a:avLst/>
          </a:prstGeom>
        </p:spPr>
        <p:txBody>
          <a:bodyPr wrap="square">
            <a:spAutoFit/>
          </a:bodyPr>
          <a:lstStyle/>
          <a:p>
            <a:r>
              <a:rPr lang="fa-IR" sz="1600" dirty="0" smtClean="0">
                <a:cs typeface="B Zar" panose="00000400000000000000" pitchFamily="2" charset="-78"/>
              </a:rPr>
              <a:t>4.</a:t>
            </a:r>
            <a:r>
              <a:rPr lang="fa-IR" sz="1600" dirty="0" smtClean="0">
                <a:solidFill>
                  <a:srgbClr val="00B050"/>
                </a:solidFill>
                <a:cs typeface="B Zar" panose="00000400000000000000" pitchFamily="2" charset="-78"/>
              </a:rPr>
              <a:t>	دونقطه (:)</a:t>
            </a:r>
          </a:p>
          <a:p>
            <a:r>
              <a:rPr lang="fa-IR" sz="1600" dirty="0" smtClean="0">
                <a:solidFill>
                  <a:srgbClr val="00B0F0"/>
                </a:solidFill>
                <a:cs typeface="B Zar" panose="00000400000000000000" pitchFamily="2" charset="-78"/>
              </a:rPr>
              <a:t>از اين نشانه، بيشتر در موارد زير استفاده می‌شود:</a:t>
            </a:r>
          </a:p>
          <a:p>
            <a:r>
              <a:rPr lang="fa-IR" sz="1600" dirty="0" smtClean="0">
                <a:solidFill>
                  <a:srgbClr val="00B0F0"/>
                </a:solidFill>
                <a:cs typeface="B Zar" panose="00000400000000000000" pitchFamily="2" charset="-78"/>
              </a:rPr>
              <a:t>الف) پيش از نقل‌قول مستقيم؛ چنانكه:</a:t>
            </a:r>
          </a:p>
          <a:p>
            <a:r>
              <a:rPr lang="fa-IR" sz="1600" dirty="0" smtClean="0">
                <a:solidFill>
                  <a:srgbClr val="00B0F0"/>
                </a:solidFill>
                <a:cs typeface="B Zar" panose="00000400000000000000" pitchFamily="2" charset="-78"/>
              </a:rPr>
              <a:t>رسول اكرم (ص) می‌فرمایند: «مسلمان كسي است كه مسلمانان از دست و زبان وي در امان باشند».</a:t>
            </a:r>
          </a:p>
          <a:p>
            <a:r>
              <a:rPr lang="fa-IR" sz="1600" dirty="0" smtClean="0">
                <a:solidFill>
                  <a:srgbClr val="00B0F0"/>
                </a:solidFill>
                <a:cs typeface="B Zar" panose="00000400000000000000" pitchFamily="2" charset="-78"/>
              </a:rPr>
              <a:t>ب) پيش از بيان تفصيل مطلبي كه به‌اجمال بدان اشاره‌شده است؛ چنانكه:</a:t>
            </a:r>
          </a:p>
          <a:p>
            <a:r>
              <a:rPr lang="fa-IR" sz="1600" dirty="0" smtClean="0">
                <a:solidFill>
                  <a:srgbClr val="00B0F0"/>
                </a:solidFill>
                <a:cs typeface="B Zar" panose="00000400000000000000" pitchFamily="2" charset="-78"/>
              </a:rPr>
              <a:t>آن سال براي من سال خوبي بود: در آزمون سراسری دانشگاه‌ها پذیرفته‌شده بودم، ازدواج‌کرده بودم و به سفر حج مشرّف شده بودم.</a:t>
            </a:r>
          </a:p>
          <a:p>
            <a:r>
              <a:rPr lang="fa-IR" sz="1600" dirty="0" smtClean="0">
                <a:solidFill>
                  <a:srgbClr val="00B0F0"/>
                </a:solidFill>
                <a:cs typeface="B Zar" panose="00000400000000000000" pitchFamily="2" charset="-78"/>
              </a:rPr>
              <a:t>لقمان را گفتند: ادب از كه آموختي؟ گفت: از بی‌ادبان: هر چه از ايشان در نظرم ناپسند آمد، از فعل آن پرهيز كردم.</a:t>
            </a:r>
          </a:p>
          <a:p>
            <a:r>
              <a:rPr lang="fa-IR" sz="1600" dirty="0" smtClean="0">
                <a:solidFill>
                  <a:srgbClr val="00B0F0"/>
                </a:solidFill>
                <a:cs typeface="B Zar" panose="00000400000000000000" pitchFamily="2" charset="-78"/>
              </a:rPr>
              <a:t>ج) بعد از واژه يا لغتي كه معني آن در برابرش آورده می‌شود؛ چنانكه: شفيق: مهربان؛ سحاب: ابر؛ پگاه: صبح زود</a:t>
            </a:r>
          </a:p>
          <a:p>
            <a:r>
              <a:rPr lang="fa-IR" sz="1600" dirty="0" smtClean="0">
                <a:solidFill>
                  <a:srgbClr val="00B0F0"/>
                </a:solidFill>
                <a:cs typeface="B Zar" panose="00000400000000000000" pitchFamily="2" charset="-78"/>
              </a:rPr>
              <a:t>د) پس از كلمات تفسیرکننده از قبيل «يعني»، «چنانكه»، «براي مثال»، «عبارت‌اند از» و نظاير آن‌ها؛ چنانكه: </a:t>
            </a:r>
          </a:p>
          <a:p>
            <a:r>
              <a:rPr lang="fa-IR" sz="1600" dirty="0" smtClean="0">
                <a:solidFill>
                  <a:srgbClr val="00B0F0"/>
                </a:solidFill>
                <a:cs typeface="B Zar" panose="00000400000000000000" pitchFamily="2" charset="-78"/>
              </a:rPr>
              <a:t>اقسام كلمه در زبان فارسي عبارت‌اند از: ۱-اسم ۲- فعل ۳- حرف ۴- صفت ۵- ضمير ۶- قيد ۷- شبه جمله.</a:t>
            </a:r>
          </a:p>
          <a:p>
            <a:r>
              <a:rPr lang="fa-IR" sz="1600" dirty="0" smtClean="0">
                <a:cs typeface="B Zar" panose="00000400000000000000" pitchFamily="2" charset="-78"/>
              </a:rPr>
              <a:t>5.</a:t>
            </a:r>
            <a:r>
              <a:rPr lang="fa-IR" sz="1600" dirty="0" smtClean="0">
                <a:solidFill>
                  <a:srgbClr val="00B050"/>
                </a:solidFill>
                <a:cs typeface="B Zar" panose="00000400000000000000" pitchFamily="2" charset="-78"/>
              </a:rPr>
              <a:t>	گيومه (« »)</a:t>
            </a:r>
          </a:p>
          <a:p>
            <a:r>
              <a:rPr lang="fa-IR" sz="1600" dirty="0" smtClean="0">
                <a:solidFill>
                  <a:srgbClr val="FF0000"/>
                </a:solidFill>
                <a:cs typeface="B Zar" panose="00000400000000000000" pitchFamily="2" charset="-78"/>
              </a:rPr>
              <a:t>اين نشانه، در اكثر موارد براي نشان دادن آغاز و پايان سخن كسي غير از نويسنده است كه دراثنای نوشته‌ی وي آمده است؛ يا براي مشخـّص‌تر كـردن و برجسته‌تر نشـان دادن كلمـه يا اصطلاحي خاصّ به كار می‌رود و موارد مهمّ استفاده از آن به شرح زير است:</a:t>
            </a:r>
          </a:p>
          <a:p>
            <a:r>
              <a:rPr lang="fa-IR" sz="1600" dirty="0" smtClean="0">
                <a:solidFill>
                  <a:srgbClr val="FF0000"/>
                </a:solidFill>
                <a:cs typeface="B Zar" panose="00000400000000000000" pitchFamily="2" charset="-78"/>
              </a:rPr>
              <a:t> الف) وقتی‌که عين گفته يا نوشته‌ی كسي را در ضمن نوشته و مطلب خود می‌آوریم؛ چنانكه: سعدي می‌گوید: «به نانهاده دست نرسد و نهاده هرکجا كه هست، برسد».</a:t>
            </a:r>
          </a:p>
          <a:p>
            <a:r>
              <a:rPr lang="fa-IR" sz="1600" dirty="0" smtClean="0">
                <a:solidFill>
                  <a:srgbClr val="FF0000"/>
                </a:solidFill>
                <a:cs typeface="B Zar" panose="00000400000000000000" pitchFamily="2" charset="-78"/>
              </a:rPr>
              <a:t>ب) در آغاز و پايان كلمات و اصطلاحات علمي و يا هر كلمه و عبارتي كه می‌خواهیم آن را مشخّص و ممتاز از قسمت‌های ديگر نشان بدهيم؛ چنانكه:</a:t>
            </a:r>
          </a:p>
          <a:p>
            <a:r>
              <a:rPr lang="fa-IR" sz="1600" dirty="0" smtClean="0">
                <a:solidFill>
                  <a:srgbClr val="FF0000"/>
                </a:solidFill>
                <a:cs typeface="B Zar" panose="00000400000000000000" pitchFamily="2" charset="-78"/>
              </a:rPr>
              <a:t> مرحوم بديع الزّمان فروزانفر، مهارت و قدرت خاقاني را در «ابداع تراكيب و ايجاد كنايات» بسيار ستوده است.</a:t>
            </a:r>
          </a:p>
          <a:p>
            <a:r>
              <a:rPr lang="fa-IR" sz="1600" dirty="0" smtClean="0">
                <a:solidFill>
                  <a:srgbClr val="FF0000"/>
                </a:solidFill>
                <a:cs typeface="B Zar" panose="00000400000000000000" pitchFamily="2" charset="-78"/>
              </a:rPr>
              <a:t> ج) در ذكر عنوان مقاله‌ها، رساله‌ها، اشعار، روزنامه‌ها، آثار هنري و فصل‌ها و بخش‌های مختلف يك كتاب يا نوشته؛ چنانكه: باب اوّل گلستان سعدي، «در سيرت پادشاهان» است.</a:t>
            </a:r>
          </a:p>
          <a:p>
            <a:r>
              <a:rPr lang="fa-IR" sz="1600" dirty="0" smtClean="0">
                <a:solidFill>
                  <a:srgbClr val="FF0000"/>
                </a:solidFill>
                <a:cs typeface="B Zar" panose="00000400000000000000" pitchFamily="2" charset="-78"/>
              </a:rPr>
              <a:t>يكي از بهترين مقاله‌های ارائه‌شده در «سومين کنگره‌ی تحقيق ايراني»، مقاله‌ی «شوخ‌طبعی آگاه»، از دكتر غلامحسين يوسفي است.</a:t>
            </a:r>
          </a:p>
          <a:p>
            <a:r>
              <a:rPr lang="fa-IR" sz="1600" dirty="0" smtClean="0">
                <a:solidFill>
                  <a:srgbClr val="FF0000"/>
                </a:solidFill>
                <a:cs typeface="B Zar" panose="00000400000000000000" pitchFamily="2" charset="-78"/>
              </a:rPr>
              <a:t>يـادآوري 1: هرگاه نقل‌قولی در ضمن نقل‌قولی ديگر بيايد، آن را در ميان علامت نقل‌قول مفرد    «, ،» قرار می‌دهند؛ چنانكه:</a:t>
            </a:r>
          </a:p>
          <a:p>
            <a:r>
              <a:rPr lang="fa-IR" sz="1600" dirty="0" smtClean="0">
                <a:solidFill>
                  <a:srgbClr val="FF0000"/>
                </a:solidFill>
                <a:cs typeface="B Zar" panose="00000400000000000000" pitchFamily="2" charset="-78"/>
              </a:rPr>
              <a:t>گفت: «آيا شنیده‌ای كه پيامبر اسلام فرموده است:, المسلم من سلم المسلمون من يده و لسانه،». گفتا: «نشنيدي كه پيغمبر، عليه السّلام، گفت:, اَلفَقرُ فَخري؟، »</a:t>
            </a:r>
          </a:p>
          <a:p>
            <a:r>
              <a:rPr lang="fa-IR" sz="1600" dirty="0" smtClean="0">
                <a:solidFill>
                  <a:srgbClr val="FF0000"/>
                </a:solidFill>
                <a:cs typeface="B Zar" panose="00000400000000000000" pitchFamily="2" charset="-78"/>
              </a:rPr>
              <a:t>گفتم: «خاموش! كه اشارت خواجه، عليه السّلام، به فقر طایفه‌ای است كه مرد ميدان رضايند و تسليم تير قضا؛ نه اينان كه خرقه‌ی ابرار پوشند و لقمه‌ی ادرار فروشند».</a:t>
            </a:r>
            <a:endParaRPr lang="fa-IR" sz="1600" dirty="0">
              <a:solidFill>
                <a:srgbClr val="FF0000"/>
              </a:solidFill>
              <a:cs typeface="B Zar" panose="00000400000000000000" pitchFamily="2" charset="-78"/>
            </a:endParaRPr>
          </a:p>
        </p:txBody>
      </p:sp>
    </p:spTree>
    <p:extLst>
      <p:ext uri="{BB962C8B-B14F-4D97-AF65-F5344CB8AC3E}">
        <p14:creationId xmlns:p14="http://schemas.microsoft.com/office/powerpoint/2010/main" val="26039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7470" y="265886"/>
            <a:ext cx="11895117" cy="5355312"/>
          </a:xfrm>
          <a:prstGeom prst="rect">
            <a:avLst/>
          </a:prstGeom>
        </p:spPr>
        <p:txBody>
          <a:bodyPr wrap="square">
            <a:spAutoFit/>
          </a:bodyPr>
          <a:lstStyle/>
          <a:p>
            <a:r>
              <a:rPr lang="fa-IR" dirty="0" smtClean="0">
                <a:cs typeface="B Zar" panose="00000400000000000000" pitchFamily="2" charset="-78"/>
              </a:rPr>
              <a:t>6</a:t>
            </a:r>
            <a:r>
              <a:rPr lang="fa-IR" dirty="0" smtClean="0">
                <a:solidFill>
                  <a:srgbClr val="00B050"/>
                </a:solidFill>
                <a:cs typeface="B Zar" panose="00000400000000000000" pitchFamily="2" charset="-78"/>
              </a:rPr>
              <a:t>.	نشانه‌ی سؤال (؟)</a:t>
            </a:r>
          </a:p>
          <a:p>
            <a:r>
              <a:rPr lang="fa-IR" dirty="0" smtClean="0">
                <a:solidFill>
                  <a:schemeClr val="accent3">
                    <a:lumMod val="75000"/>
                  </a:schemeClr>
                </a:solidFill>
                <a:cs typeface="B Zar" panose="00000400000000000000" pitchFamily="2" charset="-78"/>
              </a:rPr>
              <a:t>موارد استفاده از اين نشانه به‌قرار زير است:</a:t>
            </a:r>
          </a:p>
          <a:p>
            <a:r>
              <a:rPr lang="fa-IR" dirty="0" smtClean="0">
                <a:solidFill>
                  <a:schemeClr val="accent3">
                    <a:lumMod val="75000"/>
                  </a:schemeClr>
                </a:solidFill>
                <a:cs typeface="B Zar" panose="00000400000000000000" pitchFamily="2" charset="-78"/>
              </a:rPr>
              <a:t> الف) در آخر جملات و عبارات پرسشي مستقيم؛ چنانكه: </a:t>
            </a:r>
          </a:p>
          <a:p>
            <a:r>
              <a:rPr lang="fa-IR" dirty="0" smtClean="0">
                <a:solidFill>
                  <a:schemeClr val="accent3">
                    <a:lumMod val="75000"/>
                  </a:schemeClr>
                </a:solidFill>
                <a:cs typeface="B Zar" panose="00000400000000000000" pitchFamily="2" charset="-78"/>
              </a:rPr>
              <a:t>به چه می‌نگری؟          كدام شاعر را دوست داري؟          كي به دانشکده رفته بودي؟</a:t>
            </a:r>
          </a:p>
          <a:p>
            <a:r>
              <a:rPr lang="fa-IR" dirty="0" smtClean="0">
                <a:solidFill>
                  <a:schemeClr val="accent3">
                    <a:lumMod val="75000"/>
                  </a:schemeClr>
                </a:solidFill>
                <a:cs typeface="B Zar" panose="00000400000000000000" pitchFamily="2" charset="-78"/>
              </a:rPr>
              <a:t> ب) بعد از كلمه يا عبارتي كه جانشين جمله‌ی پرسشي مستقيم است؛ چنانكه: </a:t>
            </a:r>
          </a:p>
          <a:p>
            <a:r>
              <a:rPr lang="fa-IR" dirty="0" smtClean="0">
                <a:solidFill>
                  <a:schemeClr val="accent3">
                    <a:lumMod val="75000"/>
                  </a:schemeClr>
                </a:solidFill>
                <a:cs typeface="B Zar" panose="00000400000000000000" pitchFamily="2" charset="-78"/>
              </a:rPr>
              <a:t>كدام را می‌پسندی؟ سبز يا نارنجي؟    </a:t>
            </a:r>
          </a:p>
          <a:p>
            <a:r>
              <a:rPr lang="fa-IR" dirty="0" smtClean="0">
                <a:solidFill>
                  <a:schemeClr val="accent3">
                    <a:lumMod val="75000"/>
                  </a:schemeClr>
                </a:solidFill>
                <a:cs typeface="B Zar" panose="00000400000000000000" pitchFamily="2" charset="-78"/>
              </a:rPr>
              <a:t>به نظر شما کدام‌یک بهتر است؟ دانش يا ثروت؟ </a:t>
            </a:r>
          </a:p>
          <a:p>
            <a:r>
              <a:rPr lang="fa-IR" dirty="0" smtClean="0">
                <a:solidFill>
                  <a:schemeClr val="accent3">
                    <a:lumMod val="75000"/>
                  </a:schemeClr>
                </a:solidFill>
                <a:cs typeface="B Zar" panose="00000400000000000000" pitchFamily="2" charset="-78"/>
              </a:rPr>
              <a:t>نظر شما چيست؟ برويم يا نرويم؟</a:t>
            </a:r>
          </a:p>
          <a:p>
            <a:r>
              <a:rPr lang="fa-IR" dirty="0" smtClean="0">
                <a:solidFill>
                  <a:schemeClr val="accent3">
                    <a:lumMod val="75000"/>
                  </a:schemeClr>
                </a:solidFill>
                <a:cs typeface="B Zar" panose="00000400000000000000" pitchFamily="2" charset="-78"/>
              </a:rPr>
              <a:t>ج) گاه علامت سؤال را براي نشان دادن ترديد و ابهام در داخل پرانتز می‌آورند؛ چنانكه: </a:t>
            </a:r>
          </a:p>
          <a:p>
            <a:r>
              <a:rPr lang="fa-IR" dirty="0" smtClean="0">
                <a:solidFill>
                  <a:schemeClr val="accent3">
                    <a:lumMod val="75000"/>
                  </a:schemeClr>
                </a:solidFill>
                <a:cs typeface="B Zar" panose="00000400000000000000" pitchFamily="2" charset="-78"/>
              </a:rPr>
              <a:t>برخي، تاريخ ولادت نظامي گنجوي را 530 (؟) نوشته‌اند.</a:t>
            </a:r>
          </a:p>
          <a:p>
            <a:r>
              <a:rPr lang="fa-IR" dirty="0" smtClean="0">
                <a:solidFill>
                  <a:schemeClr val="accent3">
                    <a:lumMod val="75000"/>
                  </a:schemeClr>
                </a:solidFill>
                <a:cs typeface="B Zar" panose="00000400000000000000" pitchFamily="2" charset="-78"/>
              </a:rPr>
              <a:t>يادآوري: در پايان جمله‌های پرسشي غیرمستقیم از علامت سؤال استفاده نمی‌شود، بلكه نقطه می‌گذارند؛ چنانكه:</a:t>
            </a:r>
          </a:p>
          <a:p>
            <a:r>
              <a:rPr lang="fa-IR" dirty="0" smtClean="0">
                <a:solidFill>
                  <a:schemeClr val="accent3">
                    <a:lumMod val="75000"/>
                  </a:schemeClr>
                </a:solidFill>
                <a:cs typeface="B Zar" panose="00000400000000000000" pitchFamily="2" charset="-78"/>
              </a:rPr>
              <a:t>همه می‌دانستند كه چه كسي كلبه را آتش زده بود.</a:t>
            </a:r>
          </a:p>
          <a:p>
            <a:r>
              <a:rPr lang="fa-IR" dirty="0" smtClean="0">
                <a:solidFill>
                  <a:schemeClr val="accent3">
                    <a:lumMod val="75000"/>
                  </a:schemeClr>
                </a:solidFill>
                <a:cs typeface="B Zar" panose="00000400000000000000" pitchFamily="2" charset="-78"/>
              </a:rPr>
              <a:t>معلّم از دانش آموزان پرسيد كه آيا تكاليفشان را انجام داده‌اند.</a:t>
            </a:r>
          </a:p>
          <a:p>
            <a:r>
              <a:rPr lang="fa-IR" dirty="0" smtClean="0">
                <a:cs typeface="B Zar" panose="00000400000000000000" pitchFamily="2" charset="-78"/>
              </a:rPr>
              <a:t>7.</a:t>
            </a:r>
            <a:r>
              <a:rPr lang="fa-IR" dirty="0" smtClean="0">
                <a:solidFill>
                  <a:srgbClr val="00B050"/>
                </a:solidFill>
                <a:cs typeface="B Zar" panose="00000400000000000000" pitchFamily="2" charset="-78"/>
              </a:rPr>
              <a:t>	علامت تعجّب (!)</a:t>
            </a:r>
          </a:p>
          <a:p>
            <a:r>
              <a:rPr lang="fa-IR" b="1" dirty="0" smtClean="0">
                <a:solidFill>
                  <a:srgbClr val="CC3399"/>
                </a:solidFill>
                <a:cs typeface="B Zar" panose="00000400000000000000" pitchFamily="2" charset="-78"/>
              </a:rPr>
              <a:t>علامت تعجّب، تنها نشانه‌ی تعجّـب و شـگفتي نيـست، بلكه بيشتر در پايان جمله‌هایی می‌آید كه بیان‌کننده‌ی يكـي از حـالات خاصّ و شـديد عاطفي يا نفسـاني اسـت؛ از قبيل: «تعجّب»، «تأكيد»، «تحسين»، «تحقير»، «تنفّر»، «ترحّم»، «استهزا»، «شكّ و ترديد»، «امر و نهي»، «دعا»، «آرزو»، «درد و الم»، «تأسّف»، «خطاب»، «حسرت» و جز آن‌ها؛ چنانكه:</a:t>
            </a:r>
          </a:p>
          <a:p>
            <a:r>
              <a:rPr lang="fa-IR" b="1" dirty="0" smtClean="0">
                <a:solidFill>
                  <a:srgbClr val="CC3399"/>
                </a:solidFill>
                <a:cs typeface="B Zar" panose="00000400000000000000" pitchFamily="2" charset="-78"/>
              </a:rPr>
              <a:t>چه عجب! عجب معلّم دلسوزي! آفرين بر این‌همه هوش و ذكاوت! آرام! به‌به! واي بر شما! اي انسان! هان! ای‌کاش! حيف! احسنت! مواظب باش! چه منظره‌ای! دريغ! آفرين!</a:t>
            </a:r>
            <a:endParaRPr lang="fa-IR" b="1" dirty="0">
              <a:solidFill>
                <a:srgbClr val="CC3399"/>
              </a:solidFill>
              <a:cs typeface="B Zar" panose="00000400000000000000" pitchFamily="2" charset="-78"/>
            </a:endParaRPr>
          </a:p>
        </p:txBody>
      </p:sp>
    </p:spTree>
    <p:extLst>
      <p:ext uri="{BB962C8B-B14F-4D97-AF65-F5344CB8AC3E}">
        <p14:creationId xmlns:p14="http://schemas.microsoft.com/office/powerpoint/2010/main" val="1712703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61257" y="436888"/>
            <a:ext cx="10648043" cy="3122906"/>
          </a:xfrm>
          <a:prstGeom prst="rect">
            <a:avLst/>
          </a:prstGeom>
        </p:spPr>
        <p:txBody>
          <a:bodyPr wrap="square">
            <a:spAutoFit/>
          </a:bodyPr>
          <a:lstStyle/>
          <a:p>
            <a:pPr>
              <a:lnSpc>
                <a:spcPct val="115000"/>
              </a:lnSpc>
              <a:spcBef>
                <a:spcPts val="200"/>
              </a:spcBef>
            </a:pPr>
            <a:r>
              <a:rPr lang="fa-IR"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نقش نوشته و نویسنده</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90170" indent="90170" algn="just">
              <a:lnSpc>
                <a:spcPct val="115000"/>
              </a:lnSpc>
              <a:spcAft>
                <a:spcPts val="1000"/>
              </a:spcAft>
            </a:pPr>
            <a:r>
              <a:rPr lang="fa-IR"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از دیرباز نوشته و نویسنده در انتقال پیام و اطلاعات نقش به سزایی داشته؛ به‌طوری‌که انسان‌های اولیه نیز بر روی پوست حیوانات و سنگ‌ها مطالب خود را حک کرده و به‌صورت قراردادی به هم نوعان انتقال می‌دادند تا اینکه بعد از اختراع خط این نوشته‌ها به روی کاغذهای پاپیروس منتقل شد و به‌منظور برطرف کردن نیازهای فرهنگی و اجتماعیِ بشر، ضرورت این خط بیش‌ازپیش احساس شد و خاستگاه اجتماعی پیدا کرد و در دربار پادشاهان دیوانی به نام دیوان رسائل جهت مکاتبات با اقصا نقاط داخل کشور و سایر کشورها تأسیس گردید و افرادی نیز به این کار گماشته شدند به‌طوری‌که در زمان محمود غزنوی رئیس دیوان رسائل ایشان، بو نصر مشکان و ابوالفضل بیهقی منصوب گردیدند که مکاتبات و مراسلات لازم را انجام می‌دادند.</a:t>
            </a:r>
            <a:endParaRPr lang="en-US" sz="16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R="90170" indent="89535" algn="just">
              <a:lnSpc>
                <a:spcPct val="115000"/>
              </a:lnSpc>
              <a:spcAft>
                <a:spcPts val="1000"/>
              </a:spcAft>
            </a:pPr>
            <a:r>
              <a:rPr lang="fa-IR" dirty="0" smtClean="0">
                <a:solidFill>
                  <a:srgbClr val="FF0000"/>
                </a:solidFill>
                <a:effectLst/>
                <a:latin typeface="Calibri" panose="020F0502020204030204" pitchFamily="34" charset="0"/>
                <a:ea typeface="Calibri" panose="020F0502020204030204" pitchFamily="34" charset="0"/>
                <a:cs typeface="B Zar" panose="00000400000000000000" pitchFamily="2" charset="-78"/>
              </a:rPr>
              <a:t>در تاریخ بشریت هر نوع انقلاب و تحولی که انجام‌یافته، نویسندگان و گویندگان در خط مقدم آن قرارگرفته‌اند و نقش تعیین‌کننده‌ای در جهت انتباه افکار عمومی داشتند. اگر نیم‌نگاهی به وضعیت کشور خودمان داشته باشیم، از انقلاب مشروطیت، نهضت ملی شدن نفت و انقلاب اسلامی ایران و دوران هشت سال دفاع مقدس و ... تأثیر نویسندگان را درمی‌یابیم.</a:t>
            </a:r>
            <a:endParaRPr lang="en-US" sz="16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76982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4500" y="110507"/>
            <a:ext cx="12100956" cy="6494085"/>
          </a:xfrm>
          <a:prstGeom prst="rect">
            <a:avLst/>
          </a:prstGeom>
        </p:spPr>
        <p:txBody>
          <a:bodyPr wrap="square">
            <a:spAutoFit/>
          </a:bodyPr>
          <a:lstStyle/>
          <a:p>
            <a:r>
              <a:rPr lang="fa-IR" sz="1600" b="1" dirty="0" smtClean="0">
                <a:cs typeface="B Zar" panose="00000400000000000000" pitchFamily="2" charset="-78"/>
              </a:rPr>
              <a:t>8</a:t>
            </a:r>
            <a:r>
              <a:rPr lang="fa-IR" sz="1600" b="1" dirty="0" smtClean="0">
                <a:solidFill>
                  <a:srgbClr val="00B050"/>
                </a:solidFill>
                <a:cs typeface="B Zar" panose="00000400000000000000" pitchFamily="2" charset="-78"/>
              </a:rPr>
              <a:t>.	خط فاصله (-):</a:t>
            </a:r>
          </a:p>
          <a:p>
            <a:r>
              <a:rPr lang="fa-IR" sz="1600" b="1" dirty="0" smtClean="0">
                <a:solidFill>
                  <a:srgbClr val="FF66CC"/>
                </a:solidFill>
                <a:cs typeface="B Zar" panose="00000400000000000000" pitchFamily="2" charset="-78"/>
              </a:rPr>
              <a:t> موارد مهمّ استفاده از اين نشانه به‌قرار زير است:</a:t>
            </a:r>
          </a:p>
          <a:p>
            <a:r>
              <a:rPr lang="fa-IR" sz="1600" b="1" dirty="0" smtClean="0">
                <a:solidFill>
                  <a:srgbClr val="FF66CC"/>
                </a:solidFill>
                <a:cs typeface="B Zar" panose="00000400000000000000" pitchFamily="2" charset="-78"/>
              </a:rPr>
              <a:t>الف) براي جدا كردن عبارت‌های توضيحي، بدل، عطف بيان و جمله‌ی معترضه از كلام اصلي؛ چنانكه: فردوسي – حماسه‌سرای بزرگ ايران – در سال 329 هـ. ق. به دنيا آمد.</a:t>
            </a:r>
          </a:p>
          <a:p>
            <a:r>
              <a:rPr lang="fa-IR" sz="1600" b="1" dirty="0" smtClean="0">
                <a:solidFill>
                  <a:srgbClr val="FF66CC"/>
                </a:solidFill>
                <a:cs typeface="B Zar" panose="00000400000000000000" pitchFamily="2" charset="-78"/>
              </a:rPr>
              <a:t>جنيد – رحمه الله عليه – گفت: «بايزيد در ميان ما، چون جبرئيل است در ميان ملائکه».</a:t>
            </a:r>
          </a:p>
          <a:p>
            <a:r>
              <a:rPr lang="fa-IR" sz="1600" b="1" dirty="0" smtClean="0">
                <a:solidFill>
                  <a:srgbClr val="FF66CC"/>
                </a:solidFill>
                <a:cs typeface="B Zar" panose="00000400000000000000" pitchFamily="2" charset="-78"/>
              </a:rPr>
              <a:t>ب) در مكالمه ميان اشخاص نمايشنامه و داستان، يا در مكالمات تلفني در ابتداي جمله و در سر سطر به‌جای نام گوينده؛ چنانكه: </a:t>
            </a:r>
          </a:p>
          <a:p>
            <a:endParaRPr lang="fa-IR" sz="1600" b="1" dirty="0" smtClean="0">
              <a:solidFill>
                <a:srgbClr val="FF66CC"/>
              </a:solidFill>
              <a:cs typeface="B Zar" panose="00000400000000000000" pitchFamily="2" charset="-78"/>
            </a:endParaRPr>
          </a:p>
          <a:p>
            <a:r>
              <a:rPr lang="fa-IR" sz="1600" b="1" dirty="0" smtClean="0">
                <a:solidFill>
                  <a:srgbClr val="FF66CC"/>
                </a:solidFill>
                <a:cs typeface="B Zar" panose="00000400000000000000" pitchFamily="2" charset="-78"/>
              </a:rPr>
              <a:t>- الو! </a:t>
            </a:r>
          </a:p>
          <a:p>
            <a:r>
              <a:rPr lang="fa-IR" sz="1600" b="1" dirty="0" smtClean="0">
                <a:solidFill>
                  <a:srgbClr val="FF66CC"/>
                </a:solidFill>
                <a:cs typeface="B Zar" panose="00000400000000000000" pitchFamily="2" charset="-78"/>
              </a:rPr>
              <a:t>- بفرماييد! </a:t>
            </a:r>
          </a:p>
          <a:p>
            <a:r>
              <a:rPr lang="fa-IR" sz="1600" b="1" dirty="0" smtClean="0">
                <a:solidFill>
                  <a:srgbClr val="FF66CC"/>
                </a:solidFill>
                <a:cs typeface="B Zar" panose="00000400000000000000" pitchFamily="2" charset="-78"/>
              </a:rPr>
              <a:t>- سلام. </a:t>
            </a:r>
          </a:p>
          <a:p>
            <a:r>
              <a:rPr lang="fa-IR" sz="1600" b="1" dirty="0" smtClean="0">
                <a:solidFill>
                  <a:srgbClr val="FF66CC"/>
                </a:solidFill>
                <a:cs typeface="B Zar" panose="00000400000000000000" pitchFamily="2" charset="-78"/>
              </a:rPr>
              <a:t>- عليكم السّلام. </a:t>
            </a:r>
          </a:p>
          <a:p>
            <a:r>
              <a:rPr lang="fa-IR" sz="1600" b="1" dirty="0" smtClean="0">
                <a:solidFill>
                  <a:srgbClr val="FF66CC"/>
                </a:solidFill>
                <a:cs typeface="B Zar" panose="00000400000000000000" pitchFamily="2" charset="-78"/>
              </a:rPr>
              <a:t>- ببخشيد، آقا بهرام تشريف دارند؟</a:t>
            </a:r>
          </a:p>
          <a:p>
            <a:r>
              <a:rPr lang="fa-IR" sz="1600" b="1" dirty="0" smtClean="0">
                <a:solidFill>
                  <a:srgbClr val="FF66CC"/>
                </a:solidFill>
                <a:cs typeface="B Zar" panose="00000400000000000000" pitchFamily="2" charset="-78"/>
              </a:rPr>
              <a:t> - نه خير، ايشان به مسافرت رفته‌اند.</a:t>
            </a:r>
          </a:p>
          <a:p>
            <a:r>
              <a:rPr lang="fa-IR" sz="1600" b="1" dirty="0" smtClean="0">
                <a:solidFill>
                  <a:srgbClr val="FF66CC"/>
                </a:solidFill>
                <a:cs typeface="B Zar" panose="00000400000000000000" pitchFamily="2" charset="-78"/>
              </a:rPr>
              <a:t>- می‌دانید كي برمی‌گردند؟</a:t>
            </a:r>
          </a:p>
          <a:p>
            <a:r>
              <a:rPr lang="fa-IR" sz="1600" b="1" dirty="0" smtClean="0">
                <a:solidFill>
                  <a:srgbClr val="FF66CC"/>
                </a:solidFill>
                <a:cs typeface="B Zar" panose="00000400000000000000" pitchFamily="2" charset="-78"/>
              </a:rPr>
              <a:t> - نه خير...</a:t>
            </a:r>
          </a:p>
          <a:p>
            <a:r>
              <a:rPr lang="fa-IR" sz="1600" b="1" dirty="0" smtClean="0">
                <a:solidFill>
                  <a:srgbClr val="FF66CC"/>
                </a:solidFill>
                <a:cs typeface="B Zar" panose="00000400000000000000" pitchFamily="2" charset="-78"/>
              </a:rPr>
              <a:t>ج) به‌جای حرف‌اضافه‌ی «تا» و «به» بين تاریخ‌ها، اعداد و كلمات؛ چنانكه:</a:t>
            </a:r>
          </a:p>
          <a:p>
            <a:r>
              <a:rPr lang="fa-IR" sz="1600" b="1" dirty="0" smtClean="0">
                <a:solidFill>
                  <a:srgbClr val="FF66CC"/>
                </a:solidFill>
                <a:cs typeface="B Zar" panose="00000400000000000000" pitchFamily="2" charset="-78"/>
              </a:rPr>
              <a:t>مهر – آذر ۱۳۸۸ (مهر تا آذر ۱۳۸۸)، قطار تهران – مشهد (قطار تهران تا مشهد)</a:t>
            </a:r>
          </a:p>
          <a:p>
            <a:r>
              <a:rPr lang="fa-IR" sz="1600" b="1" dirty="0" smtClean="0">
                <a:solidFill>
                  <a:srgbClr val="FF66CC"/>
                </a:solidFill>
                <a:cs typeface="B Zar" panose="00000400000000000000" pitchFamily="2" charset="-78"/>
              </a:rPr>
              <a:t>د) براي نشان دادن ترديد يا اداي كلمات همراه با لكنت و گره خوردگي زبان؛ چنانكه:</a:t>
            </a:r>
          </a:p>
          <a:p>
            <a:r>
              <a:rPr lang="fa-IR" sz="1600" b="1" dirty="0" smtClean="0">
                <a:solidFill>
                  <a:srgbClr val="FF66CC"/>
                </a:solidFill>
                <a:cs typeface="B Zar" panose="00000400000000000000" pitchFamily="2" charset="-78"/>
              </a:rPr>
              <a:t> مـ- مـ- من براي هـ- هـ- هر نوع ك- ك - كمكي آ- آ- آماده‌ام.</a:t>
            </a:r>
          </a:p>
          <a:p>
            <a:r>
              <a:rPr lang="fa-IR" sz="1600" b="1" dirty="0" smtClean="0">
                <a:solidFill>
                  <a:srgbClr val="FF66CC"/>
                </a:solidFill>
                <a:cs typeface="B Zar" panose="00000400000000000000" pitchFamily="2" charset="-78"/>
              </a:rPr>
              <a:t>هـ) براي جدا كردن هجاهاي يك كلمه در تقطيع يا حروف يك كلمه از يكديگر؛ چنانكه:</a:t>
            </a:r>
          </a:p>
          <a:p>
            <a:r>
              <a:rPr lang="fa-IR" sz="1600" b="1" dirty="0" smtClean="0">
                <a:solidFill>
                  <a:srgbClr val="FF66CC"/>
                </a:solidFill>
                <a:cs typeface="B Zar" panose="00000400000000000000" pitchFamily="2" charset="-78"/>
              </a:rPr>
              <a:t>کلمه‌ی «آسمان» داراي سه هجاست: آ- س- مان).</a:t>
            </a:r>
          </a:p>
          <a:p>
            <a:r>
              <a:rPr lang="fa-IR" sz="1600" b="1" dirty="0" smtClean="0">
                <a:solidFill>
                  <a:srgbClr val="FF66CC"/>
                </a:solidFill>
                <a:cs typeface="B Zar" panose="00000400000000000000" pitchFamily="2" charset="-78"/>
              </a:rPr>
              <a:t>و) در آخر سطري كه بخشي از كلمه به اوّل سطر بعد برده می‌شود؛ چنانكه:</a:t>
            </a:r>
          </a:p>
          <a:p>
            <a:r>
              <a:rPr lang="fa-IR" sz="1600" b="1" dirty="0" smtClean="0">
                <a:solidFill>
                  <a:srgbClr val="FF66CC"/>
                </a:solidFill>
                <a:cs typeface="B Zar" panose="00000400000000000000" pitchFamily="2" charset="-78"/>
              </a:rPr>
              <a:t>چيزهايي ماننـد مـداد، پاک‌کن، خـودكار، كـاغذ، خـط كـش و غيره ... را لوازم-             التّحرير می‌گویند.</a:t>
            </a:r>
          </a:p>
          <a:p>
            <a:r>
              <a:rPr lang="fa-IR" sz="1600" b="1" dirty="0" smtClean="0">
                <a:solidFill>
                  <a:srgbClr val="FF66CC"/>
                </a:solidFill>
                <a:cs typeface="B Zar" panose="00000400000000000000" pitchFamily="2" charset="-78"/>
              </a:rPr>
              <a:t>ز) براي پيوستن اجزاي برخي از عبارت‌های تركيبي؛ چنانكه: بازتاب‌های اجتماعي- سياسي؛ ادبي – هنري؛ اجتماعي- هنري؛ فرهنگي- ورزشي.</a:t>
            </a:r>
          </a:p>
          <a:p>
            <a:r>
              <a:rPr lang="fa-IR" sz="1600" b="1" dirty="0" smtClean="0">
                <a:solidFill>
                  <a:srgbClr val="FF66CC"/>
                </a:solidFill>
                <a:cs typeface="B Zar" panose="00000400000000000000" pitchFamily="2" charset="-78"/>
              </a:rPr>
              <a:t> ح) بعد از شماره‌ی رديف در اعداد يا حروف و بعد از کلمه‌هایی نظير «تبصره»، «تذكر»،«توضيح»، «يادآوري» و نظاير آن‌ها، نيز به كار می‌رود ؛ چنانكه: </a:t>
            </a:r>
          </a:p>
          <a:p>
            <a:r>
              <a:rPr lang="fa-IR" sz="1600" b="1" dirty="0" smtClean="0">
                <a:solidFill>
                  <a:srgbClr val="FF66CC"/>
                </a:solidFill>
                <a:cs typeface="B Zar" panose="00000400000000000000" pitchFamily="2" charset="-78"/>
              </a:rPr>
              <a:t>«سجع» بر سه گونه است: ۱- سجع متوازي ۲- سجع متوازن ۳- سجع مطرّف 　　</a:t>
            </a:r>
            <a:endParaRPr lang="fa-IR" sz="1600" b="1" dirty="0">
              <a:solidFill>
                <a:srgbClr val="FF66CC"/>
              </a:solidFill>
              <a:cs typeface="B Zar" panose="00000400000000000000" pitchFamily="2" charset="-78"/>
            </a:endParaRPr>
          </a:p>
        </p:txBody>
      </p:sp>
    </p:spTree>
    <p:extLst>
      <p:ext uri="{BB962C8B-B14F-4D97-AF65-F5344CB8AC3E}">
        <p14:creationId xmlns:p14="http://schemas.microsoft.com/office/powerpoint/2010/main" val="2451461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38981"/>
            <a:ext cx="11566565" cy="3693319"/>
          </a:xfrm>
          <a:prstGeom prst="rect">
            <a:avLst/>
          </a:prstGeom>
        </p:spPr>
        <p:txBody>
          <a:bodyPr wrap="square">
            <a:spAutoFit/>
          </a:bodyPr>
          <a:lstStyle/>
          <a:p>
            <a:r>
              <a:rPr lang="fa-IR" dirty="0" smtClean="0">
                <a:cs typeface="B Zar" panose="00000400000000000000" pitchFamily="2" charset="-78"/>
              </a:rPr>
              <a:t>9</a:t>
            </a:r>
            <a:r>
              <a:rPr lang="fa-IR" dirty="0" smtClean="0">
                <a:solidFill>
                  <a:srgbClr val="00B050"/>
                </a:solidFill>
                <a:cs typeface="B Zar" panose="00000400000000000000" pitchFamily="2" charset="-78"/>
              </a:rPr>
              <a:t>.	سه‌نقطه :(...)</a:t>
            </a:r>
          </a:p>
          <a:p>
            <a:r>
              <a:rPr lang="fa-IR" dirty="0" smtClean="0">
                <a:solidFill>
                  <a:srgbClr val="FFC000"/>
                </a:solidFill>
                <a:cs typeface="B Zar" panose="00000400000000000000" pitchFamily="2" charset="-78"/>
              </a:rPr>
              <a:t>اين علامت براي نشان دادن كلمه يا كلمات و عبارات يا جمله‌های محذوف و يا افتادگی‌ها به كار می‌رود، خواه در اوّل مطلب باشد يا وسط يا آخر؛ چنانكه: نام پدر من عبد ا... است.</a:t>
            </a:r>
          </a:p>
          <a:p>
            <a:r>
              <a:rPr lang="fa-IR" dirty="0" smtClean="0">
                <a:solidFill>
                  <a:srgbClr val="FFC000"/>
                </a:solidFill>
                <a:cs typeface="B Zar" panose="00000400000000000000" pitchFamily="2" charset="-78"/>
              </a:rPr>
              <a:t>به كلماتي نظير از، به، تا، براي، با ، بر، در، را و ... در زبان فارسي، حرف می‌گویند.</a:t>
            </a:r>
          </a:p>
          <a:p>
            <a:r>
              <a:rPr lang="fa-IR" dirty="0" smtClean="0">
                <a:solidFill>
                  <a:srgbClr val="FFC000"/>
                </a:solidFill>
                <a:cs typeface="B Zar" panose="00000400000000000000" pitchFamily="2" charset="-78"/>
              </a:rPr>
              <a:t>... به همين دليل بود كه من به شيراز نرفتم.</a:t>
            </a:r>
          </a:p>
          <a:p>
            <a:r>
              <a:rPr lang="fa-IR" dirty="0" smtClean="0">
                <a:cs typeface="B Zar" panose="00000400000000000000" pitchFamily="2" charset="-78"/>
              </a:rPr>
              <a:t> </a:t>
            </a:r>
          </a:p>
          <a:p>
            <a:r>
              <a:rPr lang="fa-IR" dirty="0" smtClean="0">
                <a:cs typeface="B Zar" panose="00000400000000000000" pitchFamily="2" charset="-78"/>
              </a:rPr>
              <a:t>10</a:t>
            </a:r>
            <a:r>
              <a:rPr lang="fa-IR" dirty="0" smtClean="0">
                <a:solidFill>
                  <a:srgbClr val="00B050"/>
                </a:solidFill>
                <a:cs typeface="B Zar" panose="00000400000000000000" pitchFamily="2" charset="-78"/>
              </a:rPr>
              <a:t>.	ستاره: (*)</a:t>
            </a:r>
          </a:p>
          <a:p>
            <a:r>
              <a:rPr lang="fa-IR" dirty="0" smtClean="0">
                <a:solidFill>
                  <a:srgbClr val="6699FF"/>
                </a:solidFill>
                <a:cs typeface="B Zar" panose="00000400000000000000" pitchFamily="2" charset="-78"/>
              </a:rPr>
              <a:t>از اين نشانه معمولاً در موارد زير استفاده می‌شود:</a:t>
            </a:r>
          </a:p>
          <a:p>
            <a:r>
              <a:rPr lang="fa-IR" dirty="0" smtClean="0">
                <a:solidFill>
                  <a:srgbClr val="6699FF"/>
                </a:solidFill>
                <a:cs typeface="B Zar" panose="00000400000000000000" pitchFamily="2" charset="-78"/>
              </a:rPr>
              <a:t>الف) براي ارجاع دادن به زیرنویس، وقتی‌که از «اعداد» در داخل متن به‌منظور هاي ديگري استفاده‌شده است.</a:t>
            </a:r>
          </a:p>
          <a:p>
            <a:r>
              <a:rPr lang="fa-IR" dirty="0" smtClean="0">
                <a:solidFill>
                  <a:srgbClr val="6699FF"/>
                </a:solidFill>
                <a:cs typeface="B Zar" panose="00000400000000000000" pitchFamily="2" charset="-78"/>
              </a:rPr>
              <a:t>ب) به‌منظور ايجاد فاصله بين دو مصراع شعر .</a:t>
            </a:r>
          </a:p>
          <a:p>
            <a:r>
              <a:rPr lang="fa-IR" dirty="0" smtClean="0">
                <a:solidFill>
                  <a:srgbClr val="6699FF"/>
                </a:solidFill>
                <a:cs typeface="B Zar" panose="00000400000000000000" pitchFamily="2" charset="-78"/>
              </a:rPr>
              <a:t>آسایش دو گیتی تفسیر این دو حرف است*با دوستان مروّت با دشمنان مدارا</a:t>
            </a:r>
          </a:p>
          <a:p>
            <a:r>
              <a:rPr lang="fa-IR" dirty="0" smtClean="0">
                <a:solidFill>
                  <a:srgbClr val="6699FF"/>
                </a:solidFill>
                <a:cs typeface="B Zar" panose="00000400000000000000" pitchFamily="2" charset="-78"/>
              </a:rPr>
              <a:t> ج) در اوّل سطر، پيش از كلمات و عبارت‌هایی چون «تذكر»، «توضيح»، «تنبيه»، «تبصره»، «نكته»، «توجّه»، «يادآوري» و جز آن‌ها، به‌منظور جلب‌توجه خواننده به آن نکته‌ی درخور تذكّر و يادآوري.</a:t>
            </a:r>
            <a:endParaRPr lang="fa-IR" dirty="0">
              <a:solidFill>
                <a:srgbClr val="6699FF"/>
              </a:solidFill>
              <a:cs typeface="B Zar" panose="00000400000000000000" pitchFamily="2" charset="-78"/>
            </a:endParaRPr>
          </a:p>
        </p:txBody>
      </p:sp>
    </p:spTree>
    <p:extLst>
      <p:ext uri="{BB962C8B-B14F-4D97-AF65-F5344CB8AC3E}">
        <p14:creationId xmlns:p14="http://schemas.microsoft.com/office/powerpoint/2010/main" val="2847733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1042" y="132646"/>
            <a:ext cx="10996550" cy="5278368"/>
          </a:xfrm>
          <a:prstGeom prst="rect">
            <a:avLst/>
          </a:prstGeom>
        </p:spPr>
        <p:txBody>
          <a:bodyPr wrap="square">
            <a:spAutoFit/>
          </a:bodyPr>
          <a:lstStyle/>
          <a:p>
            <a:r>
              <a:rPr lang="fa-IR" sz="1600" dirty="0" smtClean="0">
                <a:cs typeface="B Zar" panose="00000400000000000000" pitchFamily="2" charset="-78"/>
              </a:rPr>
              <a:t>11</a:t>
            </a:r>
            <a:r>
              <a:rPr lang="fa-IR" sz="1600" dirty="0" smtClean="0">
                <a:solidFill>
                  <a:srgbClr val="00B050"/>
                </a:solidFill>
                <a:cs typeface="B Zar" panose="00000400000000000000" pitchFamily="2" charset="-78"/>
              </a:rPr>
              <a:t>.	پرانتز يا دو هلال ( ):</a:t>
            </a:r>
          </a:p>
          <a:p>
            <a:pPr>
              <a:lnSpc>
                <a:spcPct val="150000"/>
              </a:lnSpc>
            </a:pPr>
            <a:r>
              <a:rPr lang="fa-IR" sz="1600" dirty="0" smtClean="0">
                <a:solidFill>
                  <a:srgbClr val="0070C0"/>
                </a:solidFill>
                <a:cs typeface="B Zar" panose="00000400000000000000" pitchFamily="2" charset="-78"/>
              </a:rPr>
              <a:t>«پرانتز» كه گاه «هلالين» و «كمانك» نيز ناميده می‌شود، اغلب در موارد زير به كار می‌رود:     الف) به معني «يا» و «يعني» و در وقتي به كار می‌رود كه كلمه يا عبارت يا جمله‌ای را براي تبيين و توضيح بيشتر كلام بياورند؛ چنانكه:</a:t>
            </a:r>
          </a:p>
          <a:p>
            <a:pPr>
              <a:lnSpc>
                <a:spcPct val="150000"/>
              </a:lnSpc>
            </a:pPr>
            <a:r>
              <a:rPr lang="fa-IR" sz="1600" dirty="0" smtClean="0">
                <a:solidFill>
                  <a:srgbClr val="0070C0"/>
                </a:solidFill>
                <a:cs typeface="B Zar" panose="00000400000000000000" pitchFamily="2" charset="-78"/>
              </a:rPr>
              <a:t>بوستان (سعدي نامه) در سال ۶۵۵ هـ. ق سروده شده است.</a:t>
            </a:r>
          </a:p>
          <a:p>
            <a:pPr>
              <a:lnSpc>
                <a:spcPct val="150000"/>
              </a:lnSpc>
            </a:pPr>
            <a:r>
              <a:rPr lang="fa-IR" sz="1600" dirty="0" smtClean="0">
                <a:solidFill>
                  <a:srgbClr val="0070C0"/>
                </a:solidFill>
                <a:cs typeface="B Zar" panose="00000400000000000000" pitchFamily="2" charset="-78"/>
              </a:rPr>
              <a:t>چهارمقاله (مجمع النّوادر) بين سال‌های ۵۵۱ و ۵۵۲ هـ. ق. تأليف شده است.</a:t>
            </a:r>
          </a:p>
          <a:p>
            <a:pPr>
              <a:lnSpc>
                <a:spcPct val="150000"/>
              </a:lnSpc>
            </a:pPr>
            <a:r>
              <a:rPr lang="fa-IR" sz="1600" dirty="0" smtClean="0">
                <a:solidFill>
                  <a:srgbClr val="0070C0"/>
                </a:solidFill>
                <a:cs typeface="B Zar" panose="00000400000000000000" pitchFamily="2" charset="-78"/>
              </a:rPr>
              <a:t> ب) وقتی‌که نويسنده بخواهد آگاهی‌های بيشتر (اطّلاعات تكميلي) به خواننده بدهد؛ چنانكه:</a:t>
            </a:r>
          </a:p>
          <a:p>
            <a:pPr>
              <a:lnSpc>
                <a:spcPct val="150000"/>
              </a:lnSpc>
            </a:pPr>
            <a:r>
              <a:rPr lang="fa-IR" sz="1600" dirty="0" smtClean="0">
                <a:solidFill>
                  <a:srgbClr val="0070C0"/>
                </a:solidFill>
                <a:cs typeface="B Zar" panose="00000400000000000000" pitchFamily="2" charset="-78"/>
              </a:rPr>
              <a:t>   بايزيد بسطامي (سلطان العارفين) يكي از بزرگ‌ترین عارفان ايراني است.</a:t>
            </a:r>
          </a:p>
          <a:p>
            <a:pPr>
              <a:lnSpc>
                <a:spcPct val="150000"/>
              </a:lnSpc>
            </a:pPr>
            <a:r>
              <a:rPr lang="fa-IR" sz="1600" dirty="0" smtClean="0">
                <a:solidFill>
                  <a:srgbClr val="0070C0"/>
                </a:solidFill>
                <a:cs typeface="B Zar" panose="00000400000000000000" pitchFamily="2" charset="-78"/>
              </a:rPr>
              <a:t>رودكي (پدر شعر پارسي) نزديك به هزار و صد و چهل سال پيش در روستاي رودك در حوالي مرز سمرقند ديده به جهان گشود.</a:t>
            </a:r>
          </a:p>
          <a:p>
            <a:pPr>
              <a:lnSpc>
                <a:spcPct val="150000"/>
              </a:lnSpc>
            </a:pPr>
            <a:r>
              <a:rPr lang="fa-IR" sz="1600" dirty="0" smtClean="0">
                <a:solidFill>
                  <a:srgbClr val="0070C0"/>
                </a:solidFill>
                <a:cs typeface="B Zar" panose="00000400000000000000" pitchFamily="2" charset="-78"/>
              </a:rPr>
              <a:t>ج) براي ذكر مأخذ در پايان مثال‌ها و شواهد؛ به‌عبارت‌دیگر، اسامي کتاب‌ها، نشریه‌ها، اشخاص (اعمّ از شاعر يا نويسنده)، رساله‌ها يا مقاله‌هایی كه مطلبي از آن‌ها به‌عنوان شاهد آورده شده، داخل پرانتز قرار داده می‌شود؛ چنانكه:</a:t>
            </a:r>
          </a:p>
          <a:p>
            <a:pPr>
              <a:lnSpc>
                <a:spcPct val="150000"/>
              </a:lnSpc>
            </a:pPr>
            <a:r>
              <a:rPr lang="fa-IR" sz="1600" dirty="0" smtClean="0">
                <a:solidFill>
                  <a:srgbClr val="0070C0"/>
                </a:solidFill>
                <a:cs typeface="B Zar" panose="00000400000000000000" pitchFamily="2" charset="-78"/>
              </a:rPr>
              <a:t> به نام خدايي كه جان آفريد سخن گفتن اندر زبان آفريد (بوستان سعدي، ص ۳۳ )</a:t>
            </a:r>
          </a:p>
          <a:p>
            <a:pPr>
              <a:lnSpc>
                <a:spcPct val="150000"/>
              </a:lnSpc>
            </a:pPr>
            <a:r>
              <a:rPr lang="fa-IR" sz="1600" dirty="0" smtClean="0">
                <a:solidFill>
                  <a:srgbClr val="0070C0"/>
                </a:solidFill>
                <a:cs typeface="B Zar" panose="00000400000000000000" pitchFamily="2" charset="-78"/>
              </a:rPr>
              <a:t>منت خداي را، عزّ و جلّ، كه طاعتش موجب قربت است و به شكر اندرش مزيد نعمت. هر نفسي كه فرو می‌رود، ممدّ حيات است و چون برمی‌آید، مفرح ذات؛ پس در هر نفسي دو نعمت موجود است و بر هر نعمتي شكري واجب. (گلستان سعدي، ص ۴۹ )</a:t>
            </a:r>
          </a:p>
          <a:p>
            <a:pPr>
              <a:lnSpc>
                <a:spcPct val="150000"/>
              </a:lnSpc>
            </a:pPr>
            <a:r>
              <a:rPr lang="fa-IR" sz="1600" dirty="0" smtClean="0">
                <a:solidFill>
                  <a:srgbClr val="0070C0"/>
                </a:solidFill>
                <a:cs typeface="B Zar" panose="00000400000000000000" pitchFamily="2" charset="-78"/>
              </a:rPr>
              <a:t> يادآوري- از به كار بردن پرانتزهای متوالي - جز در فرمول‌های رياضي - بايد جدّاً خودداري كرد.</a:t>
            </a:r>
            <a:endParaRPr lang="fa-IR" sz="1600" dirty="0">
              <a:solidFill>
                <a:srgbClr val="0070C0"/>
              </a:solidFill>
              <a:cs typeface="B Zar" panose="00000400000000000000" pitchFamily="2" charset="-78"/>
            </a:endParaRPr>
          </a:p>
        </p:txBody>
      </p:sp>
    </p:spTree>
    <p:extLst>
      <p:ext uri="{BB962C8B-B14F-4D97-AF65-F5344CB8AC3E}">
        <p14:creationId xmlns:p14="http://schemas.microsoft.com/office/powerpoint/2010/main" val="3228760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646" y="0"/>
            <a:ext cx="11150929" cy="5632311"/>
          </a:xfrm>
          <a:prstGeom prst="rect">
            <a:avLst/>
          </a:prstGeom>
        </p:spPr>
        <p:txBody>
          <a:bodyPr wrap="square">
            <a:spAutoFit/>
          </a:bodyPr>
          <a:lstStyle/>
          <a:p>
            <a:r>
              <a:rPr lang="fa-IR" dirty="0" smtClean="0">
                <a:cs typeface="B Zar" panose="00000400000000000000" pitchFamily="2" charset="-78"/>
              </a:rPr>
              <a:t>12</a:t>
            </a:r>
            <a:r>
              <a:rPr lang="fa-IR" sz="2000" dirty="0" smtClean="0">
                <a:solidFill>
                  <a:srgbClr val="00B050"/>
                </a:solidFill>
                <a:cs typeface="B Zar" panose="00000400000000000000" pitchFamily="2" charset="-78"/>
              </a:rPr>
              <a:t>.	قلّاب:[ ]</a:t>
            </a:r>
          </a:p>
          <a:p>
            <a:r>
              <a:rPr lang="fa-IR" sz="2000" dirty="0" smtClean="0">
                <a:solidFill>
                  <a:srgbClr val="FF0000"/>
                </a:solidFill>
                <a:cs typeface="B Zar" panose="00000400000000000000" pitchFamily="2" charset="-78"/>
              </a:rPr>
              <a:t> اين نشانه بيشتر در موارد زير به كار می‌رود:</a:t>
            </a:r>
          </a:p>
          <a:p>
            <a:r>
              <a:rPr lang="fa-IR" sz="2000" dirty="0" smtClean="0">
                <a:solidFill>
                  <a:srgbClr val="FF0000"/>
                </a:solidFill>
                <a:cs typeface="B Zar" panose="00000400000000000000" pitchFamily="2" charset="-78"/>
              </a:rPr>
              <a:t> الف) وقتی‌که مطلبي جزء اصل كلام نباشد؛ در ميان قلاب نوشته می‌شود؛ چنانكه:</a:t>
            </a:r>
          </a:p>
          <a:p>
            <a:r>
              <a:rPr lang="fa-IR" sz="2000" dirty="0" smtClean="0">
                <a:solidFill>
                  <a:srgbClr val="FF0000"/>
                </a:solidFill>
                <a:cs typeface="B Zar" panose="00000400000000000000" pitchFamily="2" charset="-78"/>
              </a:rPr>
              <a:t> - آقاي رئيس! با يك امضاي شما، همه‌ی مشكلات حل می‌شود. ]تبسّم معنی‌دار حاضرين [</a:t>
            </a:r>
          </a:p>
          <a:p>
            <a:r>
              <a:rPr lang="fa-IR" sz="2000" dirty="0" smtClean="0">
                <a:solidFill>
                  <a:srgbClr val="FF0000"/>
                </a:solidFill>
                <a:cs typeface="B Zar" panose="00000400000000000000" pitchFamily="2" charset="-78"/>
              </a:rPr>
              <a:t> ب) در نمایشنامه‌ها، دستورهاي اجرايي در داخل قلّاب نوشته می‌شود؛ چنانكه:</a:t>
            </a:r>
          </a:p>
          <a:p>
            <a:r>
              <a:rPr lang="fa-IR" sz="2000" dirty="0" smtClean="0">
                <a:solidFill>
                  <a:srgbClr val="FF0000"/>
                </a:solidFill>
                <a:cs typeface="B Zar" panose="00000400000000000000" pitchFamily="2" charset="-78"/>
              </a:rPr>
              <a:t> بهنام [ با چهره‌ای خندان ]: می‌خواهم از خوشحالي فرياد بزنم.</a:t>
            </a:r>
          </a:p>
          <a:p>
            <a:r>
              <a:rPr lang="fa-IR" sz="2000" dirty="0" smtClean="0">
                <a:solidFill>
                  <a:srgbClr val="FF0000"/>
                </a:solidFill>
                <a:cs typeface="B Zar" panose="00000400000000000000" pitchFamily="2" charset="-78"/>
              </a:rPr>
              <a:t> ج) در تصحيح متون كهن، الحاق احتمالي كه از نسخ بدل‌ها يا از سوي مصحّح اضافه می‌شود، در ميان قلّاب جاي می‌گیرد؛ چنانكه:</a:t>
            </a:r>
          </a:p>
          <a:p>
            <a:r>
              <a:rPr lang="fa-IR" sz="2000" dirty="0" smtClean="0">
                <a:solidFill>
                  <a:srgbClr val="FF0000"/>
                </a:solidFill>
                <a:cs typeface="B Zar" panose="00000400000000000000" pitchFamily="2" charset="-78"/>
              </a:rPr>
              <a:t>* و اين [راه مسلماني] راه خداپرستي توست، راست [تا به بهشت]. به‌درستی كه پديدار كرديم نشان‌ها، گروهي را كه دورانديشند و پند گيرند. (ترجمه و قصّه‌های قرآن، نیمه‌ی اوّل، ص ۲۲۷)</a:t>
            </a:r>
          </a:p>
          <a:p>
            <a:r>
              <a:rPr lang="fa-IR" sz="2000" dirty="0" smtClean="0">
                <a:solidFill>
                  <a:srgbClr val="FF0000"/>
                </a:solidFill>
                <a:cs typeface="B Zar" panose="00000400000000000000" pitchFamily="2" charset="-78"/>
              </a:rPr>
              <a:t>* ياد دارم كه شبي در كارواني همه‌شب رفته بودم و سحر در كنار بیشه‌ای خفته. شوریده‌ای [كه در آن سفر همراه ما بود] نعره برآورد و راه بيابان گرفت و یک‌نفس آرام نيافت. (گلستان سعدي، ص ۹۷ )</a:t>
            </a:r>
          </a:p>
          <a:p>
            <a:r>
              <a:rPr lang="fa-IR" sz="2000" dirty="0" smtClean="0">
                <a:cs typeface="B Zar" panose="00000400000000000000" pitchFamily="2" charset="-78"/>
              </a:rPr>
              <a:t>13</a:t>
            </a:r>
            <a:r>
              <a:rPr lang="fa-IR" sz="2000" dirty="0" smtClean="0">
                <a:solidFill>
                  <a:srgbClr val="00B050"/>
                </a:solidFill>
                <a:cs typeface="B Zar" panose="00000400000000000000" pitchFamily="2" charset="-78"/>
              </a:rPr>
              <a:t>.	مميّز:( / ) </a:t>
            </a:r>
          </a:p>
          <a:p>
            <a:r>
              <a:rPr lang="fa-IR" sz="2000" dirty="0" smtClean="0">
                <a:solidFill>
                  <a:srgbClr val="0070C0"/>
                </a:solidFill>
                <a:cs typeface="B Zar" panose="00000400000000000000" pitchFamily="2" charset="-78"/>
              </a:rPr>
              <a:t>از اين نشانه‌ها در موارد زير استفاده می‌شود:</a:t>
            </a:r>
          </a:p>
          <a:p>
            <a:r>
              <a:rPr lang="fa-IR" sz="2000" dirty="0" smtClean="0">
                <a:solidFill>
                  <a:srgbClr val="0070C0"/>
                </a:solidFill>
                <a:cs typeface="B Zar" panose="00000400000000000000" pitchFamily="2" charset="-78"/>
              </a:rPr>
              <a:t>الف) براي جدا كردن سال‌های هجري شمسي و قمري و ميلادي؛ چنانكه:</a:t>
            </a:r>
          </a:p>
          <a:p>
            <a:r>
              <a:rPr lang="fa-IR" sz="2000" dirty="0" smtClean="0">
                <a:solidFill>
                  <a:srgbClr val="0070C0"/>
                </a:solidFill>
                <a:cs typeface="B Zar" panose="00000400000000000000" pitchFamily="2" charset="-78"/>
              </a:rPr>
              <a:t> محمّد بن جرير طبري، در ۲۲۴هـ. ق/ ۸۳۹ .م در آمل به دنيا آمد و در سال ۳۱۰ هـ . ق / ۹۲۳ .م درگذشت.</a:t>
            </a:r>
          </a:p>
          <a:p>
            <a:r>
              <a:rPr lang="fa-IR" sz="2000" dirty="0" smtClean="0">
                <a:solidFill>
                  <a:srgbClr val="0070C0"/>
                </a:solidFill>
                <a:cs typeface="B Zar" panose="00000400000000000000" pitchFamily="2" charset="-78"/>
              </a:rPr>
              <a:t>ب) براي نشان دادن شماره‌ی سوره‌ها و آیه‌های قرآن كريم؛ از سمت راست ابتدا شماره‌ی سوره، سپس شماره‌ی آيه می‌آید؛ در اين مورد گاه به‌جای مميّز از دونقطه نيز استفاده می‌شود؛ چنانكه: رَبَّنا لا تُزِغ قُلُوبَنا بَعدَ إذ هَدَيتَنا وَ هَب لَنا مِن لَدُنكَ رَحمَـﺔً إنَّكَ اَنتَ الوَهّابُ. (قرآن، ۳/۸ ) وَ مِن وَرائِهِم بَرزَخٌ اِلي يَومِ يُبعَثُونَ. (قرآن، ۱۰۰:۲۳ )</a:t>
            </a:r>
            <a:endParaRPr lang="fa-IR" sz="2000" dirty="0">
              <a:solidFill>
                <a:srgbClr val="0070C0"/>
              </a:solidFill>
              <a:cs typeface="B Zar" panose="00000400000000000000" pitchFamily="2" charset="-78"/>
            </a:endParaRPr>
          </a:p>
        </p:txBody>
      </p:sp>
    </p:spTree>
    <p:extLst>
      <p:ext uri="{BB962C8B-B14F-4D97-AF65-F5344CB8AC3E}">
        <p14:creationId xmlns:p14="http://schemas.microsoft.com/office/powerpoint/2010/main" val="4075761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 name="Picture 10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8213" y="610590"/>
            <a:ext cx="8315757" cy="3048000"/>
          </a:xfrm>
          <a:prstGeom prst="rect">
            <a:avLst/>
          </a:prstGeom>
        </p:spPr>
      </p:pic>
    </p:spTree>
    <p:extLst>
      <p:ext uri="{BB962C8B-B14F-4D97-AF65-F5344CB8AC3E}">
        <p14:creationId xmlns:p14="http://schemas.microsoft.com/office/powerpoint/2010/main" val="1277157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32099" y="0"/>
            <a:ext cx="8791699" cy="6156044"/>
          </a:xfrm>
          <a:prstGeom prst="rect">
            <a:avLst/>
          </a:prstGeom>
        </p:spPr>
        <p:txBody>
          <a:bodyPr wrap="square">
            <a:spAutoFit/>
          </a:bodyPr>
          <a:lstStyle/>
          <a:p>
            <a:pPr>
              <a:lnSpc>
                <a:spcPct val="115000"/>
              </a:lnSpc>
              <a:spcBef>
                <a:spcPts val="200"/>
              </a:spcBef>
            </a:pPr>
            <a:r>
              <a:rPr lang="fa-IR" sz="2000" b="1"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ویژگی‌های یک نویسنده خوب</a:t>
            </a:r>
            <a:endParaRPr lang="en-US" sz="2000" b="1"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a:lnSpc>
                <a:spcPct val="115000"/>
              </a:lnSpc>
              <a:spcAft>
                <a:spcPts val="1000"/>
              </a:spcAft>
            </a:pPr>
            <a:r>
              <a:rPr lang="fa-IR" b="1" dirty="0" smtClean="0">
                <a:effectLst/>
                <a:latin typeface="Calibri" panose="020F0502020204030204" pitchFamily="34" charset="0"/>
                <a:ea typeface="Calibri" panose="020F0502020204030204" pitchFamily="34" charset="0"/>
                <a:cs typeface="B Zar" panose="00000400000000000000" pitchFamily="2" charset="-78"/>
              </a:rPr>
              <a:t>برای یک نویسنده متعهد و خوب می‌توانیم خصوصیات زیر را لحاظ کنیم:</a:t>
            </a:r>
            <a:endParaRPr lang="en-US" sz="1600" b="1"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مسئولیت‌پذیر و باایمان</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داشتن هدف و انگيزه</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قدرت تخیّل</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پيروي از حق و حقیقت</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جابجا نكردن ارزش قلم با پول و جاه و مقام</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دوري از کینه‌توزی</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ترجيح ندادن منافع شخصي بر منافع عمومي و ميهني</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روشني و وسعت انديشه</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لطافت ذوق</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دقت و باریک‌بینی</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ابتكار و نوآوري</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آشنایي با علوم مختلف</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شناخت محيط و موقعيت</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صراحت لهجه</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قدرت استدلال</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مختصر نویسی</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رعايت وحدت موضوع</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شيوایي ورسایی كلام</a:t>
            </a:r>
            <a:endParaRPr lang="en-US" b="1" dirty="0" smtClean="0">
              <a:solidFill>
                <a:srgbClr val="FFC000"/>
              </a:solidFill>
              <a:effectLst/>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r>
              <a:rPr lang="fa-IR" b="1" dirty="0" smtClean="0">
                <a:solidFill>
                  <a:srgbClr val="FFC000"/>
                </a:solidFill>
                <a:effectLst/>
                <a:latin typeface="Tahoma" panose="020B0604030504040204" pitchFamily="34" charset="0"/>
                <a:ea typeface="Times New Roman" panose="02020603050405020304" pitchFamily="18" charset="0"/>
                <a:cs typeface="B Zar" panose="00000400000000000000" pitchFamily="2" charset="-78"/>
              </a:rPr>
              <a:t>استفاده از آرایه‌ها در حد لازم</a:t>
            </a:r>
            <a:endParaRPr lang="en-US" b="1" dirty="0">
              <a:solidFill>
                <a:srgbClr val="FFC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678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20" y="0"/>
            <a:ext cx="11756572" cy="5489901"/>
          </a:xfrm>
          <a:prstGeom prst="rect">
            <a:avLst/>
          </a:prstGeom>
        </p:spPr>
        <p:txBody>
          <a:bodyPr wrap="square">
            <a:spAutoFit/>
          </a:bodyPr>
          <a:lstStyle/>
          <a:p>
            <a:pPr>
              <a:lnSpc>
                <a:spcPct val="150000"/>
              </a:lnSpc>
              <a:spcBef>
                <a:spcPts val="200"/>
              </a:spcBef>
            </a:pPr>
            <a:r>
              <a:rPr lang="fa-IR"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يك نوشته خوب چه ویژگی‌هایی بايد داشته باشد؟</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a:lnSpc>
                <a:spcPct val="150000"/>
              </a:lnSpc>
            </a:pPr>
            <a:r>
              <a:rPr lang="fa-IR" dirty="0" smtClean="0">
                <a:effectLst/>
                <a:latin typeface="Times New Roman" panose="02020603050405020304" pitchFamily="18" charset="0"/>
                <a:ea typeface="Times New Roman" panose="02020603050405020304" pitchFamily="18" charset="0"/>
                <a:cs typeface="Tahoma" panose="020B0604030504040204" pitchFamily="34" charset="0"/>
              </a:rPr>
              <a:t> </a:t>
            </a:r>
            <a:r>
              <a:rPr lang="fa-IR" b="1" dirty="0" smtClean="0">
                <a:effectLst/>
                <a:latin typeface="Tahoma" panose="020B0604030504040204" pitchFamily="34" charset="0"/>
                <a:ea typeface="Times New Roman" panose="02020603050405020304" pitchFamily="18" charset="0"/>
                <a:cs typeface="B Nazanin" panose="00000400000000000000" pitchFamily="2" charset="-78"/>
              </a:rPr>
              <a:t>مشخصات يك نوشته خوب از دو جنبه قابل‌بررسی است:</a:t>
            </a:r>
            <a:endParaRPr lang="en-US" dirty="0" smtClean="0">
              <a:effectLst/>
              <a:latin typeface="Times New Roman" panose="02020603050405020304" pitchFamily="18" charset="0"/>
              <a:ea typeface="Times New Roman" panose="02020603050405020304" pitchFamily="18" charset="0"/>
            </a:endParaRPr>
          </a:p>
          <a:p>
            <a:pPr>
              <a:lnSpc>
                <a:spcPct val="150000"/>
              </a:lnSpc>
            </a:pPr>
            <a:r>
              <a:rPr lang="fa-IR" b="1" dirty="0" smtClean="0">
                <a:effectLst/>
                <a:latin typeface="Times New Roman" panose="02020603050405020304" pitchFamily="18" charset="0"/>
                <a:ea typeface="Times New Roman" panose="02020603050405020304" pitchFamily="18" charset="0"/>
                <a:cs typeface="Cambria" panose="02040503050406030204" pitchFamily="18" charset="0"/>
              </a:rPr>
              <a:t> </a:t>
            </a:r>
            <a:r>
              <a:rPr lang="fa-IR" b="1" dirty="0" smtClean="0">
                <a:effectLst/>
                <a:latin typeface="Tahoma" panose="020B0604030504040204" pitchFamily="34" charset="0"/>
                <a:ea typeface="Times New Roman" panose="02020603050405020304" pitchFamily="18" charset="0"/>
                <a:cs typeface="B Morvarid" panose="00000400000000000000" pitchFamily="2" charset="-78"/>
              </a:rPr>
              <a:t>الف - از حيث مفهوم، محتوي و پيام و معنا داراي ویژگی‌های ذيل باشد:</a:t>
            </a:r>
            <a:endParaRPr lang="en-US" dirty="0" smtClean="0">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Nazanin" panose="00000400000000000000" pitchFamily="2" charset="-78"/>
              </a:rPr>
              <a:t>۱</a:t>
            </a: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 پاسخگوي نيازهاي روحي و اعتقادي افراد باشد.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۲- خواننده را نسبت به مسئوليت خود در برابر خدا و خلق خدا آگاه نمايد.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۳- نيروي تخيل را در افراد تقويت نمايد.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۴- آگاهي سياسي و اجتماعي مردم را بالا ببرد.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۵- مردم را به وطن‌دوستی ترغيب كند.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۶- افراد را با حوادث تازه زمان آشنا سازد.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۷- ارزش وقت را به افراد تفهيم نمايد.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solidFill>
                  <a:srgbClr val="7030A0"/>
                </a:solidFill>
                <a:effectLst/>
                <a:latin typeface="Tahoma" panose="020B0604030504040204" pitchFamily="34" charset="0"/>
                <a:ea typeface="Times New Roman" panose="02020603050405020304" pitchFamily="18" charset="0"/>
                <a:cs typeface="B Zar" panose="00000400000000000000" pitchFamily="2" charset="-78"/>
              </a:rPr>
              <a:t>۸- جامعه را به‌سوی پيشرفت و سعادت راهنمایی نمايد.</a:t>
            </a:r>
            <a:endParaRPr lang="en-US" dirty="0" smtClean="0">
              <a:solidFill>
                <a:srgbClr val="7030A0"/>
              </a:solidFill>
              <a:effectLst/>
              <a:latin typeface="Times New Roman" panose="02020603050405020304" pitchFamily="18" charset="0"/>
              <a:ea typeface="Times New Roman" panose="02020603050405020304" pitchFamily="18" charset="0"/>
            </a:endParaRPr>
          </a:p>
          <a:p>
            <a:pPr>
              <a:lnSpc>
                <a:spcPct val="150000"/>
              </a:lnSpc>
            </a:pPr>
            <a:r>
              <a:rPr lang="fa-IR" dirty="0" smtClean="0">
                <a:effectLst/>
                <a:latin typeface="Tahoma" panose="020B0604030504040204" pitchFamily="34" charset="0"/>
                <a:ea typeface="Times New Roman" panose="02020603050405020304" pitchFamily="18" charset="0"/>
                <a:cs typeface="B Nazanin" panose="00000400000000000000" pitchFamily="2" charset="-78"/>
              </a:rPr>
              <a:t> </a:t>
            </a:r>
            <a:r>
              <a:rPr lang="en-US" dirty="0" smtClean="0">
                <a:effectLst/>
                <a:latin typeface="Cambria" panose="02040503050406030204" pitchFamily="18" charset="0"/>
                <a:ea typeface="Times New Roman" panose="02020603050405020304" pitchFamily="18" charset="0"/>
                <a:cs typeface="Cambria" panose="02040503050406030204" pitchFamily="18" charset="0"/>
              </a:rPr>
              <a:t> </a:t>
            </a:r>
            <a:endParaRPr lang="en-US" dirty="0" smtClean="0">
              <a:effectLst/>
              <a:latin typeface="Times New Roman" panose="02020603050405020304" pitchFamily="18" charset="0"/>
              <a:ea typeface="Times New Roman" panose="02020603050405020304" pitchFamily="18" charset="0"/>
            </a:endParaRPr>
          </a:p>
          <a:p>
            <a:pPr>
              <a:lnSpc>
                <a:spcPct val="150000"/>
              </a:lnSpc>
            </a:pPr>
            <a:r>
              <a:rPr lang="fa-IR" dirty="0" smtClean="0">
                <a:effectLst/>
                <a:latin typeface="Times New Roman" panose="02020603050405020304" pitchFamily="18" charset="0"/>
                <a:ea typeface="Times New Roman" panose="02020603050405020304" pitchFamily="18" charset="0"/>
                <a:cs typeface="Cambria" panose="02040503050406030204" pitchFamily="18"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35873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4545" y="238930"/>
            <a:ext cx="11186554" cy="5078313"/>
          </a:xfrm>
          <a:prstGeom prst="rect">
            <a:avLst/>
          </a:prstGeom>
        </p:spPr>
        <p:txBody>
          <a:bodyPr wrap="square">
            <a:spAutoFit/>
          </a:bodyPr>
          <a:lstStyle/>
          <a:p>
            <a:r>
              <a:rPr lang="fa-IR" b="1" dirty="0" smtClean="0">
                <a:effectLst/>
                <a:latin typeface="Tahoma" panose="020B0604030504040204" pitchFamily="34" charset="0"/>
                <a:ea typeface="Times New Roman" panose="02020603050405020304" pitchFamily="18" charset="0"/>
                <a:cs typeface="B Morvarid" panose="00000400000000000000" pitchFamily="2" charset="-78"/>
              </a:rPr>
              <a:t>ب - از حیث سبك نگارش و آئين درست‌نویسی نوشته‌ها داراي ویژگی‌های زير می‌باشند:</a:t>
            </a:r>
            <a:endParaRPr lang="en-US" dirty="0" smtClean="0">
              <a:effectLst/>
              <a:latin typeface="Times New Roman" panose="02020603050405020304" pitchFamily="18" charset="0"/>
              <a:ea typeface="Times New Roman" panose="02020603050405020304" pitchFamily="18" charset="0"/>
            </a:endParaRPr>
          </a:p>
          <a:p>
            <a:pPr indent="90170"/>
            <a:r>
              <a:rPr lang="fa-IR" dirty="0" smtClean="0">
                <a:solidFill>
                  <a:schemeClr val="accent1">
                    <a:lumMod val="50000"/>
                  </a:schemeClr>
                </a:solidFill>
                <a:effectLst/>
                <a:latin typeface="Times New Roman" panose="02020603050405020304" pitchFamily="18" charset="0"/>
                <a:ea typeface="Times New Roman" panose="02020603050405020304" pitchFamily="18" charset="0"/>
                <a:cs typeface="Cambria" panose="02040503050406030204" pitchFamily="18" charset="0"/>
              </a:rPr>
              <a:t> </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ساده‌نویسی</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در حد اعتدال يعني از كلمات مبهم استفاده نكنيم.</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indent="90170"/>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۲-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عفت قلم و پاکی فكر</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از الفاظ توهین‌آمیز و</a:t>
            </a:r>
            <a:r>
              <a:rPr lang="fa-IR" dirty="0" smtClean="0">
                <a:solidFill>
                  <a:schemeClr val="accent1">
                    <a:lumMod val="50000"/>
                  </a:schemeClr>
                </a:solidFill>
                <a:effectLst/>
                <a:latin typeface="Times New Roman" panose="02020603050405020304" pitchFamily="18" charset="0"/>
                <a:ea typeface="Times New Roman" panose="02020603050405020304" pitchFamily="18" charset="0"/>
                <a:cs typeface="Cambria" panose="02040503050406030204" pitchFamily="18" charset="0"/>
              </a:rPr>
              <a:t> </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ركيك استفاده نشود.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indent="90170"/>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۳-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وحدت موضوع</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تناسب بين تمامي بحث‌ها وجود داشته باشد.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۴-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استفاده بجا و مناسب از صنايع ادبي و آرایه‌های كلام</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مثلاً از استعاره، ضرب‌المثل، كلمات قصار و غيره در حد نياز استفاده 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۵-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نقل صحيح و به‌موقع سخنان ديگران</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اگر در نوشته خود با چنين مطلبي مواجه شديم، بايد آن را در داخل گيومه «</a:t>
            </a:r>
            <a:r>
              <a:rPr lang="fa-IR" dirty="0" smtClean="0">
                <a:solidFill>
                  <a:schemeClr val="accent1">
                    <a:lumMod val="50000"/>
                  </a:schemeClr>
                </a:solidFill>
                <a:effectLst/>
                <a:latin typeface="Times New Roman" panose="02020603050405020304" pitchFamily="18" charset="0"/>
                <a:ea typeface="Times New Roman" panose="02020603050405020304" pitchFamily="18" charset="0"/>
                <a:cs typeface="Cambria" panose="02040503050406030204" pitchFamily="18" charset="0"/>
              </a:rPr>
              <a:t>  </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قرار داده و در پاورقي با ذكر منبع و شماره صفحه به آن اشاره 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۶-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اختصار</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تا حد امكان كوتاه و مفيد نوشته شود و از بحث‌های غيرضرور پرهيز گردد.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۷-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پرهيز از مقدمه‌چینی و قلم‌فرسایی بی‌مورد و بی‌ارتباط</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مطالب اضافه نياوريم و خيلي سريع به اصل مطلب بپردازیم.</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۸-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پرهيز از واژه‌های دشوار و بيگانه</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از كلمات لاتين و غيرفارسي استفاده نشود.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۹-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املاي صحيح كلمات</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ازلحاظ وصل و فصل ترکیب‌ها مطمئن باشيم وگرنه استفاده نشود.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۱۰-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رعايت نكات دستوري</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يعني از اركان جمله درست و بجا استفاده 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۱۱-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رعایت قواعد نشانه‌گذاری </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كه باعث روشني بيان و آساني درك خواننده می‌شود.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۱۲-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خوانا بودن خط</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در غير اين صورت مطلب تايپ شود.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۱۳-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نظم و ترتيب و نظافت</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باعث ترغيب خواننده می‌گردد.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۱۴-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آوردن هر يك از انواع مطالب در يك پاراگراف جدا و مستقل</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در فهم خواننده بسيار مؤثر است.</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۱۵-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موزون بودن</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هر چه اجزاي جمله هماهنگ‌تر باشد، دل‌نشین‌تر خواهد بود.</a:t>
            </a:r>
            <a:endParaRPr lang="en-US" dirty="0" smtClean="0">
              <a:solidFill>
                <a:schemeClr val="accent1">
                  <a:lumMod val="50000"/>
                </a:schemeClr>
              </a:solidFill>
              <a:effectLst/>
              <a:latin typeface="Times New Roman" panose="02020603050405020304" pitchFamily="18" charset="0"/>
              <a:ea typeface="Times New Roman" panose="02020603050405020304" pitchFamily="18" charset="0"/>
            </a:endParaRPr>
          </a:p>
          <a:p>
            <a:pPr marR="180340" indent="90170" algn="justLow"/>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۱۶- </a:t>
            </a:r>
            <a:r>
              <a:rPr lang="fa-IR" b="1" u="sng"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توجه به مخاطب</a:t>
            </a:r>
            <a:r>
              <a:rPr lang="fa-IR" dirty="0" smtClean="0">
                <a:solidFill>
                  <a:schemeClr val="accent1">
                    <a:lumMod val="50000"/>
                  </a:schemeClr>
                </a:solidFill>
                <a:effectLst/>
                <a:latin typeface="Tahoma" panose="020B0604030504040204" pitchFamily="34" charset="0"/>
                <a:ea typeface="Times New Roman" panose="02020603050405020304" pitchFamily="18" charset="0"/>
                <a:cs typeface="B Zar" panose="00000400000000000000" pitchFamily="2" charset="-78"/>
              </a:rPr>
              <a:t> كه همواره بايد مدنظر قرار گیرد.</a:t>
            </a:r>
            <a:endParaRPr lang="en-US"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79381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6566" y="343234"/>
            <a:ext cx="11697195" cy="1401922"/>
          </a:xfrm>
          <a:prstGeom prst="rect">
            <a:avLst/>
          </a:prstGeom>
        </p:spPr>
        <p:txBody>
          <a:bodyPr wrap="square">
            <a:spAutoFit/>
          </a:bodyPr>
          <a:lstStyle/>
          <a:p>
            <a:pPr>
              <a:lnSpc>
                <a:spcPct val="115000"/>
              </a:lnSpc>
              <a:spcBef>
                <a:spcPts val="200"/>
              </a:spcBef>
            </a:pPr>
            <a:r>
              <a:rPr lang="fa-IR"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برای کسب مهارت در نگارش چه باید کرد؟</a:t>
            </a:r>
            <a:endParaRPr lang="en-US"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180340" indent="90170" algn="justLow">
              <a:lnSpc>
                <a:spcPct val="115000"/>
              </a:lnSpc>
            </a:pPr>
            <a:r>
              <a:rPr lang="ar-SA" sz="1600" dirty="0" smtClean="0">
                <a:effectLst/>
                <a:latin typeface="Arial" panose="020B0604020202020204" pitchFamily="34" charset="0"/>
                <a:ea typeface="Times New Roman" panose="02020603050405020304" pitchFamily="18" charset="0"/>
                <a:cs typeface="B Nazanin" panose="00000400000000000000" pitchFamily="2" charset="-78"/>
              </a:rPr>
              <a:t>براي آموزش نگارش دستورالعمل خاصي وجـود ندارد ولي تـوجه به</a:t>
            </a:r>
            <a:r>
              <a:rPr lang="ar-SA" sz="1600" dirty="0" smtClean="0">
                <a:effectLst/>
                <a:latin typeface="Calibri" panose="020F0502020204030204" pitchFamily="34" charset="0"/>
                <a:ea typeface="Times New Roman" panose="02020603050405020304" pitchFamily="18" charset="0"/>
                <a:cs typeface="Cambria" panose="02040503050406030204" pitchFamily="18" charset="0"/>
              </a:rPr>
              <a:t> </a:t>
            </a:r>
            <a:r>
              <a:rPr lang="fa-IR" sz="1600" u="sng" dirty="0" smtClean="0">
                <a:effectLst/>
                <a:latin typeface="Arial" panose="020B0604020202020204" pitchFamily="34" charset="0"/>
                <a:ea typeface="Times New Roman" panose="02020603050405020304" pitchFamily="18" charset="0"/>
                <a:cs typeface="B Nazanin" panose="00000400000000000000" pitchFamily="2" charset="-78"/>
              </a:rPr>
              <a:t>۲</a:t>
            </a:r>
            <a:r>
              <a:rPr lang="ar-SA" sz="1600" dirty="0" smtClean="0">
                <a:effectLst/>
                <a:latin typeface="Arial" panose="020B0604020202020204" pitchFamily="34" charset="0"/>
                <a:ea typeface="Times New Roman" panose="02020603050405020304" pitchFamily="18" charset="0"/>
                <a:cs typeface="B Nazanin" panose="00000400000000000000" pitchFamily="2" charset="-78"/>
              </a:rPr>
              <a:t> عامل می‌تواند راه گشا باشد كه عبارت‌اند از:</a:t>
            </a:r>
            <a:r>
              <a:rPr lang="ar-SA" sz="2000" dirty="0" smtClean="0">
                <a:effectLst/>
                <a:latin typeface="Arial" panose="020B0604020202020204" pitchFamily="34" charset="0"/>
                <a:ea typeface="Times New Roman" panose="02020603050405020304" pitchFamily="18" charset="0"/>
                <a:cs typeface="B Nazanin" panose="00000400000000000000" pitchFamily="2" charset="-78"/>
              </a:rPr>
              <a:t> </a:t>
            </a:r>
            <a:r>
              <a:rPr lang="ar-SA" sz="1600" b="1" dirty="0" smtClean="0">
                <a:solidFill>
                  <a:srgbClr val="FF0000"/>
                </a:solidFill>
                <a:effectLst/>
                <a:latin typeface="Arial" panose="020B0604020202020204" pitchFamily="34" charset="0"/>
                <a:ea typeface="Times New Roman" panose="02020603050405020304" pitchFamily="18" charset="0"/>
                <a:cs typeface="B Nazanin" panose="00000400000000000000" pitchFamily="2" charset="-78"/>
              </a:rPr>
              <a:t>خواندن و نوشتن</a:t>
            </a:r>
            <a:endParaRPr lang="en-US" sz="14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marL="89535" marR="180340" algn="justLow">
              <a:lnSpc>
                <a:spcPct val="115000"/>
              </a:lnSpc>
            </a:pPr>
            <a:r>
              <a:rPr lang="ar-SA" dirty="0" smtClean="0">
                <a:effectLst/>
                <a:latin typeface="Arial" panose="020B0604020202020204" pitchFamily="34" charset="0"/>
                <a:ea typeface="Times New Roman" panose="02020603050405020304" pitchFamily="18" charset="0"/>
                <a:cs typeface="B Nazanin" panose="00000400000000000000" pitchFamily="2" charset="-78"/>
              </a:rPr>
              <a:t>*</a:t>
            </a:r>
            <a:r>
              <a:rPr lang="ar-SA" dirty="0" smtClean="0">
                <a:effectLst/>
                <a:latin typeface="Arial" panose="020B0604020202020204" pitchFamily="34" charset="0"/>
                <a:ea typeface="Times New Roman" panose="02020603050405020304" pitchFamily="18" charset="0"/>
                <a:cs typeface="B Homa" panose="00000400000000000000" pitchFamily="2" charset="-78"/>
              </a:rPr>
              <a:t> </a:t>
            </a:r>
            <a:r>
              <a:rPr lang="ar-SA" dirty="0" smtClean="0">
                <a:effectLst/>
                <a:latin typeface="Arial" panose="020B0604020202020204" pitchFamily="34" charset="0"/>
                <a:ea typeface="Times New Roman" panose="02020603050405020304" pitchFamily="18" charset="0"/>
                <a:cs typeface="B Nazanin" panose="00000400000000000000" pitchFamily="2" charset="-78"/>
              </a:rPr>
              <a:t>خواندن كه بهترين و مؤثرترين است.</a:t>
            </a:r>
            <a:endParaRPr lang="en-US" sz="1400" dirty="0" smtClean="0">
              <a:effectLst/>
              <a:latin typeface="Calibri" panose="020F0502020204030204" pitchFamily="34" charset="0"/>
              <a:ea typeface="Calibri" panose="020F0502020204030204" pitchFamily="34" charset="0"/>
              <a:cs typeface="Arial" panose="020B0604020202020204" pitchFamily="34" charset="0"/>
            </a:endParaRPr>
          </a:p>
          <a:p>
            <a:pPr marL="89535" marR="180340" algn="justLow">
              <a:lnSpc>
                <a:spcPct val="115000"/>
              </a:lnSpc>
            </a:pPr>
            <a:r>
              <a:rPr lang="ar-SA" dirty="0" smtClean="0">
                <a:effectLst/>
                <a:latin typeface="Arial" panose="020B0604020202020204" pitchFamily="34" charset="0"/>
                <a:ea typeface="Times New Roman" panose="02020603050405020304" pitchFamily="18" charset="0"/>
                <a:cs typeface="B Nazanin" panose="00000400000000000000" pitchFamily="2" charset="-78"/>
              </a:rPr>
              <a:t>* نوشتن، كه حتماً بايد در كنار خواندن مطالب، مسئله نوشتن انجام گيرد؛ زيرا هيچ كاري بدون تمرين، مؤثر واقع نخواهد شد.</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817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2546" y="410779"/>
            <a:ext cx="10165278" cy="4225772"/>
          </a:xfrm>
          <a:prstGeom prst="rect">
            <a:avLst/>
          </a:prstGeom>
        </p:spPr>
        <p:txBody>
          <a:bodyPr wrap="square">
            <a:spAutoFit/>
          </a:bodyPr>
          <a:lstStyle/>
          <a:p>
            <a:pPr>
              <a:lnSpc>
                <a:spcPct val="115000"/>
              </a:lnSpc>
              <a:spcBef>
                <a:spcPts val="200"/>
              </a:spcBef>
            </a:pPr>
            <a:r>
              <a:rPr lang="ar-SA"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مراحل نگارش</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180340" indent="89535" algn="justLow">
              <a:lnSpc>
                <a:spcPct val="115000"/>
              </a:lnSpc>
            </a:pPr>
            <a:r>
              <a:rPr lang="fa-IR" dirty="0" smtClean="0">
                <a:solidFill>
                  <a:srgbClr val="00B050"/>
                </a:solidFill>
                <a:effectLst/>
                <a:latin typeface="Arial" panose="020B0604020202020204" pitchFamily="34" charset="0"/>
                <a:ea typeface="Times New Roman" panose="02020603050405020304" pitchFamily="18" charset="0"/>
                <a:cs typeface="B Titr" panose="00000700000000000000" pitchFamily="2" charset="-78"/>
              </a:rPr>
              <a:t>۱</a:t>
            </a:r>
            <a:r>
              <a:rPr lang="fa-IR"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دقّت و تفكّر:</a:t>
            </a:r>
            <a:r>
              <a:rPr lang="ar-SA"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اقدام به هر کاری بيش از همه به انديشه نيازمند است، زيرا از ذهن خالي، هیچ‌چیزی تراوش نمی‌کند و بدون انديشه، هيچ كاري به نتيجه نمی‌رسد.</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marR="180340"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۲-</a:t>
            </a:r>
            <a:r>
              <a:rPr lang="fa-IR"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تهيه طرح:</a:t>
            </a:r>
            <a:r>
              <a:rPr lang="ar-SA"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دقت و تفكر در خصوص گزارش و نگارش باعث طرح مطلب در ذهن خواهد شد. منظور از طرح مطلب (تهیه طرح) همان نقشه كار، فهرست نكات اصلي يا رئوس كل مطالب بانظم و ترتيب بر روي كاغذ است تا اينكه مطلبي از قلم نيفتد و يا اينكه مطالب تكراري نباشد.</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۳-</a:t>
            </a:r>
            <a:r>
              <a:rPr lang="fa-IR" sz="2000"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گردآوري اطلاعات: </a:t>
            </a:r>
            <a:r>
              <a:rPr lang="ar-SA"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قبل از نگارش بايد راه‌ها و چگونگي دسترسي به منابع و مآخذ بررسي شوند و از افراد آگاه در اين خصوص راهنمایی بخواهيم.</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۴-</a:t>
            </a:r>
            <a:r>
              <a:rPr lang="fa-IR" sz="2000"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نوشتن پیش‌نویس</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۵-</a:t>
            </a:r>
            <a:r>
              <a:rPr lang="fa-IR"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خواندن پیش‌نویس و اصلاح آن ازلحاظ دستوري، انشائي، نقطه‌گذاری و محتوي</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۶-</a:t>
            </a:r>
            <a:r>
              <a:rPr lang="fa-IR"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پاكنويس كردن و يا تايپ مطالب</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pPr indent="89535" algn="justLow">
              <a:lnSpc>
                <a:spcPct val="115000"/>
              </a:lnSpc>
            </a:pPr>
            <a:r>
              <a:rPr lang="fa-IR"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۷-</a:t>
            </a:r>
            <a:r>
              <a:rPr lang="fa-IR"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 </a:t>
            </a:r>
            <a:r>
              <a:rPr lang="ar-SA" b="1" dirty="0" smtClean="0">
                <a:solidFill>
                  <a:srgbClr val="00B050"/>
                </a:solidFill>
                <a:effectLst/>
                <a:latin typeface="Arial" panose="020B0604020202020204" pitchFamily="34" charset="0"/>
                <a:ea typeface="Times New Roman" panose="02020603050405020304" pitchFamily="18" charset="0"/>
                <a:cs typeface="B Zar" panose="00000400000000000000" pitchFamily="2" charset="-78"/>
              </a:rPr>
              <a:t>مطالعه و بررسي دقيق مطالب پاكنويس شده يا تایپ‌شده</a:t>
            </a:r>
            <a:endParaRPr lang="en-US" sz="1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a:p>
            <a:r>
              <a:rPr lang="fa-IR" sz="1600" dirty="0" smtClean="0">
                <a:effectLst/>
                <a:latin typeface="Calibri" panose="020F0502020204030204" pitchFamily="34" charset="0"/>
                <a:ea typeface="Calibri" panose="020F0502020204030204" pitchFamily="34" charset="0"/>
                <a:cs typeface="B Zar" panose="00000400000000000000" pitchFamily="2" charset="-78"/>
              </a:rPr>
              <a:t/>
            </a:r>
            <a:br>
              <a:rPr lang="fa-IR" sz="1600" dirty="0" smtClean="0">
                <a:effectLst/>
                <a:latin typeface="Calibri" panose="020F0502020204030204" pitchFamily="34" charset="0"/>
                <a:ea typeface="Calibri" panose="020F0502020204030204" pitchFamily="34" charset="0"/>
                <a:cs typeface="B Zar" panose="00000400000000000000" pitchFamily="2" charset="-78"/>
              </a:rPr>
            </a:br>
            <a:endParaRPr lang="fa-IR" dirty="0"/>
          </a:p>
        </p:txBody>
      </p:sp>
    </p:spTree>
    <p:extLst>
      <p:ext uri="{BB962C8B-B14F-4D97-AF65-F5344CB8AC3E}">
        <p14:creationId xmlns:p14="http://schemas.microsoft.com/office/powerpoint/2010/main" val="322611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53737"/>
            <a:ext cx="11720945" cy="4490460"/>
          </a:xfrm>
          <a:prstGeom prst="rect">
            <a:avLst/>
          </a:prstGeom>
        </p:spPr>
        <p:txBody>
          <a:bodyPr wrap="square">
            <a:spAutoFit/>
          </a:bodyPr>
          <a:lstStyle/>
          <a:p>
            <a:pPr>
              <a:lnSpc>
                <a:spcPct val="115000"/>
              </a:lnSpc>
              <a:spcBef>
                <a:spcPts val="200"/>
              </a:spcBef>
            </a:pPr>
            <a:r>
              <a:rPr lang="fa-IR"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rPr>
              <a:t>شیوه‌ی املای فارسی</a:t>
            </a:r>
            <a:endParaRPr lang="en-US" sz="2000" dirty="0" smtClean="0">
              <a:solidFill>
                <a:srgbClr val="365F91"/>
              </a:solidFill>
              <a:effectLst/>
              <a:latin typeface="Cambria" panose="02040503050406030204" pitchFamily="18" charset="0"/>
              <a:ea typeface="Times New Roman" panose="02020603050405020304" pitchFamily="18" charset="0"/>
              <a:cs typeface="2  Jadid" panose="00000700000000000000" pitchFamily="2" charset="-78"/>
            </a:endParaRPr>
          </a:p>
          <a:p>
            <a:pPr marR="90170" indent="89535" algn="justLow">
              <a:lnSpc>
                <a:spcPct val="115000"/>
              </a:lnSpc>
            </a:pPr>
            <a:r>
              <a:rPr lang="fa-IR" dirty="0" smtClean="0">
                <a:effectLst/>
                <a:latin typeface="Calibri" panose="020F0502020204030204" pitchFamily="34" charset="0"/>
                <a:ea typeface="Calibri" panose="020F0502020204030204" pitchFamily="34" charset="0"/>
                <a:cs typeface="B Zar" panose="00000400000000000000" pitchFamily="2" charset="-78"/>
              </a:rPr>
              <a:t>هنگام سخن گفتن برای القای بهتر معانی از تکیه، آهنگ و تأکید استفاده می‌کنیم. رعایت شیوه‌ی خط فارسی نیز در یک نوشته موجب گویایی، سادگی و سهولت خواندن و نوشتن می‌شود. به کمک شیوه‌ای یکدست از دوگانگی پرهیز می‌شود. ما در اینجا به نکات مشترکِ شیوه‌نامه‌ها برابر فرهنگستان زبان و ادب فارسی -برای یکدست کردن شیوه‌ی خط فارسی- اشاره می‌کنیم.</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indent="179705" algn="justLow">
              <a:lnSpc>
                <a:spcPct val="115000"/>
              </a:lnSpc>
            </a:pPr>
            <a:r>
              <a:rPr lang="fa-IR" dirty="0" smtClean="0">
                <a:effectLst/>
                <a:latin typeface="Calibri" panose="020F0502020204030204" pitchFamily="34" charset="0"/>
                <a:ea typeface="Calibri" panose="020F0502020204030204" pitchFamily="34" charset="0"/>
                <a:cs typeface="B Zar" panose="00000400000000000000" pitchFamily="2" charset="-78"/>
              </a:rPr>
              <a:t> در کل، شیوه خط فارسی بر اصول زیر استوار است:</a:t>
            </a:r>
            <a:endParaRPr lang="en-US" sz="1600" dirty="0" smtClean="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رعایت موازین دستور زبان</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رعایت استقلال کلمات</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هم‌خوانی نوشتار با گفتار</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تبعیت واژگان بیگانه از شیوه‌ی خط فارسی</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سهولت در خواندن و نوشتن</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گزینش بهترین شکل نوشتاری</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 انعطاف‌پذیری</a:t>
            </a:r>
            <a:endParaRPr lang="en-US" dirty="0" smtClean="0">
              <a:solidFill>
                <a:srgbClr val="00B050"/>
              </a:solidFill>
              <a:effectLst/>
            </a:endParaRPr>
          </a:p>
          <a:p>
            <a:pPr marL="342900" lvl="0" indent="-342900" algn="justLow">
              <a:buFont typeface="+mj-lt"/>
              <a:buAutoNum type="arabicPeriod"/>
            </a:pPr>
            <a:r>
              <a:rPr lang="fa-IR" b="1" dirty="0" smtClean="0">
                <a:solidFill>
                  <a:srgbClr val="00B050"/>
                </a:solidFill>
                <a:effectLst/>
                <a:cs typeface="B Zar" panose="00000400000000000000" pitchFamily="2" charset="-78"/>
              </a:rPr>
              <a:t>چشم‌نوازی و زیبایی خط و واژه</a:t>
            </a:r>
            <a:endParaRPr lang="en-US" dirty="0" smtClean="0">
              <a:solidFill>
                <a:srgbClr val="00B050"/>
              </a:solidFill>
              <a:effectLst/>
            </a:endParaRPr>
          </a:p>
          <a:p>
            <a:pPr marL="342900" marR="90170" lvl="0" indent="-342900" algn="justLow">
              <a:buFont typeface="Wingdings" panose="05000000000000000000" pitchFamily="2" charset="2"/>
              <a:buChar char=""/>
            </a:pPr>
            <a:r>
              <a:rPr lang="fa-IR" dirty="0" smtClean="0">
                <a:effectLst/>
                <a:cs typeface="B Zar" panose="00000400000000000000" pitchFamily="2" charset="-78"/>
              </a:rPr>
              <a:t>رعایت استقلال کلمات: هر کلمه دارای معنی مستقلی است و در جمله نقش دستوری دارد؛ پس استقلال آن هنگام نوشتن باید حفظ شود. در موارد زیر بهتر است دو بخش ترکیب جدا نوشته شود:</a:t>
            </a:r>
            <a:endParaRPr lang="en-US" dirty="0">
              <a:effectLst/>
            </a:endParaRPr>
          </a:p>
        </p:txBody>
      </p:sp>
    </p:spTree>
    <p:extLst>
      <p:ext uri="{BB962C8B-B14F-4D97-AF65-F5344CB8AC3E}">
        <p14:creationId xmlns:p14="http://schemas.microsoft.com/office/powerpoint/2010/main" val="224282342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54</TotalTime>
  <Words>1119</Words>
  <Application>Microsoft Office PowerPoint</Application>
  <PresentationFormat>Widescreen</PresentationFormat>
  <Paragraphs>428</Paragraphs>
  <Slides>34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34</vt:i4>
      </vt:variant>
    </vt:vector>
  </HeadingPairs>
  <TitlesOfParts>
    <vt:vector size="51" baseType="lpstr">
      <vt:lpstr>110_Besmellah_1(MRT)</vt:lpstr>
      <vt:lpstr>2  Jadid</vt:lpstr>
      <vt:lpstr>2 jadid</vt:lpstr>
      <vt:lpstr>Arial</vt:lpstr>
      <vt:lpstr>B Homa</vt:lpstr>
      <vt:lpstr>B Morvarid</vt:lpstr>
      <vt:lpstr>B Nazanin</vt:lpstr>
      <vt:lpstr>B Titr</vt:lpstr>
      <vt:lpstr>B Zar</vt:lpstr>
      <vt:lpstr>Calibri</vt:lpstr>
      <vt:lpstr>Cambria</vt:lpstr>
      <vt:lpstr>Impact</vt:lpstr>
      <vt:lpstr>IranNastaliq</vt:lpstr>
      <vt:lpstr>Tahoma</vt:lpstr>
      <vt:lpstr>Times New Roman</vt:lpstr>
      <vt:lpstr>Wingdings</vt:lpstr>
      <vt:lpstr>Main Event</vt:lpstr>
      <vt:lpstr>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f</dc:creator>
  <cp:lastModifiedBy>Bamdadi</cp:lastModifiedBy>
  <cp:revision>54</cp:revision>
  <dcterms:created xsi:type="dcterms:W3CDTF">2020-04-21T06:31:43Z</dcterms:created>
  <dcterms:modified xsi:type="dcterms:W3CDTF">2020-05-02T19:26:19Z</dcterms:modified>
</cp:coreProperties>
</file>