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0"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4" d="100"/>
          <a:sy n="64" d="100"/>
        </p:scale>
        <p:origin x="6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26F54D-A2BF-4033-A86B-4195DC42DB8B}"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88E23-DE7F-4053-94A0-20F34FD26EA0}" type="slidenum">
              <a:rPr lang="en-US" smtClean="0"/>
              <a:t>‹#›</a:t>
            </a:fld>
            <a:endParaRPr lang="en-US"/>
          </a:p>
        </p:txBody>
      </p:sp>
    </p:spTree>
    <p:extLst>
      <p:ext uri="{BB962C8B-B14F-4D97-AF65-F5344CB8AC3E}">
        <p14:creationId xmlns:p14="http://schemas.microsoft.com/office/powerpoint/2010/main" val="219689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6F54D-A2BF-4033-A86B-4195DC42DB8B}"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88E23-DE7F-4053-94A0-20F34FD26EA0}" type="slidenum">
              <a:rPr lang="en-US" smtClean="0"/>
              <a:t>‹#›</a:t>
            </a:fld>
            <a:endParaRPr lang="en-US"/>
          </a:p>
        </p:txBody>
      </p:sp>
    </p:spTree>
    <p:extLst>
      <p:ext uri="{BB962C8B-B14F-4D97-AF65-F5344CB8AC3E}">
        <p14:creationId xmlns:p14="http://schemas.microsoft.com/office/powerpoint/2010/main" val="391065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6F54D-A2BF-4033-A86B-4195DC42DB8B}"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88E23-DE7F-4053-94A0-20F34FD26EA0}" type="slidenum">
              <a:rPr lang="en-US" smtClean="0"/>
              <a:t>‹#›</a:t>
            </a:fld>
            <a:endParaRPr lang="en-US"/>
          </a:p>
        </p:txBody>
      </p:sp>
    </p:spTree>
    <p:extLst>
      <p:ext uri="{BB962C8B-B14F-4D97-AF65-F5344CB8AC3E}">
        <p14:creationId xmlns:p14="http://schemas.microsoft.com/office/powerpoint/2010/main" val="184296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6F54D-A2BF-4033-A86B-4195DC42DB8B}"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88E23-DE7F-4053-94A0-20F34FD26EA0}" type="slidenum">
              <a:rPr lang="en-US" smtClean="0"/>
              <a:t>‹#›</a:t>
            </a:fld>
            <a:endParaRPr lang="en-US"/>
          </a:p>
        </p:txBody>
      </p:sp>
    </p:spTree>
    <p:extLst>
      <p:ext uri="{BB962C8B-B14F-4D97-AF65-F5344CB8AC3E}">
        <p14:creationId xmlns:p14="http://schemas.microsoft.com/office/powerpoint/2010/main" val="7510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6F54D-A2BF-4033-A86B-4195DC42DB8B}"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88E23-DE7F-4053-94A0-20F34FD26EA0}" type="slidenum">
              <a:rPr lang="en-US" smtClean="0"/>
              <a:t>‹#›</a:t>
            </a:fld>
            <a:endParaRPr lang="en-US"/>
          </a:p>
        </p:txBody>
      </p:sp>
    </p:spTree>
    <p:extLst>
      <p:ext uri="{BB962C8B-B14F-4D97-AF65-F5344CB8AC3E}">
        <p14:creationId xmlns:p14="http://schemas.microsoft.com/office/powerpoint/2010/main" val="200493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26F54D-A2BF-4033-A86B-4195DC42DB8B}"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88E23-DE7F-4053-94A0-20F34FD26EA0}" type="slidenum">
              <a:rPr lang="en-US" smtClean="0"/>
              <a:t>‹#›</a:t>
            </a:fld>
            <a:endParaRPr lang="en-US"/>
          </a:p>
        </p:txBody>
      </p:sp>
    </p:spTree>
    <p:extLst>
      <p:ext uri="{BB962C8B-B14F-4D97-AF65-F5344CB8AC3E}">
        <p14:creationId xmlns:p14="http://schemas.microsoft.com/office/powerpoint/2010/main" val="126959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26F54D-A2BF-4033-A86B-4195DC42DB8B}"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C88E23-DE7F-4053-94A0-20F34FD26EA0}" type="slidenum">
              <a:rPr lang="en-US" smtClean="0"/>
              <a:t>‹#›</a:t>
            </a:fld>
            <a:endParaRPr lang="en-US"/>
          </a:p>
        </p:txBody>
      </p:sp>
    </p:spTree>
    <p:extLst>
      <p:ext uri="{BB962C8B-B14F-4D97-AF65-F5344CB8AC3E}">
        <p14:creationId xmlns:p14="http://schemas.microsoft.com/office/powerpoint/2010/main" val="184142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26F54D-A2BF-4033-A86B-4195DC42DB8B}"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C88E23-DE7F-4053-94A0-20F34FD26EA0}" type="slidenum">
              <a:rPr lang="en-US" smtClean="0"/>
              <a:t>‹#›</a:t>
            </a:fld>
            <a:endParaRPr lang="en-US"/>
          </a:p>
        </p:txBody>
      </p:sp>
    </p:spTree>
    <p:extLst>
      <p:ext uri="{BB962C8B-B14F-4D97-AF65-F5344CB8AC3E}">
        <p14:creationId xmlns:p14="http://schemas.microsoft.com/office/powerpoint/2010/main" val="34172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6F54D-A2BF-4033-A86B-4195DC42DB8B}"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C88E23-DE7F-4053-94A0-20F34FD26EA0}" type="slidenum">
              <a:rPr lang="en-US" smtClean="0"/>
              <a:t>‹#›</a:t>
            </a:fld>
            <a:endParaRPr lang="en-US"/>
          </a:p>
        </p:txBody>
      </p:sp>
    </p:spTree>
    <p:extLst>
      <p:ext uri="{BB962C8B-B14F-4D97-AF65-F5344CB8AC3E}">
        <p14:creationId xmlns:p14="http://schemas.microsoft.com/office/powerpoint/2010/main" val="112821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26F54D-A2BF-4033-A86B-4195DC42DB8B}"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88E23-DE7F-4053-94A0-20F34FD26EA0}" type="slidenum">
              <a:rPr lang="en-US" smtClean="0"/>
              <a:t>‹#›</a:t>
            </a:fld>
            <a:endParaRPr lang="en-US"/>
          </a:p>
        </p:txBody>
      </p:sp>
    </p:spTree>
    <p:extLst>
      <p:ext uri="{BB962C8B-B14F-4D97-AF65-F5344CB8AC3E}">
        <p14:creationId xmlns:p14="http://schemas.microsoft.com/office/powerpoint/2010/main" val="171039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26F54D-A2BF-4033-A86B-4195DC42DB8B}"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88E23-DE7F-4053-94A0-20F34FD26EA0}" type="slidenum">
              <a:rPr lang="en-US" smtClean="0"/>
              <a:t>‹#›</a:t>
            </a:fld>
            <a:endParaRPr lang="en-US"/>
          </a:p>
        </p:txBody>
      </p:sp>
    </p:spTree>
    <p:extLst>
      <p:ext uri="{BB962C8B-B14F-4D97-AF65-F5344CB8AC3E}">
        <p14:creationId xmlns:p14="http://schemas.microsoft.com/office/powerpoint/2010/main" val="427983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6F54D-A2BF-4033-A86B-4195DC42DB8B}" type="datetimeFigureOut">
              <a:rPr lang="en-US" smtClean="0"/>
              <a:t>5/5/2020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88E23-DE7F-4053-94A0-20F34FD26EA0}" type="slidenum">
              <a:rPr lang="en-US" smtClean="0"/>
              <a:t>‹#›</a:t>
            </a:fld>
            <a:endParaRPr lang="en-US"/>
          </a:p>
        </p:txBody>
      </p:sp>
    </p:spTree>
    <p:extLst>
      <p:ext uri="{BB962C8B-B14F-4D97-AF65-F5344CB8AC3E}">
        <p14:creationId xmlns:p14="http://schemas.microsoft.com/office/powerpoint/2010/main" val="163985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30872"/>
          </a:xfrm>
        </p:spPr>
        <p:txBody>
          <a:bodyPr>
            <a:normAutofit/>
          </a:bodyPr>
          <a:lstStyle/>
          <a:p>
            <a:r>
              <a:rPr lang="fa-IR" sz="3200" dirty="0" smtClean="0"/>
              <a:t>درس هشتم گروههای مشترک</a:t>
            </a:r>
            <a:endParaRPr lang="en-US" sz="3200" dirty="0"/>
          </a:p>
        </p:txBody>
      </p:sp>
      <p:sp>
        <p:nvSpPr>
          <p:cNvPr id="3" name="Subtitle 2"/>
          <p:cNvSpPr>
            <a:spLocks noGrp="1"/>
          </p:cNvSpPr>
          <p:nvPr>
            <p:ph type="subTitle" idx="1"/>
          </p:nvPr>
        </p:nvSpPr>
        <p:spPr>
          <a:xfrm>
            <a:off x="1524000" y="2353235"/>
            <a:ext cx="9144000" cy="3953436"/>
          </a:xfrm>
        </p:spPr>
        <p:txBody>
          <a:bodyPr>
            <a:normAutofit fontScale="62500" lnSpcReduction="20000"/>
          </a:bodyPr>
          <a:lstStyle/>
          <a:p>
            <a:pPr algn="l">
              <a:lnSpc>
                <a:spcPct val="115000"/>
              </a:lnSpc>
              <a:spcBef>
                <a:spcPts val="0"/>
              </a:spcBef>
              <a:spcAft>
                <a:spcPts val="1000"/>
              </a:spcAft>
            </a:pPr>
            <a:r>
              <a:rPr lang="en-US" sz="3300" dirty="0" smtClean="0">
                <a:effectLst/>
                <a:latin typeface="Calibri" panose="020F0502020204030204" pitchFamily="34" charset="0"/>
                <a:ea typeface="Calibri" panose="020F0502020204030204" pitchFamily="34" charset="0"/>
                <a:cs typeface="Arial" panose="020B0604020202020204" pitchFamily="34" charset="0"/>
              </a:rPr>
              <a:t> </a:t>
            </a:r>
          </a:p>
          <a:p>
            <a:pPr algn="l">
              <a:lnSpc>
                <a:spcPct val="115000"/>
              </a:lnSpc>
              <a:spcBef>
                <a:spcPts val="500"/>
              </a:spcBef>
              <a:spcAft>
                <a:spcPts val="500"/>
              </a:spcAft>
            </a:pPr>
            <a:r>
              <a:rPr lang="en-US" sz="3300" b="1" kern="1600" dirty="0" smtClean="0">
                <a:effectLst/>
                <a:latin typeface="Times New Roman" panose="02020603050405020304" pitchFamily="18" charset="0"/>
                <a:ea typeface="Times New Roman" panose="02020603050405020304" pitchFamily="18" charset="0"/>
                <a:cs typeface="Arial" panose="020B0604020202020204" pitchFamily="34" charset="0"/>
              </a:rPr>
              <a:t>    Unit Eight</a:t>
            </a:r>
            <a:endParaRPr lang="en-US" sz="3300" dirty="0" smtClean="0">
              <a:effectLst/>
              <a:latin typeface="Calibri" panose="020F0502020204030204" pitchFamily="34" charset="0"/>
              <a:ea typeface="Calibri" panose="020F0502020204030204" pitchFamily="34" charset="0"/>
              <a:cs typeface="Arial" panose="020B0604020202020204" pitchFamily="34" charset="0"/>
            </a:endParaRPr>
          </a:p>
          <a:p>
            <a:pPr marL="356235" marR="457200" algn="l">
              <a:lnSpc>
                <a:spcPct val="150000"/>
              </a:lnSpc>
              <a:spcBef>
                <a:spcPts val="0"/>
              </a:spcBef>
              <a:spcAft>
                <a:spcPts val="0"/>
              </a:spcAft>
            </a:pPr>
            <a:r>
              <a:rPr lang="en-US" sz="3300" b="1" dirty="0">
                <a:latin typeface="Times New Roman" panose="02020603050405020304" pitchFamily="18" charset="0"/>
                <a:ea typeface="Times New Roman" panose="02020603050405020304" pitchFamily="18" charset="0"/>
                <a:cs typeface="Arial" panose="020B0604020202020204" pitchFamily="34" charset="0"/>
              </a:rPr>
              <a:t>New Vocabulary</a:t>
            </a:r>
            <a:endParaRPr lang="en-US" sz="3300" dirty="0" smtClean="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Bef>
                <a:spcPts val="0"/>
              </a:spcBef>
            </a:pPr>
            <a:r>
              <a:rPr lang="en-US" sz="3300" dirty="0">
                <a:latin typeface="Times New Roman" panose="02020603050405020304" pitchFamily="18" charset="0"/>
                <a:ea typeface="Times New Roman" panose="02020603050405020304" pitchFamily="18" charset="0"/>
                <a:cs typeface="Arial" panose="020B0604020202020204" pitchFamily="34" charset="0"/>
              </a:rPr>
              <a:t>          1-</a:t>
            </a:r>
            <a:r>
              <a:rPr lang="en-US" sz="3300" b="1" dirty="0">
                <a:latin typeface="Times New Roman" panose="02020603050405020304" pitchFamily="18" charset="0"/>
                <a:ea typeface="Times New Roman" panose="02020603050405020304" pitchFamily="18" charset="0"/>
                <a:cs typeface="Arial" panose="020B0604020202020204" pitchFamily="34" charset="0"/>
              </a:rPr>
              <a:t>abruptly</a:t>
            </a:r>
            <a:r>
              <a:rPr lang="en-US" sz="3300" dirty="0">
                <a:latin typeface="Times New Roman" panose="02020603050405020304" pitchFamily="18" charset="0"/>
                <a:ea typeface="Times New Roman" panose="02020603050405020304" pitchFamily="18" charset="0"/>
                <a:cs typeface="Arial" panose="020B0604020202020204" pitchFamily="34" charset="0"/>
              </a:rPr>
              <a:t>: when </a:t>
            </a:r>
            <a:r>
              <a:rPr lang="en-US" sz="3300" dirty="0" err="1">
                <a:latin typeface="Times New Roman" panose="02020603050405020304" pitchFamily="18" charset="0"/>
                <a:ea typeface="Times New Roman" panose="02020603050405020304" pitchFamily="18" charset="0"/>
                <a:cs typeface="Arial" panose="020B0604020202020204" pitchFamily="34" charset="0"/>
              </a:rPr>
              <a:t>sth</a:t>
            </a:r>
            <a:r>
              <a:rPr lang="en-US" sz="3300" dirty="0">
                <a:latin typeface="Times New Roman" panose="02020603050405020304" pitchFamily="18" charset="0"/>
                <a:ea typeface="Times New Roman" panose="02020603050405020304" pitchFamily="18" charset="0"/>
                <a:cs typeface="Arial" panose="020B0604020202020204" pitchFamily="34" charset="0"/>
              </a:rPr>
              <a:t> happens suddenly</a:t>
            </a:r>
            <a:endParaRPr lang="en-US" sz="33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gn="l">
              <a:spcBef>
                <a:spcPts val="0"/>
              </a:spcBef>
              <a:spcAft>
                <a:spcPts val="0"/>
              </a:spcAft>
            </a:pPr>
            <a:r>
              <a:rPr lang="en-US" sz="3300" dirty="0">
                <a:latin typeface="Times New Roman" panose="02020603050405020304" pitchFamily="18" charset="0"/>
                <a:ea typeface="Times New Roman" panose="02020603050405020304" pitchFamily="18" charset="0"/>
              </a:rPr>
              <a:t>                        The talks ended abruptly.</a:t>
            </a:r>
            <a:r>
              <a:rPr lang="en-US" sz="3300" dirty="0" smtClean="0">
                <a:effectLst/>
                <a:latin typeface="Times New Roman" panose="02020603050405020304" pitchFamily="18" charset="0"/>
                <a:ea typeface="Times New Roman" panose="02020603050405020304" pitchFamily="18" charset="0"/>
              </a:rPr>
              <a:t/>
            </a:r>
            <a:br>
              <a:rPr lang="en-US" sz="3300" dirty="0" smtClean="0">
                <a:effectLst/>
                <a:latin typeface="Times New Roman" panose="02020603050405020304" pitchFamily="18" charset="0"/>
                <a:ea typeface="Times New Roman" panose="02020603050405020304" pitchFamily="18" charset="0"/>
              </a:rPr>
            </a:br>
            <a:r>
              <a:rPr lang="en-US" sz="3300" dirty="0">
                <a:latin typeface="Times New Roman" panose="02020603050405020304" pitchFamily="18" charset="0"/>
                <a:ea typeface="Times New Roman" panose="02020603050405020304" pitchFamily="18" charset="0"/>
              </a:rPr>
              <a:t> 2- </a:t>
            </a:r>
            <a:r>
              <a:rPr lang="en-US" sz="3300" b="1" dirty="0">
                <a:latin typeface="Times New Roman" panose="02020603050405020304" pitchFamily="18" charset="0"/>
                <a:ea typeface="Times New Roman" panose="02020603050405020304" pitchFamily="18" charset="0"/>
              </a:rPr>
              <a:t>acceptable</a:t>
            </a:r>
            <a:r>
              <a:rPr lang="en-US" sz="3300" dirty="0">
                <a:latin typeface="Times New Roman" panose="02020603050405020304" pitchFamily="18" charset="0"/>
                <a:ea typeface="Times New Roman" panose="02020603050405020304" pitchFamily="18" charset="0"/>
              </a:rPr>
              <a:t>: satisfactory</a:t>
            </a:r>
            <a:endParaRPr lang="en-US" sz="3300" dirty="0" smtClean="0">
              <a:effectLst/>
            </a:endParaRPr>
          </a:p>
          <a:p>
            <a:pPr marL="457200" marR="0" algn="l">
              <a:spcBef>
                <a:spcPts val="0"/>
              </a:spcBef>
              <a:spcAft>
                <a:spcPts val="0"/>
              </a:spcAft>
            </a:pPr>
            <a:r>
              <a:rPr lang="en-US" sz="3300" dirty="0">
                <a:latin typeface="Times New Roman" panose="02020603050405020304" pitchFamily="18" charset="0"/>
                <a:ea typeface="Times New Roman" panose="02020603050405020304" pitchFamily="18" charset="0"/>
              </a:rPr>
              <a:t>                         This kind of attitude is not acceptable</a:t>
            </a:r>
            <a:r>
              <a:rPr lang="en-US" sz="3300" dirty="0" smtClean="0">
                <a:effectLst/>
                <a:latin typeface="Times New Roman" panose="02020603050405020304" pitchFamily="18" charset="0"/>
                <a:ea typeface="Times New Roman" panose="02020603050405020304" pitchFamily="18" charset="0"/>
              </a:rPr>
              <a:t/>
            </a:r>
            <a:br>
              <a:rPr lang="en-US" sz="3300" dirty="0" smtClean="0">
                <a:effectLst/>
                <a:latin typeface="Times New Roman" panose="02020603050405020304" pitchFamily="18" charset="0"/>
                <a:ea typeface="Times New Roman" panose="02020603050405020304" pitchFamily="18" charset="0"/>
              </a:rPr>
            </a:br>
            <a:r>
              <a:rPr lang="en-US" sz="3300" dirty="0">
                <a:latin typeface="Times New Roman" panose="02020603050405020304" pitchFamily="18" charset="0"/>
                <a:ea typeface="Times New Roman" panose="02020603050405020304" pitchFamily="18" charset="0"/>
              </a:rPr>
              <a:t> 3- </a:t>
            </a:r>
            <a:r>
              <a:rPr lang="en-US" sz="3300" b="1" dirty="0">
                <a:latin typeface="Times New Roman" panose="02020603050405020304" pitchFamily="18" charset="0"/>
                <a:ea typeface="Times New Roman" panose="02020603050405020304" pitchFamily="18" charset="0"/>
              </a:rPr>
              <a:t>acclaimed: </a:t>
            </a:r>
            <a:r>
              <a:rPr lang="en-US" sz="3300" dirty="0">
                <a:latin typeface="Times New Roman" panose="02020603050405020304" pitchFamily="18" charset="0"/>
                <a:ea typeface="Times New Roman" panose="02020603050405020304" pitchFamily="18" charset="0"/>
              </a:rPr>
              <a:t>well-known</a:t>
            </a:r>
            <a:r>
              <a:rPr lang="en-US" sz="3300" b="1" dirty="0">
                <a:latin typeface="Times New Roman" panose="02020603050405020304" pitchFamily="18" charset="0"/>
                <a:ea typeface="Times New Roman" panose="02020603050405020304" pitchFamily="18" charset="0"/>
              </a:rPr>
              <a:t> </a:t>
            </a:r>
            <a:r>
              <a:rPr lang="en-US" sz="3300" dirty="0">
                <a:latin typeface="Times New Roman" panose="02020603050405020304" pitchFamily="18" charset="0"/>
                <a:ea typeface="Times New Roman" panose="02020603050405020304" pitchFamily="18" charset="0"/>
              </a:rPr>
              <a:t>                         </a:t>
            </a:r>
            <a:endParaRPr lang="en-US" sz="3300" dirty="0" smtClean="0">
              <a:effectLst/>
            </a:endParaRPr>
          </a:p>
          <a:p>
            <a:pPr marL="457200" marR="0" algn="l">
              <a:spcBef>
                <a:spcPts val="0"/>
              </a:spcBef>
              <a:spcAft>
                <a:spcPts val="0"/>
              </a:spcAft>
            </a:pPr>
            <a:r>
              <a:rPr lang="en-US" sz="3300" dirty="0">
                <a:latin typeface="Times New Roman" panose="02020603050405020304" pitchFamily="18" charset="0"/>
                <a:ea typeface="Times New Roman" panose="02020603050405020304" pitchFamily="18" charset="0"/>
              </a:rPr>
              <a:t>                         She is an acclaimed artist.</a:t>
            </a:r>
            <a:r>
              <a:rPr lang="en-US" sz="3300" dirty="0" smtClean="0">
                <a:effectLst/>
                <a:latin typeface="Times New Roman" panose="02020603050405020304" pitchFamily="18" charset="0"/>
                <a:ea typeface="Times New Roman" panose="02020603050405020304" pitchFamily="18" charset="0"/>
              </a:rPr>
              <a:t> </a:t>
            </a:r>
            <a:br>
              <a:rPr lang="en-US" sz="3300" dirty="0" smtClean="0">
                <a:effectLst/>
                <a:latin typeface="Times New Roman" panose="02020603050405020304" pitchFamily="18" charset="0"/>
                <a:ea typeface="Times New Roman" panose="02020603050405020304" pitchFamily="18" charset="0"/>
              </a:rPr>
            </a:br>
            <a:r>
              <a:rPr lang="en-US" sz="3300" dirty="0">
                <a:latin typeface="Times New Roman" panose="02020603050405020304" pitchFamily="18" charset="0"/>
                <a:ea typeface="Times New Roman" panose="02020603050405020304" pitchFamily="18" charset="0"/>
              </a:rPr>
              <a:t> 4- </a:t>
            </a:r>
            <a:r>
              <a:rPr lang="en-US" sz="3300" b="1" dirty="0">
                <a:latin typeface="Times New Roman" panose="02020603050405020304" pitchFamily="18" charset="0"/>
                <a:ea typeface="Times New Roman" panose="02020603050405020304" pitchFamily="18" charset="0"/>
              </a:rPr>
              <a:t>adverse</a:t>
            </a:r>
            <a:r>
              <a:rPr lang="en-US" sz="3300" dirty="0">
                <a:latin typeface="Times New Roman" panose="02020603050405020304" pitchFamily="18" charset="0"/>
                <a:ea typeface="Times New Roman" panose="02020603050405020304" pitchFamily="18" charset="0"/>
              </a:rPr>
              <a:t>:  having a negative effect on </a:t>
            </a:r>
            <a:r>
              <a:rPr lang="en-US" sz="3300" dirty="0" err="1">
                <a:latin typeface="Times New Roman" panose="02020603050405020304" pitchFamily="18" charset="0"/>
                <a:ea typeface="Times New Roman" panose="02020603050405020304" pitchFamily="18" charset="0"/>
              </a:rPr>
              <a:t>sth</a:t>
            </a:r>
            <a:r>
              <a:rPr lang="en-US" sz="3300" dirty="0">
                <a:latin typeface="Times New Roman" panose="02020603050405020304" pitchFamily="18" charset="0"/>
                <a:ea typeface="Times New Roman" panose="02020603050405020304" pitchFamily="18" charset="0"/>
              </a:rPr>
              <a:t>; bad</a:t>
            </a:r>
            <a:endParaRPr lang="en-US" sz="3300" dirty="0" smtClean="0">
              <a:effectLst/>
            </a:endParaRPr>
          </a:p>
          <a:p>
            <a:pPr marL="457200" marR="0" algn="l">
              <a:spcBef>
                <a:spcPts val="0"/>
              </a:spcBef>
              <a:spcAft>
                <a:spcPts val="0"/>
              </a:spcAft>
            </a:pPr>
            <a:r>
              <a:rPr lang="en-US" sz="3300" dirty="0">
                <a:latin typeface="Times New Roman" panose="02020603050405020304" pitchFamily="18" charset="0"/>
                <a:ea typeface="Times New Roman" panose="02020603050405020304" pitchFamily="18" charset="0"/>
              </a:rPr>
              <a:t>                     The match was cancelled due to adverse weather.   </a:t>
            </a:r>
            <a:endParaRPr lang="en-US" sz="3300" dirty="0" smtClean="0">
              <a:effectLst/>
            </a:endParaRPr>
          </a:p>
          <a:p>
            <a:pPr marL="457200" marR="0" algn="l">
              <a:spcBef>
                <a:spcPts val="0"/>
              </a:spcBef>
              <a:spcAft>
                <a:spcPts val="0"/>
              </a:spcAft>
            </a:pPr>
            <a:r>
              <a:rPr lang="en-US" sz="3300" dirty="0">
                <a:latin typeface="Times New Roman" panose="02020603050405020304" pitchFamily="18" charset="0"/>
                <a:ea typeface="Times New Roman" panose="02020603050405020304" pitchFamily="18" charset="0"/>
              </a:rPr>
              <a:t> 5- </a:t>
            </a:r>
            <a:r>
              <a:rPr lang="en-US" sz="3300" b="1" dirty="0">
                <a:latin typeface="Times New Roman" panose="02020603050405020304" pitchFamily="18" charset="0"/>
                <a:ea typeface="Times New Roman" panose="02020603050405020304" pitchFamily="18" charset="0"/>
              </a:rPr>
              <a:t>annoying</a:t>
            </a:r>
            <a:r>
              <a:rPr lang="en-US" sz="3300" dirty="0">
                <a:latin typeface="Times New Roman" panose="02020603050405020304" pitchFamily="18" charset="0"/>
                <a:ea typeface="Times New Roman" panose="02020603050405020304" pitchFamily="18" charset="0"/>
              </a:rPr>
              <a:t> : making you feel bad</a:t>
            </a:r>
            <a:endParaRPr lang="en-US" sz="3300" dirty="0" smtClean="0">
              <a:effectLst/>
            </a:endParaRPr>
          </a:p>
          <a:p>
            <a:pPr marL="457200" marR="0" algn="l">
              <a:spcBef>
                <a:spcPts val="0"/>
              </a:spcBef>
              <a:spcAft>
                <a:spcPts val="0"/>
              </a:spcAft>
            </a:pPr>
            <a:r>
              <a:rPr lang="en-US" sz="3300" dirty="0">
                <a:latin typeface="Times New Roman" panose="02020603050405020304" pitchFamily="18" charset="0"/>
                <a:ea typeface="Times New Roman" panose="02020603050405020304" pitchFamily="18" charset="0"/>
              </a:rPr>
              <a:t>                      It's annoying when a train is late.    </a:t>
            </a:r>
            <a:r>
              <a:rPr lang="en-US" dirty="0">
                <a:latin typeface="Times New Roman" panose="02020603050405020304" pitchFamily="18" charset="0"/>
                <a:ea typeface="Times New Roman" panose="02020603050405020304" pitchFamily="18" charset="0"/>
              </a:rPr>
              <a:t> </a:t>
            </a:r>
            <a:endParaRPr lang="en-US" dirty="0" smtClean="0">
              <a:effectLst/>
            </a:endParaRPr>
          </a:p>
          <a:p>
            <a:pPr algn="l"/>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1466834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1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B</a:t>
            </a:r>
            <a:r>
              <a:rPr lang="en-US" dirty="0"/>
              <a:t>.  </a:t>
            </a:r>
            <a:r>
              <a:rPr lang="en-US" b="1" dirty="0"/>
              <a:t>Fill in the gaps with a, an, some, any, the or -- (if no article is required).</a:t>
            </a:r>
            <a:r>
              <a:rPr lang="en-US" dirty="0"/>
              <a:t/>
            </a:r>
            <a:br>
              <a:rPr lang="en-US" dirty="0"/>
            </a:br>
            <a:r>
              <a:rPr lang="en-US" dirty="0"/>
              <a:t>  1.  __________ onions aren't in __________ cellar. They are in __________ kitchen.</a:t>
            </a:r>
            <a:br>
              <a:rPr lang="en-US" dirty="0"/>
            </a:br>
            <a:r>
              <a:rPr lang="en-US" dirty="0"/>
              <a:t>  2.  __________ whales and __________ elephants are __________ biggest mammals on earth.</a:t>
            </a:r>
            <a:br>
              <a:rPr lang="en-US" dirty="0"/>
            </a:br>
            <a:r>
              <a:rPr lang="en-US" dirty="0"/>
              <a:t>  3.  There were __________ books and __________ comics. __________ books were broken, but __________ comics weren't.</a:t>
            </a:r>
            <a:br>
              <a:rPr lang="en-US" dirty="0"/>
            </a:br>
            <a:r>
              <a:rPr lang="en-US" dirty="0"/>
              <a:t>  4.  "Could you give me __________ sweets, granny?"</a:t>
            </a:r>
            <a:br>
              <a:rPr lang="en-US" dirty="0"/>
            </a:br>
            <a:r>
              <a:rPr lang="en-US" dirty="0"/>
              <a:t>       "Of course, love!"</a:t>
            </a:r>
            <a:br>
              <a:rPr lang="en-US" dirty="0"/>
            </a:br>
            <a:r>
              <a:rPr lang="en-US" dirty="0"/>
              <a:t>  5.  I've lost __________ crayons I bought yesterday.</a:t>
            </a:r>
            <a:br>
              <a:rPr lang="en-US" dirty="0"/>
            </a:br>
            <a:r>
              <a:rPr lang="en-US" dirty="0"/>
              <a:t>  6.  She hates __________ garlic, but I love it.</a:t>
            </a:r>
            <a:br>
              <a:rPr lang="en-US" dirty="0"/>
            </a:br>
            <a:r>
              <a:rPr lang="en-US" dirty="0"/>
              <a:t>  7.  We would like to spend __________ week in Barcelona.</a:t>
            </a:r>
            <a:br>
              <a:rPr lang="en-US" dirty="0"/>
            </a:br>
            <a:r>
              <a:rPr lang="en-US" dirty="0"/>
              <a:t>  8.  __________ pollution is destroying __________ earth.</a:t>
            </a:r>
            <a:br>
              <a:rPr lang="en-US" dirty="0"/>
            </a:br>
            <a:r>
              <a:rPr lang="en-US" dirty="0"/>
              <a:t>  9.  There isn't __________ apple juice left. Let's buy __________ (apple juice).</a:t>
            </a:r>
            <a:br>
              <a:rPr lang="en-US" dirty="0"/>
            </a:br>
            <a:r>
              <a:rPr lang="en-US" dirty="0"/>
              <a:t>10.  "Did they drink __________ wine?"</a:t>
            </a:r>
            <a:br>
              <a:rPr lang="en-US" dirty="0"/>
            </a:br>
            <a:r>
              <a:rPr lang="en-US" dirty="0"/>
              <a:t>       "No, they didn't."</a:t>
            </a:r>
          </a:p>
        </p:txBody>
      </p:sp>
    </p:spTree>
    <p:extLst>
      <p:ext uri="{BB962C8B-B14F-4D97-AF65-F5344CB8AC3E}">
        <p14:creationId xmlns:p14="http://schemas.microsoft.com/office/powerpoint/2010/main" val="2194879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9616"/>
          </a:xfrm>
        </p:spPr>
        <p:txBody>
          <a:bodyPr>
            <a:normAutofit fontScale="90000"/>
          </a:bodyPr>
          <a:lstStyle/>
          <a:p>
            <a:r>
              <a:rPr lang="en-US" sz="2400" b="1" dirty="0" smtClean="0"/>
              <a:t>Reading Practice</a:t>
            </a:r>
            <a:r>
              <a:rPr lang="en-US" sz="2400" dirty="0" smtClean="0"/>
              <a:t/>
            </a:r>
            <a:br>
              <a:rPr lang="en-US" sz="2400" dirty="0" smtClean="0"/>
            </a:br>
            <a:r>
              <a:rPr lang="en-US" sz="2400" b="1" i="1" dirty="0" smtClean="0"/>
              <a:t>Read the following poem carefully; then answer the questions below.</a:t>
            </a:r>
            <a:r>
              <a:rPr lang="en-US" sz="2400" dirty="0" smtClean="0"/>
              <a:t/>
            </a:r>
            <a:br>
              <a:rPr lang="en-US" sz="2400" dirty="0" smtClean="0"/>
            </a:br>
            <a:endParaRPr lang="en-US" sz="2400" dirty="0"/>
          </a:p>
        </p:txBody>
      </p:sp>
      <p:sp>
        <p:nvSpPr>
          <p:cNvPr id="3" name="Content Placeholder 2"/>
          <p:cNvSpPr>
            <a:spLocks noGrp="1"/>
          </p:cNvSpPr>
          <p:nvPr>
            <p:ph idx="1"/>
          </p:nvPr>
        </p:nvSpPr>
        <p:spPr>
          <a:xfrm>
            <a:off x="838200" y="820270"/>
            <a:ext cx="10515600" cy="5889811"/>
          </a:xfrm>
        </p:spPr>
        <p:txBody>
          <a:bodyPr>
            <a:normAutofit fontScale="55000" lnSpcReduction="20000"/>
          </a:bodyPr>
          <a:lstStyle/>
          <a:p>
            <a:pPr marL="0" indent="0">
              <a:buNone/>
            </a:pPr>
            <a:r>
              <a:rPr lang="en-US" b="1" i="1" dirty="0" smtClean="0"/>
              <a:t>All </a:t>
            </a:r>
            <a:r>
              <a:rPr lang="en-US" b="1" i="1" dirty="0"/>
              <a:t>Around the Christmas Tree</a:t>
            </a:r>
            <a:endParaRPr lang="en-US" dirty="0"/>
          </a:p>
          <a:p>
            <a:pPr marL="0" indent="0">
              <a:buNone/>
            </a:pPr>
            <a:r>
              <a:rPr lang="en-US" dirty="0"/>
              <a:t>All around the Christmas tree</a:t>
            </a:r>
            <a:br>
              <a:rPr lang="en-US" dirty="0"/>
            </a:br>
            <a:r>
              <a:rPr lang="en-US" dirty="0"/>
              <a:t>As little kids they played.</a:t>
            </a:r>
            <a:br>
              <a:rPr lang="en-US" dirty="0"/>
            </a:br>
            <a:r>
              <a:rPr lang="en-US" dirty="0"/>
              <a:t>All the world was magic;</a:t>
            </a:r>
            <a:br>
              <a:rPr lang="en-US" dirty="0"/>
            </a:br>
            <a:r>
              <a:rPr lang="en-US" dirty="0"/>
              <a:t>Dreams were not delayed.</a:t>
            </a:r>
            <a:br>
              <a:rPr lang="en-US" dirty="0"/>
            </a:br>
            <a:r>
              <a:rPr lang="en-US" dirty="0"/>
              <a:t>All around the Christmas tree</a:t>
            </a:r>
            <a:br>
              <a:rPr lang="en-US" dirty="0"/>
            </a:br>
            <a:r>
              <a:rPr lang="en-US" dirty="0"/>
              <a:t>Happiness was made.</a:t>
            </a:r>
          </a:p>
          <a:p>
            <a:pPr marL="0" indent="0">
              <a:buNone/>
            </a:pPr>
            <a:r>
              <a:rPr lang="en-US" dirty="0"/>
              <a:t>All around the Christmas tree</a:t>
            </a:r>
            <a:br>
              <a:rPr lang="en-US" dirty="0"/>
            </a:br>
            <a:r>
              <a:rPr lang="en-US" dirty="0"/>
              <a:t>They learned how life was shared,</a:t>
            </a:r>
            <a:br>
              <a:rPr lang="en-US" dirty="0"/>
            </a:br>
            <a:r>
              <a:rPr lang="en-US" dirty="0"/>
              <a:t>Growing up together,</a:t>
            </a:r>
            <a:br>
              <a:rPr lang="en-US" dirty="0"/>
            </a:br>
            <a:r>
              <a:rPr lang="en-US" dirty="0"/>
              <a:t>Those who really cared.</a:t>
            </a:r>
            <a:br>
              <a:rPr lang="en-US" dirty="0"/>
            </a:br>
            <a:r>
              <a:rPr lang="en-US" dirty="0"/>
              <a:t>All around the Christmas tree</a:t>
            </a:r>
            <a:br>
              <a:rPr lang="en-US" dirty="0"/>
            </a:br>
            <a:r>
              <a:rPr lang="en-US" dirty="0"/>
              <a:t>For future days prepared.</a:t>
            </a:r>
          </a:p>
          <a:p>
            <a:pPr marL="0" indent="0">
              <a:buNone/>
            </a:pPr>
            <a:r>
              <a:rPr lang="en-US" dirty="0"/>
              <a:t>All around the Christmas tree</a:t>
            </a:r>
            <a:br>
              <a:rPr lang="en-US" dirty="0"/>
            </a:br>
            <a:r>
              <a:rPr lang="en-US" dirty="0"/>
              <a:t>They watched their children play.</a:t>
            </a:r>
            <a:br>
              <a:rPr lang="en-US" dirty="0"/>
            </a:br>
            <a:r>
              <a:rPr lang="en-US" dirty="0"/>
              <a:t>Families joined together</a:t>
            </a:r>
            <a:br>
              <a:rPr lang="en-US" dirty="0"/>
            </a:br>
            <a:r>
              <a:rPr lang="en-US" dirty="0"/>
              <a:t>To celebrate the day.</a:t>
            </a:r>
            <a:br>
              <a:rPr lang="en-US" dirty="0"/>
            </a:br>
            <a:r>
              <a:rPr lang="en-US" dirty="0"/>
              <a:t>All around the Christmas tree</a:t>
            </a:r>
            <a:br>
              <a:rPr lang="en-US" dirty="0"/>
            </a:br>
            <a:r>
              <a:rPr lang="en-US" dirty="0"/>
              <a:t>Loving words to say.</a:t>
            </a:r>
          </a:p>
          <a:p>
            <a:pPr marL="0" indent="0">
              <a:buNone/>
            </a:pPr>
            <a:r>
              <a:rPr lang="en-US" dirty="0"/>
              <a:t>All around the Christmas tree</a:t>
            </a:r>
            <a:br>
              <a:rPr lang="en-US" dirty="0"/>
            </a:br>
            <a:r>
              <a:rPr lang="en-US" dirty="0"/>
              <a:t>They sit and proudly gaze,</a:t>
            </a:r>
            <a:br>
              <a:rPr lang="en-US" dirty="0"/>
            </a:br>
            <a:r>
              <a:rPr lang="en-US" dirty="0"/>
              <a:t>Older and more peaceful,</a:t>
            </a:r>
            <a:br>
              <a:rPr lang="en-US" dirty="0"/>
            </a:br>
            <a:r>
              <a:rPr lang="en-US" dirty="0"/>
              <a:t>Enjoying these days.</a:t>
            </a:r>
            <a:br>
              <a:rPr lang="en-US" dirty="0"/>
            </a:br>
            <a:r>
              <a:rPr lang="en-US" dirty="0"/>
              <a:t>All around the Christmas tree</a:t>
            </a:r>
            <a:br>
              <a:rPr lang="en-US" dirty="0"/>
            </a:br>
            <a:r>
              <a:rPr lang="en-US" dirty="0"/>
              <a:t>Settled in their ways.</a:t>
            </a:r>
          </a:p>
          <a:p>
            <a:pPr marL="0" indent="0">
              <a:buNone/>
            </a:pPr>
            <a:r>
              <a:rPr lang="en-US" b="1" dirty="0"/>
              <a:t>Questions</a:t>
            </a:r>
            <a:r>
              <a:rPr lang="en-US" dirty="0"/>
              <a:t>:</a:t>
            </a:r>
          </a:p>
          <a:p>
            <a:pPr marL="0" indent="0">
              <a:buNone/>
            </a:pPr>
            <a:r>
              <a:rPr lang="en-US" dirty="0"/>
              <a:t>Who is this poem about? Tell why you think so.</a:t>
            </a:r>
          </a:p>
          <a:p>
            <a:pPr marL="0" indent="0">
              <a:buNone/>
            </a:pPr>
            <a:r>
              <a:rPr lang="en-US"/>
              <a:t> </a:t>
            </a:r>
            <a:r>
              <a:rPr lang="en-US" b="1" smtClean="0"/>
              <a:t>A </a:t>
            </a:r>
            <a:r>
              <a:rPr lang="en-US" b="1" dirty="0"/>
              <a:t>Proverb</a:t>
            </a:r>
            <a:endParaRPr lang="en-US" dirty="0"/>
          </a:p>
          <a:p>
            <a:pPr marL="0" indent="0">
              <a:buNone/>
            </a:pPr>
            <a:r>
              <a:rPr lang="en-US" b="1" dirty="0"/>
              <a:t>Too many cooks spoil the broth.</a:t>
            </a:r>
            <a:endParaRPr lang="en-US" dirty="0"/>
          </a:p>
          <a:p>
            <a:pPr marL="0" indent="0">
              <a:buNone/>
            </a:pPr>
            <a:endParaRPr lang="en-US" dirty="0"/>
          </a:p>
        </p:txBody>
      </p:sp>
    </p:spTree>
    <p:extLst>
      <p:ext uri="{BB962C8B-B14F-4D97-AF65-F5344CB8AC3E}">
        <p14:creationId xmlns:p14="http://schemas.microsoft.com/office/powerpoint/2010/main" val="68675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After the Rains</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2900" dirty="0" smtClean="0"/>
              <a:t>1</a:t>
            </a:r>
            <a:r>
              <a:rPr lang="en-US" sz="2900" dirty="0"/>
              <a:t>. This is a picture of a roadside in northeast India. As you can see, the rainy season has just ended. Many plants are young and bright green. It is a beautiful time of year.</a:t>
            </a:r>
          </a:p>
          <a:p>
            <a:pPr marL="0" indent="0">
              <a:buNone/>
            </a:pPr>
            <a:r>
              <a:rPr lang="en-US" sz="2900" dirty="0"/>
              <a:t>2. This part of India has a 4 season climate: there is a dry season (spring), a rainy season (summer), a moderate season (fall), and a cold season (winter). In this area, the weather is not too bad at any time of year. During the cold season, the temperature does not get very low. The most adverse weather happens in the rainy season.</a:t>
            </a:r>
          </a:p>
          <a:p>
            <a:pPr marL="0" indent="0">
              <a:buNone/>
            </a:pPr>
            <a:r>
              <a:rPr lang="en-US" sz="2900" dirty="0"/>
              <a:t>3. When it rains, it pours. It pours for hours at a time. People have to go to work anyway and run from their cars to their buildings. That is very annoying. The roads often become torn up because of the heavy rains.  When people sleep at night, they hear the rain's steady patter on the roof. Many people who grow up here believe that this sound is comforting.</a:t>
            </a:r>
          </a:p>
          <a:p>
            <a:pPr marL="0" indent="0">
              <a:buNone/>
            </a:pPr>
            <a:r>
              <a:rPr lang="en-US" sz="2900" dirty="0"/>
              <a:t>4. There is an acclaimed village nearby named </a:t>
            </a:r>
            <a:r>
              <a:rPr lang="en-US" sz="2900" dirty="0" err="1"/>
              <a:t>Cherrapunjee</a:t>
            </a:r>
            <a:r>
              <a:rPr lang="en-US" sz="2900" dirty="0"/>
              <a:t> (say chair-uh-PUN-</a:t>
            </a:r>
            <a:r>
              <a:rPr lang="en-US" sz="2900" dirty="0" err="1"/>
              <a:t>jee</a:t>
            </a:r>
            <a:r>
              <a:rPr lang="en-US" sz="2900" dirty="0"/>
              <a:t>). This village gets more rainfall than any other place in the world. You would think that would not be acceptable to anybody, but the people do not mind. All the rain comes during the rainy season. Then all of a sudden, abruptly , the rainy season ends and everything is bright green. </a:t>
            </a:r>
          </a:p>
          <a:p>
            <a:pPr marL="0" indent="0">
              <a:buNone/>
            </a:pP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513270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6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lgn="r">
              <a:buNone/>
            </a:pPr>
            <a:r>
              <a:rPr lang="fa-IR" dirty="0" smtClean="0"/>
              <a:t>پس از باران</a:t>
            </a:r>
          </a:p>
          <a:p>
            <a:pPr marL="0" indent="0" algn="r">
              <a:buNone/>
            </a:pPr>
            <a:r>
              <a:rPr lang="fa-IR" dirty="0" smtClean="0"/>
              <a:t>1. این تصویری از کنار جاده ای در شمال شرقی هند است. همانطور که می بینید ، فصل بارانی به تازگی به پایان رسیده است. بسیاری از گیاهان سر سبزو روشن هستند. وقت خوبی از سال است.</a:t>
            </a:r>
          </a:p>
          <a:p>
            <a:pPr marL="0" indent="0" algn="r">
              <a:buNone/>
            </a:pPr>
            <a:r>
              <a:rPr lang="fa-IR" dirty="0" smtClean="0"/>
              <a:t>2. این بخش از هند دارای 4 فصل آب و هوایی است: یک فصل خشک (بهار) ، یک فصل بارانی (تابستان) ، یک فصل معتدل (پاییز) و یک فصل سرد (زمستان) است. در این منطقه ، هوا در هر زمان از سال خیلی بد نیست. در فصل سرما دمای هوا خیلی کم نمی شود. بدترین هوا در فصل باران رخ می دهد.</a:t>
            </a:r>
          </a:p>
          <a:p>
            <a:pPr marL="0" indent="0" algn="r">
              <a:buNone/>
            </a:pPr>
            <a:r>
              <a:rPr lang="fa-IR" dirty="0" smtClean="0"/>
              <a:t>3. وقتی باران می بارد ، به شدت می بارد. در هر بارساعتها  باران می بارد. مردم باید به هر حال به سر کار بروند و از اتومبیل خود به سمت ساختمانهای خودمی دوند. این خیلی آزار دهنده است به دلیل بارانهای شدید ، جاده ها اغلب خراب می شوند. وقتی مردم شب ها می خوابند ، صدای مداوم باران را روی پشت بام می شنوند. بسیاری از افرادی که در اینجا بزرگ می شوند معتقدند که این صدا آرامش بخش است.</a:t>
            </a:r>
          </a:p>
          <a:p>
            <a:pPr marL="0" indent="0" algn="r">
              <a:buNone/>
            </a:pPr>
            <a:r>
              <a:rPr lang="fa-IR" dirty="0" smtClean="0"/>
              <a:t>4- یک دهکده معروف در این نزدیکی وجود دارد به نام چراپونجی.در این روستا بیشتر از سایر نقاط جهان باران می بارد. شما فکر می کنید که برای هر کسی قابل قبول نخواهد بود ، اما مردم بی توجه هستند. تمام باران  در فصل باران می بارد. سپس ناگهان فصل باران به پایان می رسد و همه چیز سبز روشن میشود.</a:t>
            </a:r>
            <a:endParaRPr lang="en-US" dirty="0"/>
          </a:p>
        </p:txBody>
      </p:sp>
    </p:spTree>
    <p:extLst>
      <p:ext uri="{BB962C8B-B14F-4D97-AF65-F5344CB8AC3E}">
        <p14:creationId xmlns:p14="http://schemas.microsoft.com/office/powerpoint/2010/main" val="240053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Answer the Questions: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1</a:t>
            </a:r>
            <a:r>
              <a:rPr lang="en-US" dirty="0"/>
              <a:t>. Put the seasons in order of spring, summer, winter and fall:</a:t>
            </a:r>
          </a:p>
          <a:p>
            <a:pPr marL="0" indent="0">
              <a:buNone/>
            </a:pPr>
            <a:r>
              <a:rPr lang="en-US" dirty="0"/>
              <a:t>A. moderate season, dry season, cold season and rainy season</a:t>
            </a:r>
          </a:p>
          <a:p>
            <a:pPr marL="0" indent="0">
              <a:buNone/>
            </a:pPr>
            <a:r>
              <a:rPr lang="en-US" dirty="0"/>
              <a:t>B. rainy season, cold season, dry season and moderate season</a:t>
            </a:r>
          </a:p>
          <a:p>
            <a:pPr marL="0" indent="0">
              <a:buNone/>
            </a:pPr>
            <a:r>
              <a:rPr lang="en-US" dirty="0"/>
              <a:t>C. dry season, rainy season, moderate season, cold season</a:t>
            </a:r>
          </a:p>
          <a:p>
            <a:pPr marL="0" indent="0">
              <a:buNone/>
            </a:pPr>
            <a:r>
              <a:rPr lang="en-US" dirty="0"/>
              <a:t>D. dry season, rainy season, cold season, moderate season</a:t>
            </a:r>
          </a:p>
          <a:p>
            <a:pPr marL="0" indent="0">
              <a:buNone/>
            </a:pPr>
            <a:r>
              <a:rPr lang="en-US" dirty="0"/>
              <a:t> 2. What becomes harmed during the rainy season?</a:t>
            </a:r>
          </a:p>
          <a:p>
            <a:pPr marL="0" indent="0">
              <a:buNone/>
            </a:pPr>
            <a:r>
              <a:rPr lang="en-US" dirty="0"/>
              <a:t>A. people: they catch colds</a:t>
            </a:r>
          </a:p>
          <a:p>
            <a:pPr marL="0" indent="0">
              <a:buNone/>
            </a:pPr>
            <a:r>
              <a:rPr lang="en-US" dirty="0"/>
              <a:t>B. roads: they get torn up</a:t>
            </a:r>
          </a:p>
          <a:p>
            <a:pPr marL="0" indent="0">
              <a:buNone/>
            </a:pPr>
            <a:r>
              <a:rPr lang="en-US" dirty="0"/>
              <a:t>C. roofs: they fall apart</a:t>
            </a:r>
          </a:p>
          <a:p>
            <a:pPr marL="0" indent="0">
              <a:buNone/>
            </a:pPr>
            <a:r>
              <a:rPr lang="en-US" dirty="0"/>
              <a:t>D. buildings: they get torn up</a:t>
            </a:r>
          </a:p>
          <a:p>
            <a:pPr marL="0" indent="0">
              <a:buNone/>
            </a:pPr>
            <a:r>
              <a:rPr lang="en-US" dirty="0"/>
              <a:t> 3. What comforts people during the rainy season?</a:t>
            </a:r>
          </a:p>
          <a:p>
            <a:pPr marL="0" indent="0">
              <a:buNone/>
            </a:pPr>
            <a:r>
              <a:rPr lang="en-US" dirty="0"/>
              <a:t>A. knowing the dry season is over</a:t>
            </a:r>
          </a:p>
          <a:p>
            <a:pPr marL="0" indent="0">
              <a:buNone/>
            </a:pPr>
            <a:r>
              <a:rPr lang="en-US" dirty="0"/>
              <a:t>B. knowing the moderate season is coming next</a:t>
            </a:r>
          </a:p>
          <a:p>
            <a:pPr marL="0" indent="0">
              <a:buNone/>
            </a:pPr>
            <a:r>
              <a:rPr lang="en-US" dirty="0"/>
              <a:t>C. going to work anyway</a:t>
            </a:r>
          </a:p>
          <a:p>
            <a:pPr marL="0" indent="0">
              <a:buNone/>
            </a:pPr>
            <a:r>
              <a:rPr lang="en-US" dirty="0"/>
              <a:t>D. hearing the rain on the roof at </a:t>
            </a:r>
            <a:r>
              <a:rPr lang="en-US" dirty="0" smtClean="0"/>
              <a:t>night</a:t>
            </a:r>
            <a:endParaRPr lang="en-US" dirty="0"/>
          </a:p>
        </p:txBody>
      </p:sp>
    </p:spTree>
    <p:extLst>
      <p:ext uri="{BB962C8B-B14F-4D97-AF65-F5344CB8AC3E}">
        <p14:creationId xmlns:p14="http://schemas.microsoft.com/office/powerpoint/2010/main" val="98216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i="1" dirty="0"/>
              <a:t>Match the words with their definitions:</a:t>
            </a:r>
            <a:endParaRPr lang="en-US" dirty="0"/>
          </a:p>
          <a:p>
            <a:pPr marL="0" indent="0">
              <a:buNone/>
            </a:pPr>
            <a:r>
              <a:rPr lang="en-US" dirty="0"/>
              <a:t>1-abruptly                               a. bad</a:t>
            </a:r>
            <a:br>
              <a:rPr lang="en-US" dirty="0"/>
            </a:br>
            <a:r>
              <a:rPr lang="en-US" dirty="0"/>
              <a:t> 2- acceptable                          b. famous</a:t>
            </a:r>
            <a:br>
              <a:rPr lang="en-US" dirty="0"/>
            </a:br>
            <a:r>
              <a:rPr lang="en-US" dirty="0"/>
              <a:t> 3- acclaimed                          c. suddenly</a:t>
            </a:r>
            <a:br>
              <a:rPr lang="en-US" dirty="0"/>
            </a:br>
            <a:r>
              <a:rPr lang="en-US" dirty="0"/>
              <a:t> 4-  adverse                              d. it bothers you </a:t>
            </a:r>
            <a:br>
              <a:rPr lang="en-US" dirty="0"/>
            </a:br>
            <a:r>
              <a:rPr lang="en-US" dirty="0"/>
              <a:t> 5- annoying                             e. it's o.k. </a:t>
            </a:r>
          </a:p>
          <a:p>
            <a:pPr marL="0" indent="0">
              <a:buNone/>
            </a:pPr>
            <a:endParaRPr lang="en-US" dirty="0"/>
          </a:p>
        </p:txBody>
      </p:sp>
    </p:spTree>
    <p:extLst>
      <p:ext uri="{BB962C8B-B14F-4D97-AF65-F5344CB8AC3E}">
        <p14:creationId xmlns:p14="http://schemas.microsoft.com/office/powerpoint/2010/main" val="3522726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A, an, some, any and the</a:t>
            </a:r>
          </a:p>
          <a:p>
            <a:pPr marL="0" indent="0">
              <a:buNone/>
            </a:pPr>
            <a:r>
              <a:rPr lang="en-US" dirty="0">
                <a:latin typeface="Times New Roman" panose="02020603050405020304" pitchFamily="18" charset="0"/>
                <a:cs typeface="Times New Roman" panose="02020603050405020304" pitchFamily="18" charset="0"/>
              </a:rPr>
              <a:t>A and an are used with singular countable nouns. A is used before consonants; an, before vowels.</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A cat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An ocean</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An orange bike</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Have a look at the following examples:</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An hour</a:t>
            </a:r>
            <a:r>
              <a:rPr lang="en-US" dirty="0">
                <a:latin typeface="Times New Roman" panose="02020603050405020304" pitchFamily="18" charset="0"/>
                <a:cs typeface="Times New Roman" panose="02020603050405020304" pitchFamily="18" charset="0"/>
              </a:rPr>
              <a:t> (Please note that the h is silent; therefore, hour starts with a vowel sound.)</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A hot dog</a:t>
            </a:r>
            <a:r>
              <a:rPr lang="en-US" dirty="0">
                <a:latin typeface="Times New Roman" panose="02020603050405020304" pitchFamily="18" charset="0"/>
                <a:cs typeface="Times New Roman" panose="02020603050405020304" pitchFamily="18" charset="0"/>
              </a:rPr>
              <a:t> (The h is not mute here.)</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A university student</a:t>
            </a:r>
            <a:r>
              <a:rPr lang="en-US" dirty="0">
                <a:latin typeface="Times New Roman" panose="02020603050405020304" pitchFamily="18" charset="0"/>
                <a:cs typeface="Times New Roman" panose="02020603050405020304" pitchFamily="18" charset="0"/>
              </a:rPr>
              <a:t> ("University" does not begin with a vowel sound, but, with a consonant sound. It is equivalent to saying you in English.)</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An unusual situation</a:t>
            </a:r>
            <a:r>
              <a:rPr lang="en-US" dirty="0">
                <a:latin typeface="Times New Roman" panose="02020603050405020304" pitchFamily="18" charset="0"/>
                <a:cs typeface="Times New Roman" panose="02020603050405020304" pitchFamily="18" charset="0"/>
              </a:rPr>
              <a:t> (The letter u has a vowel sound here.)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plural of a or an is some:</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Some cats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Some oceans</a:t>
            </a:r>
            <a:r>
              <a:rPr lang="en-US" dirty="0"/>
              <a:t/>
            </a:r>
            <a:br>
              <a:rPr lang="en-US" dirty="0"/>
            </a:b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5099859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60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Some is also used with uncountable nouns: some milk.</a:t>
            </a:r>
            <a:br>
              <a:rPr lang="en-US" dirty="0"/>
            </a:br>
            <a:r>
              <a:rPr lang="en-US" dirty="0"/>
              <a:t>In questions and in negatives sentences, any is used instead of some:</a:t>
            </a:r>
            <a:br>
              <a:rPr lang="en-US" dirty="0"/>
            </a:br>
            <a:r>
              <a:rPr lang="en-US" i="1" dirty="0"/>
              <a:t>There wasn't any milk.</a:t>
            </a:r>
            <a:r>
              <a:rPr lang="en-US" dirty="0"/>
              <a:t/>
            </a:r>
            <a:br>
              <a:rPr lang="en-US" dirty="0"/>
            </a:br>
            <a:r>
              <a:rPr lang="en-US" i="1" dirty="0"/>
              <a:t>Has she sent you any photos?</a:t>
            </a:r>
            <a:r>
              <a:rPr lang="en-US" dirty="0"/>
              <a:t/>
            </a:r>
            <a:br>
              <a:rPr lang="en-US" dirty="0"/>
            </a:br>
            <a:r>
              <a:rPr lang="en-US" dirty="0"/>
              <a:t>However, when we expect a positive reply or when we are offering or asking for something, we use some instead of any:</a:t>
            </a:r>
            <a:br>
              <a:rPr lang="en-US" dirty="0"/>
            </a:br>
            <a:r>
              <a:rPr lang="en-US" i="1" dirty="0"/>
              <a:t>Would you like some coffee?</a:t>
            </a:r>
            <a:r>
              <a:rPr lang="en-US" dirty="0"/>
              <a:t/>
            </a:r>
            <a:br>
              <a:rPr lang="en-US" dirty="0"/>
            </a:br>
            <a:r>
              <a:rPr lang="en-US" i="1" dirty="0"/>
              <a:t>Is there some ham in the fridge, mum? I'm very hungry.</a:t>
            </a:r>
            <a:r>
              <a:rPr lang="en-US" dirty="0"/>
              <a:t> (The speaker wants to eat some ham, so he expects that his or her mother will say "yes".)</a:t>
            </a:r>
            <a:br>
              <a:rPr lang="en-US" dirty="0"/>
            </a:br>
            <a:r>
              <a:rPr lang="en-US" dirty="0"/>
              <a:t>The is used to refer to things previously mentioned or to refer to something unique:</a:t>
            </a:r>
            <a:br>
              <a:rPr lang="en-US" dirty="0"/>
            </a:br>
            <a:r>
              <a:rPr lang="en-US" i="1" dirty="0"/>
              <a:t>A man and a woman were walking along the path. The man was wearing a red jumper and the woman, a pink jacket.</a:t>
            </a:r>
            <a:r>
              <a:rPr lang="en-US" dirty="0"/>
              <a:t/>
            </a:r>
            <a:br>
              <a:rPr lang="en-US" dirty="0"/>
            </a:br>
            <a:r>
              <a:rPr lang="en-US" i="1" dirty="0"/>
              <a:t>I would like to go to the moon.</a:t>
            </a:r>
            <a:r>
              <a:rPr lang="en-US" dirty="0"/>
              <a:t/>
            </a:r>
            <a:br>
              <a:rPr lang="en-US" dirty="0"/>
            </a:br>
            <a:r>
              <a:rPr lang="en-US" dirty="0"/>
              <a:t>Some, any and the are omitted when the names express a general idea:</a:t>
            </a:r>
            <a:br>
              <a:rPr lang="en-US" dirty="0"/>
            </a:br>
            <a:r>
              <a:rPr lang="en-US" i="1" dirty="0"/>
              <a:t>I love bananas.</a:t>
            </a:r>
            <a:r>
              <a:rPr lang="en-US" dirty="0"/>
              <a:t/>
            </a:r>
            <a:br>
              <a:rPr lang="en-US" dirty="0"/>
            </a:br>
            <a:r>
              <a:rPr lang="en-US" i="1" dirty="0"/>
              <a:t>Milk is very good for children</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8108883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0" indent="0">
              <a:buNone/>
            </a:pPr>
            <a:endParaRPr lang="en-US" dirty="0" smtClean="0"/>
          </a:p>
          <a:p>
            <a:pPr marL="0" indent="0">
              <a:buNone/>
            </a:pPr>
            <a:r>
              <a:rPr lang="en-US" dirty="0" smtClean="0"/>
              <a:t> 4. Is the climate in this part of India very bad?</a:t>
            </a:r>
          </a:p>
          <a:p>
            <a:pPr marL="0" indent="0">
              <a:buNone/>
            </a:pPr>
            <a:r>
              <a:rPr lang="en-US" dirty="0" smtClean="0"/>
              <a:t>A. Yes. The rainy season is very difficult.</a:t>
            </a:r>
          </a:p>
          <a:p>
            <a:pPr marL="0" indent="0">
              <a:buNone/>
            </a:pPr>
            <a:r>
              <a:rPr lang="en-US" dirty="0" smtClean="0"/>
              <a:t>B. No. The rainy season is the worst and the temperatures are not bad.</a:t>
            </a:r>
          </a:p>
          <a:p>
            <a:pPr marL="0" indent="0">
              <a:buNone/>
            </a:pPr>
            <a:r>
              <a:rPr lang="en-US" dirty="0" smtClean="0"/>
              <a:t>C. No. The rainy season only lasts a few days.</a:t>
            </a:r>
          </a:p>
          <a:p>
            <a:pPr marL="0" indent="0">
              <a:buNone/>
            </a:pPr>
            <a:r>
              <a:rPr lang="en-US" dirty="0" smtClean="0"/>
              <a:t>D. Yes and the plants are not in good health. </a:t>
            </a:r>
          </a:p>
          <a:p>
            <a:pPr marL="0" indent="0">
              <a:buNone/>
            </a:pPr>
            <a:r>
              <a:rPr lang="en-US" dirty="0" smtClean="0"/>
              <a:t>5. What is the main idea of this story?</a:t>
            </a:r>
          </a:p>
          <a:p>
            <a:pPr marL="0" indent="0">
              <a:buNone/>
            </a:pPr>
            <a:r>
              <a:rPr lang="en-US" dirty="0" smtClean="0"/>
              <a:t>A. No one wants to live in a climate with a rainy season.</a:t>
            </a:r>
          </a:p>
          <a:p>
            <a:pPr marL="0" indent="0">
              <a:buNone/>
            </a:pPr>
            <a:r>
              <a:rPr lang="en-US" dirty="0" smtClean="0"/>
              <a:t>B. </a:t>
            </a:r>
            <a:r>
              <a:rPr lang="en-US" dirty="0" err="1" smtClean="0"/>
              <a:t>Cherapunjee</a:t>
            </a:r>
            <a:r>
              <a:rPr lang="en-US" dirty="0" smtClean="0"/>
              <a:t> is a village in northeast India.</a:t>
            </a:r>
          </a:p>
          <a:p>
            <a:pPr marL="0" indent="0">
              <a:buNone/>
            </a:pPr>
            <a:r>
              <a:rPr lang="en-US" dirty="0" smtClean="0"/>
              <a:t>C. The four seasons in northeast India are unique.</a:t>
            </a:r>
          </a:p>
          <a:p>
            <a:pPr marL="0" indent="0">
              <a:buNone/>
            </a:pPr>
            <a:r>
              <a:rPr lang="en-US" dirty="0" smtClean="0"/>
              <a:t>D. Northeast India has interesting weather, including a rainy season</a:t>
            </a:r>
          </a:p>
          <a:p>
            <a:pPr marL="0" indent="0">
              <a:buNone/>
            </a:pPr>
            <a:endParaRPr lang="en-US" dirty="0"/>
          </a:p>
        </p:txBody>
      </p:sp>
    </p:spTree>
    <p:extLst>
      <p:ext uri="{BB962C8B-B14F-4D97-AF65-F5344CB8AC3E}">
        <p14:creationId xmlns:p14="http://schemas.microsoft.com/office/powerpoint/2010/main" val="61134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Exercises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A</a:t>
            </a:r>
            <a:r>
              <a:rPr lang="en-US" b="1" dirty="0"/>
              <a:t>.  Fill in the gaps with a, an, some, any or -- (if no article is required).</a:t>
            </a:r>
            <a:br>
              <a:rPr lang="en-US" b="1" dirty="0"/>
            </a:br>
            <a:r>
              <a:rPr lang="en-US" dirty="0"/>
              <a:t>  1.  I need __________ volunteer to sweep the sitting-room and the kitchen.</a:t>
            </a:r>
            <a:br>
              <a:rPr lang="en-US" dirty="0"/>
            </a:br>
            <a:r>
              <a:rPr lang="en-US" dirty="0"/>
              <a:t>  2.  Let's buy __________ grapes for the party.</a:t>
            </a:r>
            <a:br>
              <a:rPr lang="en-US" dirty="0"/>
            </a:br>
            <a:r>
              <a:rPr lang="en-US" dirty="0"/>
              <a:t>  3.  May I have __________ water, please?</a:t>
            </a:r>
            <a:br>
              <a:rPr lang="en-US" dirty="0"/>
            </a:br>
            <a:r>
              <a:rPr lang="en-US" dirty="0"/>
              <a:t>  4.  There aren't __________ strawberries.</a:t>
            </a:r>
            <a:br>
              <a:rPr lang="en-US" dirty="0"/>
            </a:br>
            <a:r>
              <a:rPr lang="en-US" dirty="0"/>
              <a:t>  5.  It was __________ easy exam. Everybody passed it.</a:t>
            </a:r>
            <a:br>
              <a:rPr lang="en-US" dirty="0"/>
            </a:br>
            <a:r>
              <a:rPr lang="en-US" dirty="0"/>
              <a:t>  6.  There is __________ lady at the door who asks for you.</a:t>
            </a:r>
            <a:br>
              <a:rPr lang="en-US" dirty="0"/>
            </a:br>
            <a:r>
              <a:rPr lang="en-US" dirty="0"/>
              <a:t>  7.  We don't have __________ coke.</a:t>
            </a:r>
            <a:br>
              <a:rPr lang="en-US" dirty="0"/>
            </a:br>
            <a:r>
              <a:rPr lang="en-US" dirty="0"/>
              <a:t>  8.  She hasn't got __________ friends</a:t>
            </a:r>
            <a:br>
              <a:rPr lang="en-US" dirty="0"/>
            </a:br>
            <a:r>
              <a:rPr lang="en-US" dirty="0"/>
              <a:t>  9.  "Are there __________ trees?"</a:t>
            </a:r>
            <a:br>
              <a:rPr lang="en-US" dirty="0"/>
            </a:br>
            <a:r>
              <a:rPr lang="en-US" dirty="0"/>
              <a:t>       "No, there aren't __________ (trees). It's a desert place."</a:t>
            </a:r>
            <a:br>
              <a:rPr lang="en-US" dirty="0"/>
            </a:br>
            <a:r>
              <a:rPr lang="en-US" dirty="0"/>
              <a:t>10.  __________ elephants never forget. </a:t>
            </a:r>
            <a:br>
              <a:rPr lang="en-US" dirty="0"/>
            </a:br>
            <a:endParaRPr lang="en-US" dirty="0"/>
          </a:p>
        </p:txBody>
      </p:sp>
    </p:spTree>
    <p:extLst>
      <p:ext uri="{BB962C8B-B14F-4D97-AF65-F5344CB8AC3E}">
        <p14:creationId xmlns:p14="http://schemas.microsoft.com/office/powerpoint/2010/main" val="448755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587</Words>
  <Application>Microsoft Office PowerPoint</Application>
  <PresentationFormat>Widescreen</PresentationFormat>
  <Paragraphs>68</Paragraphs>
  <Slides>11</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درس هشتم گروههای مشترک</vt:lpstr>
      <vt:lpstr>After the Rains </vt:lpstr>
      <vt:lpstr>PowerPoint Presentation</vt:lpstr>
      <vt:lpstr> Answer the Questions: </vt:lpstr>
      <vt:lpstr>PowerPoint Presentation</vt:lpstr>
      <vt:lpstr>Grammar</vt:lpstr>
      <vt:lpstr>Grammar</vt:lpstr>
      <vt:lpstr>PowerPoint Presentation</vt:lpstr>
      <vt:lpstr>Exercises </vt:lpstr>
      <vt:lpstr>PowerPoint Presentation</vt:lpstr>
      <vt:lpstr>Reading Practice Read the following poem carefully; then answer the questions below.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هشتم گروههای مشترک</dc:title>
  <dc:creator>Windows User</dc:creator>
  <cp:lastModifiedBy>Bamdadi</cp:lastModifiedBy>
  <cp:revision>14</cp:revision>
  <dcterms:created xsi:type="dcterms:W3CDTF">2020-05-04T15:41:57Z</dcterms:created>
  <dcterms:modified xsi:type="dcterms:W3CDTF">2020-05-05T14:54:54Z</dcterms:modified>
</cp:coreProperties>
</file>