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4" d="100"/>
          <a:sy n="64" d="100"/>
        </p:scale>
        <p:origin x="66"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23AFC1-1791-4D10-834D-E40F94CFD4A9}"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1F084-4982-4F5F-A0D1-83BD2896B46E}" type="slidenum">
              <a:rPr lang="en-US" smtClean="0"/>
              <a:t>‹#›</a:t>
            </a:fld>
            <a:endParaRPr lang="en-US"/>
          </a:p>
        </p:txBody>
      </p:sp>
    </p:spTree>
    <p:extLst>
      <p:ext uri="{BB962C8B-B14F-4D97-AF65-F5344CB8AC3E}">
        <p14:creationId xmlns:p14="http://schemas.microsoft.com/office/powerpoint/2010/main" val="1744979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23AFC1-1791-4D10-834D-E40F94CFD4A9}"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1F084-4982-4F5F-A0D1-83BD2896B46E}" type="slidenum">
              <a:rPr lang="en-US" smtClean="0"/>
              <a:t>‹#›</a:t>
            </a:fld>
            <a:endParaRPr lang="en-US"/>
          </a:p>
        </p:txBody>
      </p:sp>
    </p:spTree>
    <p:extLst>
      <p:ext uri="{BB962C8B-B14F-4D97-AF65-F5344CB8AC3E}">
        <p14:creationId xmlns:p14="http://schemas.microsoft.com/office/powerpoint/2010/main" val="2902399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23AFC1-1791-4D10-834D-E40F94CFD4A9}"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1F084-4982-4F5F-A0D1-83BD2896B46E}" type="slidenum">
              <a:rPr lang="en-US" smtClean="0"/>
              <a:t>‹#›</a:t>
            </a:fld>
            <a:endParaRPr lang="en-US"/>
          </a:p>
        </p:txBody>
      </p:sp>
    </p:spTree>
    <p:extLst>
      <p:ext uri="{BB962C8B-B14F-4D97-AF65-F5344CB8AC3E}">
        <p14:creationId xmlns:p14="http://schemas.microsoft.com/office/powerpoint/2010/main" val="2037515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23AFC1-1791-4D10-834D-E40F94CFD4A9}"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1F084-4982-4F5F-A0D1-83BD2896B46E}" type="slidenum">
              <a:rPr lang="en-US" smtClean="0"/>
              <a:t>‹#›</a:t>
            </a:fld>
            <a:endParaRPr lang="en-US"/>
          </a:p>
        </p:txBody>
      </p:sp>
    </p:spTree>
    <p:extLst>
      <p:ext uri="{BB962C8B-B14F-4D97-AF65-F5344CB8AC3E}">
        <p14:creationId xmlns:p14="http://schemas.microsoft.com/office/powerpoint/2010/main" val="2443617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223AFC1-1791-4D10-834D-E40F94CFD4A9}"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1F084-4982-4F5F-A0D1-83BD2896B46E}" type="slidenum">
              <a:rPr lang="en-US" smtClean="0"/>
              <a:t>‹#›</a:t>
            </a:fld>
            <a:endParaRPr lang="en-US"/>
          </a:p>
        </p:txBody>
      </p:sp>
    </p:spTree>
    <p:extLst>
      <p:ext uri="{BB962C8B-B14F-4D97-AF65-F5344CB8AC3E}">
        <p14:creationId xmlns:p14="http://schemas.microsoft.com/office/powerpoint/2010/main" val="809614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23AFC1-1791-4D10-834D-E40F94CFD4A9}"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1F084-4982-4F5F-A0D1-83BD2896B46E}" type="slidenum">
              <a:rPr lang="en-US" smtClean="0"/>
              <a:t>‹#›</a:t>
            </a:fld>
            <a:endParaRPr lang="en-US"/>
          </a:p>
        </p:txBody>
      </p:sp>
    </p:spTree>
    <p:extLst>
      <p:ext uri="{BB962C8B-B14F-4D97-AF65-F5344CB8AC3E}">
        <p14:creationId xmlns:p14="http://schemas.microsoft.com/office/powerpoint/2010/main" val="2279110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23AFC1-1791-4D10-834D-E40F94CFD4A9}" type="datetimeFigureOut">
              <a:rPr lang="en-US" smtClean="0"/>
              <a:t>5/5/2020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21F084-4982-4F5F-A0D1-83BD2896B46E}" type="slidenum">
              <a:rPr lang="en-US" smtClean="0"/>
              <a:t>‹#›</a:t>
            </a:fld>
            <a:endParaRPr lang="en-US"/>
          </a:p>
        </p:txBody>
      </p:sp>
    </p:spTree>
    <p:extLst>
      <p:ext uri="{BB962C8B-B14F-4D97-AF65-F5344CB8AC3E}">
        <p14:creationId xmlns:p14="http://schemas.microsoft.com/office/powerpoint/2010/main" val="746455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23AFC1-1791-4D10-834D-E40F94CFD4A9}" type="datetimeFigureOut">
              <a:rPr lang="en-US" smtClean="0"/>
              <a:t>5/5/2020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21F084-4982-4F5F-A0D1-83BD2896B46E}" type="slidenum">
              <a:rPr lang="en-US" smtClean="0"/>
              <a:t>‹#›</a:t>
            </a:fld>
            <a:endParaRPr lang="en-US"/>
          </a:p>
        </p:txBody>
      </p:sp>
    </p:spTree>
    <p:extLst>
      <p:ext uri="{BB962C8B-B14F-4D97-AF65-F5344CB8AC3E}">
        <p14:creationId xmlns:p14="http://schemas.microsoft.com/office/powerpoint/2010/main" val="938372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3AFC1-1791-4D10-834D-E40F94CFD4A9}" type="datetimeFigureOut">
              <a:rPr lang="en-US" smtClean="0"/>
              <a:t>5/5/2020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21F084-4982-4F5F-A0D1-83BD2896B46E}" type="slidenum">
              <a:rPr lang="en-US" smtClean="0"/>
              <a:t>‹#›</a:t>
            </a:fld>
            <a:endParaRPr lang="en-US"/>
          </a:p>
        </p:txBody>
      </p:sp>
    </p:spTree>
    <p:extLst>
      <p:ext uri="{BB962C8B-B14F-4D97-AF65-F5344CB8AC3E}">
        <p14:creationId xmlns:p14="http://schemas.microsoft.com/office/powerpoint/2010/main" val="826852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223AFC1-1791-4D10-834D-E40F94CFD4A9}"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1F084-4982-4F5F-A0D1-83BD2896B46E}" type="slidenum">
              <a:rPr lang="en-US" smtClean="0"/>
              <a:t>‹#›</a:t>
            </a:fld>
            <a:endParaRPr lang="en-US"/>
          </a:p>
        </p:txBody>
      </p:sp>
    </p:spTree>
    <p:extLst>
      <p:ext uri="{BB962C8B-B14F-4D97-AF65-F5344CB8AC3E}">
        <p14:creationId xmlns:p14="http://schemas.microsoft.com/office/powerpoint/2010/main" val="240035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223AFC1-1791-4D10-834D-E40F94CFD4A9}"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1F084-4982-4F5F-A0D1-83BD2896B46E}" type="slidenum">
              <a:rPr lang="en-US" smtClean="0"/>
              <a:t>‹#›</a:t>
            </a:fld>
            <a:endParaRPr lang="en-US"/>
          </a:p>
        </p:txBody>
      </p:sp>
    </p:spTree>
    <p:extLst>
      <p:ext uri="{BB962C8B-B14F-4D97-AF65-F5344CB8AC3E}">
        <p14:creationId xmlns:p14="http://schemas.microsoft.com/office/powerpoint/2010/main" val="3865763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3AFC1-1791-4D10-834D-E40F94CFD4A9}" type="datetimeFigureOut">
              <a:rPr lang="en-US" smtClean="0"/>
              <a:t>5/5/2020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1F084-4982-4F5F-A0D1-83BD2896B46E}" type="slidenum">
              <a:rPr lang="en-US" smtClean="0"/>
              <a:t>‹#›</a:t>
            </a:fld>
            <a:endParaRPr lang="en-US"/>
          </a:p>
        </p:txBody>
      </p:sp>
    </p:spTree>
    <p:extLst>
      <p:ext uri="{BB962C8B-B14F-4D97-AF65-F5344CB8AC3E}">
        <p14:creationId xmlns:p14="http://schemas.microsoft.com/office/powerpoint/2010/main" val="804907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881249"/>
          </a:xfrm>
        </p:spPr>
        <p:txBody>
          <a:bodyPr>
            <a:normAutofit/>
          </a:bodyPr>
          <a:lstStyle/>
          <a:p>
            <a:r>
              <a:rPr lang="fa-IR" sz="3200" dirty="0" smtClean="0"/>
              <a:t>درس هفتم گروه </a:t>
            </a:r>
            <a:r>
              <a:rPr lang="fa-IR" sz="3200" smtClean="0"/>
              <a:t>شنبه </a:t>
            </a:r>
            <a:r>
              <a:rPr lang="fa-IR" sz="3200" smtClean="0"/>
              <a:t>8تا10</a:t>
            </a:r>
            <a:endParaRPr lang="en-US" sz="3200" dirty="0"/>
          </a:p>
        </p:txBody>
      </p:sp>
      <p:sp>
        <p:nvSpPr>
          <p:cNvPr id="3" name="Subtitle 2"/>
          <p:cNvSpPr>
            <a:spLocks noGrp="1"/>
          </p:cNvSpPr>
          <p:nvPr>
            <p:ph type="subTitle" idx="1"/>
          </p:nvPr>
        </p:nvSpPr>
        <p:spPr>
          <a:xfrm>
            <a:off x="1524000" y="1882588"/>
            <a:ext cx="9144000" cy="5230906"/>
          </a:xfrm>
        </p:spPr>
        <p:txBody>
          <a:bodyPr>
            <a:normAutofit fontScale="70000" lnSpcReduction="20000"/>
          </a:bodyPr>
          <a:lstStyle/>
          <a:p>
            <a:pPr algn="l"/>
            <a:r>
              <a:rPr lang="en-US" b="1" dirty="0"/>
              <a:t>Unit Seven</a:t>
            </a:r>
            <a:endParaRPr lang="en-US" dirty="0"/>
          </a:p>
          <a:p>
            <a:pPr algn="l"/>
            <a:r>
              <a:rPr lang="en-US" b="1" dirty="0"/>
              <a:t>New Vocabulary</a:t>
            </a:r>
            <a:endParaRPr lang="en-US" dirty="0"/>
          </a:p>
          <a:p>
            <a:pPr algn="l"/>
            <a:r>
              <a:rPr lang="en-US" b="1" dirty="0"/>
              <a:t>1- </a:t>
            </a:r>
            <a:r>
              <a:rPr lang="en-US" b="1" dirty="0" err="1"/>
              <a:t>basic:</a:t>
            </a:r>
            <a:r>
              <a:rPr lang="en-US" dirty="0" err="1"/>
              <a:t>forming</a:t>
            </a:r>
            <a:r>
              <a:rPr lang="en-US" dirty="0"/>
              <a:t> the part of </a:t>
            </a:r>
            <a:r>
              <a:rPr lang="en-US" dirty="0" err="1"/>
              <a:t>sth</a:t>
            </a:r>
            <a:r>
              <a:rPr lang="en-US" dirty="0"/>
              <a:t> that is most necessary and from which other things develop</a:t>
            </a:r>
          </a:p>
          <a:p>
            <a:pPr algn="l"/>
            <a:r>
              <a:rPr lang="en-US" dirty="0"/>
              <a:t>             Food is one of the</a:t>
            </a:r>
            <a:r>
              <a:rPr lang="en-US" b="1" dirty="0"/>
              <a:t> basic </a:t>
            </a:r>
            <a:r>
              <a:rPr lang="en-US" dirty="0"/>
              <a:t>needs of any human</a:t>
            </a:r>
            <a:r>
              <a:rPr lang="en-US" b="1" dirty="0"/>
              <a:t>.</a:t>
            </a:r>
            <a:endParaRPr lang="en-US" dirty="0"/>
          </a:p>
          <a:p>
            <a:pPr algn="l"/>
            <a:r>
              <a:rPr lang="en-US" b="1" dirty="0"/>
              <a:t>2-field: </a:t>
            </a:r>
            <a:r>
              <a:rPr lang="en-US" dirty="0"/>
              <a:t>a particular subject or activity that </a:t>
            </a:r>
            <a:r>
              <a:rPr lang="en-US" dirty="0" err="1"/>
              <a:t>sb</a:t>
            </a:r>
            <a:r>
              <a:rPr lang="en-US" dirty="0"/>
              <a:t> works in or is interested in</a:t>
            </a:r>
          </a:p>
          <a:p>
            <a:pPr algn="l"/>
            <a:r>
              <a:rPr lang="en-US" dirty="0"/>
              <a:t>            His </a:t>
            </a:r>
            <a:r>
              <a:rPr lang="en-US" b="1" dirty="0"/>
              <a:t>field</a:t>
            </a:r>
            <a:r>
              <a:rPr lang="en-US" dirty="0"/>
              <a:t> of study is mathematics.</a:t>
            </a:r>
          </a:p>
          <a:p>
            <a:pPr algn="l"/>
            <a:r>
              <a:rPr lang="en-US" b="1" dirty="0"/>
              <a:t>3-divide: </a:t>
            </a:r>
            <a:r>
              <a:rPr lang="en-US" dirty="0"/>
              <a:t>to separate or make </a:t>
            </a:r>
            <a:r>
              <a:rPr lang="en-US" dirty="0" err="1"/>
              <a:t>sth</a:t>
            </a:r>
            <a:r>
              <a:rPr lang="en-US" dirty="0"/>
              <a:t> separate into parts</a:t>
            </a:r>
          </a:p>
          <a:p>
            <a:pPr algn="l"/>
            <a:r>
              <a:rPr lang="en-US" dirty="0"/>
              <a:t>           The cells began to </a:t>
            </a:r>
            <a:r>
              <a:rPr lang="en-US" b="1" dirty="0"/>
              <a:t>divide</a:t>
            </a:r>
            <a:r>
              <a:rPr lang="en-US" dirty="0"/>
              <a:t> rapidly.</a:t>
            </a:r>
          </a:p>
          <a:p>
            <a:pPr algn="l"/>
            <a:r>
              <a:rPr lang="en-US" b="1" dirty="0"/>
              <a:t>4-method: </a:t>
            </a:r>
            <a:r>
              <a:rPr lang="en-US" dirty="0"/>
              <a:t>a particular way of doing </a:t>
            </a:r>
            <a:r>
              <a:rPr lang="en-US" dirty="0" err="1"/>
              <a:t>sth</a:t>
            </a:r>
            <a:endParaRPr lang="en-US" dirty="0"/>
          </a:p>
          <a:p>
            <a:pPr algn="l"/>
            <a:r>
              <a:rPr lang="en-US" dirty="0"/>
              <a:t>            This is a new </a:t>
            </a:r>
            <a:r>
              <a:rPr lang="en-US" b="1" dirty="0"/>
              <a:t>method</a:t>
            </a:r>
            <a:r>
              <a:rPr lang="en-US" dirty="0"/>
              <a:t> of scientific data analysis.</a:t>
            </a:r>
          </a:p>
          <a:p>
            <a:pPr algn="l"/>
            <a:r>
              <a:rPr lang="en-US" b="1" dirty="0"/>
              <a:t>5- complex</a:t>
            </a:r>
            <a:r>
              <a:rPr lang="en-US" dirty="0"/>
              <a:t>: made of many different parts that are connected; difficult to understand</a:t>
            </a:r>
          </a:p>
          <a:p>
            <a:pPr algn="l"/>
            <a:r>
              <a:rPr lang="en-US" dirty="0"/>
              <a:t>            I couldn't understand the </a:t>
            </a:r>
            <a:r>
              <a:rPr lang="en-US" b="1" dirty="0"/>
              <a:t>complex </a:t>
            </a:r>
            <a:r>
              <a:rPr lang="en-US" dirty="0"/>
              <a:t>structure of human brain</a:t>
            </a:r>
            <a:r>
              <a:rPr lang="en-US" b="1" dirty="0"/>
              <a:t>.</a:t>
            </a:r>
            <a:endParaRPr lang="en-US" dirty="0"/>
          </a:p>
          <a:p>
            <a:pPr algn="l"/>
            <a:r>
              <a:rPr lang="en-US" b="1" dirty="0"/>
              <a:t>6- feature: </a:t>
            </a:r>
            <a:r>
              <a:rPr lang="en-US" dirty="0"/>
              <a:t>typical characteristics or quality that </a:t>
            </a:r>
            <a:r>
              <a:rPr lang="en-US" dirty="0" err="1"/>
              <a:t>sth</a:t>
            </a:r>
            <a:r>
              <a:rPr lang="en-US" dirty="0"/>
              <a:t>/</a:t>
            </a:r>
            <a:r>
              <a:rPr lang="en-US" dirty="0" err="1"/>
              <a:t>sb</a:t>
            </a:r>
            <a:r>
              <a:rPr lang="en-US" dirty="0"/>
              <a:t> has</a:t>
            </a:r>
          </a:p>
          <a:p>
            <a:pPr algn="l"/>
            <a:r>
              <a:rPr lang="en-US" dirty="0"/>
              <a:t>        An interesting </a:t>
            </a:r>
            <a:r>
              <a:rPr lang="en-US" b="1" dirty="0"/>
              <a:t>feature </a:t>
            </a:r>
            <a:r>
              <a:rPr lang="en-US" dirty="0"/>
              <a:t>of the city is its old market.</a:t>
            </a:r>
          </a:p>
          <a:p>
            <a:pPr algn="l"/>
            <a:r>
              <a:rPr lang="en-US" b="1" dirty="0"/>
              <a:t>7-publish: </a:t>
            </a:r>
            <a:r>
              <a:rPr lang="en-US" dirty="0"/>
              <a:t>to produce a book , magazine, etc. and sell it to the public</a:t>
            </a:r>
          </a:p>
          <a:p>
            <a:pPr algn="l"/>
            <a:r>
              <a:rPr lang="en-US" dirty="0"/>
              <a:t>        He has </a:t>
            </a:r>
            <a:r>
              <a:rPr lang="en-US" b="1" dirty="0"/>
              <a:t>published</a:t>
            </a:r>
            <a:r>
              <a:rPr lang="en-US" dirty="0"/>
              <a:t> many books.</a:t>
            </a:r>
          </a:p>
          <a:p>
            <a:pPr algn="l"/>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23876163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54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Change the following sentences into question</a:t>
            </a:r>
            <a:endParaRPr lang="en-US" sz="3200" dirty="0"/>
          </a:p>
        </p:txBody>
      </p:sp>
      <p:sp>
        <p:nvSpPr>
          <p:cNvPr id="3" name="Content Placeholder 2"/>
          <p:cNvSpPr>
            <a:spLocks noGrp="1"/>
          </p:cNvSpPr>
          <p:nvPr>
            <p:ph idx="1"/>
          </p:nvPr>
        </p:nvSpPr>
        <p:spPr>
          <a:xfrm>
            <a:off x="838200" y="1825624"/>
            <a:ext cx="10515600" cy="4776881"/>
          </a:xfrm>
        </p:spPr>
        <p:txBody>
          <a:bodyPr>
            <a:normAutofit fontScale="62500" lnSpcReduction="20000"/>
          </a:bodyPr>
          <a:lstStyle/>
          <a:p>
            <a:pPr marL="0" indent="0">
              <a:buNone/>
            </a:pPr>
            <a:r>
              <a:rPr lang="en-US" b="1" dirty="0" smtClean="0"/>
              <a:t>.</a:t>
            </a:r>
            <a:endParaRPr lang="en-US" dirty="0"/>
          </a:p>
          <a:p>
            <a:pPr marL="0" indent="0">
              <a:buNone/>
            </a:pPr>
            <a:r>
              <a:rPr lang="en-US" b="1" dirty="0"/>
              <a:t> </a:t>
            </a:r>
            <a:r>
              <a:rPr lang="en-US" dirty="0" smtClean="0"/>
              <a:t>1- </a:t>
            </a:r>
            <a:r>
              <a:rPr lang="en-US" dirty="0"/>
              <a:t>I  </a:t>
            </a:r>
            <a:r>
              <a:rPr lang="en-US" b="1" dirty="0"/>
              <a:t>was watching</a:t>
            </a:r>
            <a:r>
              <a:rPr lang="en-US" dirty="0"/>
              <a:t> TV when she called</a:t>
            </a:r>
            <a:r>
              <a:rPr lang="en-US" dirty="0" smtClean="0"/>
              <a:t>.</a:t>
            </a:r>
            <a:endParaRPr lang="fa-IR" dirty="0" smtClean="0"/>
          </a:p>
          <a:p>
            <a:pPr marL="0" indent="0">
              <a:buNone/>
            </a:pPr>
            <a:r>
              <a:rPr lang="en-US" dirty="0" smtClean="0"/>
              <a:t> </a:t>
            </a:r>
            <a:endParaRPr lang="en-US" dirty="0"/>
          </a:p>
          <a:p>
            <a:pPr marL="0" indent="0">
              <a:buNone/>
            </a:pPr>
            <a:r>
              <a:rPr lang="en-US" dirty="0" smtClean="0"/>
              <a:t>2-  </a:t>
            </a:r>
            <a:r>
              <a:rPr lang="en-US" dirty="0"/>
              <a:t>When the phone rang, she </a:t>
            </a:r>
            <a:r>
              <a:rPr lang="en-US" b="1" dirty="0"/>
              <a:t>was writing</a:t>
            </a:r>
            <a:r>
              <a:rPr lang="en-US" dirty="0"/>
              <a:t> a letter</a:t>
            </a:r>
            <a:r>
              <a:rPr lang="en-US" dirty="0" smtClean="0"/>
              <a:t>.</a:t>
            </a:r>
            <a:endParaRPr lang="fa-IR" dirty="0" smtClean="0"/>
          </a:p>
          <a:p>
            <a:pPr marL="0" indent="0">
              <a:buNone/>
            </a:pPr>
            <a:endParaRPr lang="en-US" dirty="0"/>
          </a:p>
          <a:p>
            <a:pPr marL="0" indent="0">
              <a:buNone/>
            </a:pPr>
            <a:r>
              <a:rPr lang="en-US" dirty="0" smtClean="0"/>
              <a:t>3- </a:t>
            </a:r>
            <a:r>
              <a:rPr lang="en-US" dirty="0"/>
              <a:t>We </a:t>
            </a:r>
            <a:r>
              <a:rPr lang="en-US" b="1" dirty="0"/>
              <a:t>were having</a:t>
            </a:r>
            <a:r>
              <a:rPr lang="en-US" dirty="0"/>
              <a:t> the picnic when it started to rain. </a:t>
            </a:r>
            <a:endParaRPr lang="fa-IR" dirty="0" smtClean="0"/>
          </a:p>
          <a:p>
            <a:pPr marL="0" indent="0">
              <a:buNone/>
            </a:pPr>
            <a:endParaRPr lang="en-US" dirty="0"/>
          </a:p>
          <a:p>
            <a:pPr marL="0" indent="0">
              <a:buNone/>
            </a:pPr>
            <a:r>
              <a:rPr lang="en-US" dirty="0" smtClean="0"/>
              <a:t>4- </a:t>
            </a:r>
            <a:r>
              <a:rPr lang="en-US" dirty="0"/>
              <a:t>You </a:t>
            </a:r>
            <a:r>
              <a:rPr lang="en-US" b="1" dirty="0"/>
              <a:t>were doing</a:t>
            </a:r>
            <a:r>
              <a:rPr lang="en-US" dirty="0"/>
              <a:t> your homework when the earthquake started</a:t>
            </a:r>
            <a:r>
              <a:rPr lang="en-US" dirty="0" smtClean="0"/>
              <a:t>.</a:t>
            </a:r>
            <a:endParaRPr lang="fa-IR" dirty="0" smtClean="0"/>
          </a:p>
          <a:p>
            <a:pPr marL="0" indent="0">
              <a:buNone/>
            </a:pPr>
            <a:endParaRPr lang="en-US" dirty="0"/>
          </a:p>
          <a:p>
            <a:pPr marL="0" indent="0">
              <a:buNone/>
            </a:pPr>
            <a:r>
              <a:rPr lang="en-US" dirty="0" smtClean="0"/>
              <a:t>5- </a:t>
            </a:r>
            <a:r>
              <a:rPr lang="en-US" dirty="0"/>
              <a:t>I </a:t>
            </a:r>
            <a:r>
              <a:rPr lang="en-US" b="1" dirty="0"/>
              <a:t>was listening</a:t>
            </a:r>
            <a:r>
              <a:rPr lang="en-US" dirty="0"/>
              <a:t> to my iPod, so I didn't hear the fire alarm.</a:t>
            </a:r>
          </a:p>
          <a:p>
            <a:pPr marL="0" indent="0">
              <a:buNone/>
            </a:pPr>
            <a:r>
              <a:rPr lang="en-US" dirty="0" smtClean="0"/>
              <a:t>6- </a:t>
            </a:r>
            <a:r>
              <a:rPr lang="en-US" dirty="0"/>
              <a:t>You </a:t>
            </a:r>
            <a:r>
              <a:rPr lang="en-US" b="1" dirty="0"/>
              <a:t>were not listening</a:t>
            </a:r>
            <a:r>
              <a:rPr lang="en-US" dirty="0"/>
              <a:t> to me when I told you to turn the oven off. </a:t>
            </a:r>
          </a:p>
          <a:p>
            <a:pPr marL="0" indent="0">
              <a:buNone/>
            </a:pPr>
            <a:r>
              <a:rPr lang="en-US" dirty="0" smtClean="0"/>
              <a:t>7- </a:t>
            </a:r>
            <a:r>
              <a:rPr lang="en-US" dirty="0"/>
              <a:t>John </a:t>
            </a:r>
            <a:r>
              <a:rPr lang="en-US" b="1" dirty="0"/>
              <a:t>was sleeping</a:t>
            </a:r>
            <a:r>
              <a:rPr lang="en-US" dirty="0"/>
              <a:t> last night when someone stole his car. </a:t>
            </a:r>
          </a:p>
          <a:p>
            <a:pPr marL="0" indent="0">
              <a:buNone/>
            </a:pPr>
            <a:r>
              <a:rPr lang="en-US" dirty="0" smtClean="0"/>
              <a:t>8- </a:t>
            </a:r>
            <a:r>
              <a:rPr lang="en-US" dirty="0"/>
              <a:t>Sammy </a:t>
            </a:r>
            <a:r>
              <a:rPr lang="en-US" b="1" dirty="0"/>
              <a:t>was waiting</a:t>
            </a:r>
            <a:r>
              <a:rPr lang="en-US" dirty="0"/>
              <a:t> for us when we got off the plane.</a:t>
            </a:r>
          </a:p>
          <a:p>
            <a:pPr marL="0" indent="0">
              <a:buNone/>
            </a:pPr>
            <a:r>
              <a:rPr lang="en-US" dirty="0" smtClean="0"/>
              <a:t>9- </a:t>
            </a:r>
            <a:r>
              <a:rPr lang="en-US" dirty="0"/>
              <a:t>I </a:t>
            </a:r>
            <a:r>
              <a:rPr lang="en-US" b="1" dirty="0"/>
              <a:t>was writing</a:t>
            </a:r>
            <a:r>
              <a:rPr lang="en-US" dirty="0"/>
              <a:t> the email when the computer suddenly went off.</a:t>
            </a:r>
          </a:p>
          <a:p>
            <a:pPr marL="0" indent="0">
              <a:buNone/>
            </a:pPr>
            <a:r>
              <a:rPr lang="en-US" dirty="0" smtClean="0"/>
              <a:t>10-You</a:t>
            </a:r>
            <a:r>
              <a:rPr lang="en-US" b="1" dirty="0" smtClean="0"/>
              <a:t> </a:t>
            </a:r>
            <a:r>
              <a:rPr lang="en-US" b="1" dirty="0"/>
              <a:t>were</a:t>
            </a:r>
            <a:r>
              <a:rPr lang="en-US" dirty="0"/>
              <a:t> </a:t>
            </a:r>
            <a:r>
              <a:rPr lang="en-US" b="1" dirty="0"/>
              <a:t>listening </a:t>
            </a:r>
            <a:r>
              <a:rPr lang="en-US" dirty="0"/>
              <a:t>to the music when you broke your leg.</a:t>
            </a:r>
          </a:p>
          <a:p>
            <a:pPr marL="0" indent="0">
              <a:buNone/>
            </a:pPr>
            <a:endParaRPr lang="en-US" dirty="0"/>
          </a:p>
        </p:txBody>
      </p:sp>
    </p:spTree>
    <p:extLst>
      <p:ext uri="{BB962C8B-B14F-4D97-AF65-F5344CB8AC3E}">
        <p14:creationId xmlns:p14="http://schemas.microsoft.com/office/powerpoint/2010/main" val="2157814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Change the following sentences into negative.</a:t>
            </a:r>
            <a:r>
              <a:rPr lang="en-US" sz="2800" dirty="0" smtClean="0"/>
              <a:t/>
            </a:r>
            <a:br>
              <a:rPr lang="en-US" sz="2800" dirty="0" smtClean="0"/>
            </a:br>
            <a:endParaRPr lang="en-US" sz="2800" dirty="0"/>
          </a:p>
        </p:txBody>
      </p:sp>
      <p:sp>
        <p:nvSpPr>
          <p:cNvPr id="3" name="Content Placeholder 2"/>
          <p:cNvSpPr>
            <a:spLocks noGrp="1"/>
          </p:cNvSpPr>
          <p:nvPr>
            <p:ph idx="1"/>
          </p:nvPr>
        </p:nvSpPr>
        <p:spPr/>
        <p:txBody>
          <a:bodyPr>
            <a:normAutofit lnSpcReduction="10000"/>
          </a:bodyPr>
          <a:lstStyle/>
          <a:p>
            <a:pPr marL="0" indent="0">
              <a:buNone/>
            </a:pPr>
            <a:r>
              <a:rPr lang="en-US" dirty="0" smtClean="0"/>
              <a:t>1-Last </a:t>
            </a:r>
            <a:r>
              <a:rPr lang="en-US" dirty="0"/>
              <a:t>night at 6 PM, I </a:t>
            </a:r>
            <a:r>
              <a:rPr lang="en-US" b="1" dirty="0"/>
              <a:t>was eating</a:t>
            </a:r>
            <a:r>
              <a:rPr lang="en-US" dirty="0"/>
              <a:t> dinner.</a:t>
            </a:r>
          </a:p>
          <a:p>
            <a:pPr marL="0" indent="0">
              <a:buNone/>
            </a:pPr>
            <a:r>
              <a:rPr lang="en-US" dirty="0"/>
              <a:t>…………………………………………………..</a:t>
            </a:r>
          </a:p>
          <a:p>
            <a:pPr marL="0" indent="0">
              <a:buNone/>
            </a:pPr>
            <a:r>
              <a:rPr lang="en-US" dirty="0"/>
              <a:t>2-At midnight, we </a:t>
            </a:r>
            <a:r>
              <a:rPr lang="en-US" b="1" dirty="0"/>
              <a:t>were</a:t>
            </a:r>
            <a:r>
              <a:rPr lang="en-US" dirty="0"/>
              <a:t> still </a:t>
            </a:r>
            <a:r>
              <a:rPr lang="en-US" b="1" dirty="0"/>
              <a:t>driving</a:t>
            </a:r>
            <a:r>
              <a:rPr lang="en-US" dirty="0"/>
              <a:t> through the desert.</a:t>
            </a:r>
          </a:p>
          <a:p>
            <a:pPr marL="0" indent="0">
              <a:buNone/>
            </a:pPr>
            <a:r>
              <a:rPr lang="en-US" dirty="0"/>
              <a:t>……………………………………………………………</a:t>
            </a:r>
          </a:p>
          <a:p>
            <a:pPr marL="0" indent="0">
              <a:buNone/>
            </a:pPr>
            <a:r>
              <a:rPr lang="en-US" dirty="0"/>
              <a:t>3-Yesterday at this time, I </a:t>
            </a:r>
            <a:r>
              <a:rPr lang="en-US" b="1" dirty="0"/>
              <a:t>was sitting</a:t>
            </a:r>
            <a:r>
              <a:rPr lang="en-US" dirty="0"/>
              <a:t> at my desk at work.</a:t>
            </a:r>
          </a:p>
          <a:p>
            <a:pPr marL="0" indent="0">
              <a:buNone/>
            </a:pPr>
            <a:r>
              <a:rPr lang="en-US" dirty="0"/>
              <a:t>……………………………………………………………..</a:t>
            </a:r>
          </a:p>
          <a:p>
            <a:pPr marL="0" indent="0">
              <a:buNone/>
            </a:pPr>
            <a:r>
              <a:rPr lang="en-US" dirty="0"/>
              <a:t>4-I </a:t>
            </a:r>
            <a:r>
              <a:rPr lang="en-US" b="1" dirty="0"/>
              <a:t>was studying</a:t>
            </a:r>
            <a:r>
              <a:rPr lang="en-US" dirty="0"/>
              <a:t> while he </a:t>
            </a:r>
            <a:r>
              <a:rPr lang="en-US" b="1" dirty="0"/>
              <a:t>was making</a:t>
            </a:r>
            <a:r>
              <a:rPr lang="en-US" dirty="0"/>
              <a:t> dinner.</a:t>
            </a:r>
          </a:p>
          <a:p>
            <a:pPr marL="0" indent="0">
              <a:buNone/>
            </a:pPr>
            <a:r>
              <a:rPr lang="en-US" dirty="0"/>
              <a:t>……………………………………………………………….</a:t>
            </a:r>
          </a:p>
          <a:p>
            <a:pPr marL="0" indent="0">
              <a:buNone/>
            </a:pPr>
            <a:r>
              <a:rPr lang="en-US" dirty="0"/>
              <a:t>5-While Ellen </a:t>
            </a:r>
            <a:r>
              <a:rPr lang="en-US" b="1" dirty="0"/>
              <a:t>was reading</a:t>
            </a:r>
            <a:r>
              <a:rPr lang="en-US" dirty="0"/>
              <a:t>, Tim </a:t>
            </a:r>
            <a:r>
              <a:rPr lang="en-US" b="1" dirty="0"/>
              <a:t>was watching</a:t>
            </a:r>
            <a:r>
              <a:rPr lang="en-US" dirty="0"/>
              <a:t> television.</a:t>
            </a:r>
          </a:p>
          <a:p>
            <a:pPr marL="0" indent="0">
              <a:buNone/>
            </a:pPr>
            <a:endParaRPr lang="en-US" dirty="0"/>
          </a:p>
        </p:txBody>
      </p:sp>
    </p:spTree>
    <p:extLst>
      <p:ext uri="{BB962C8B-B14F-4D97-AF65-F5344CB8AC3E}">
        <p14:creationId xmlns:p14="http://schemas.microsoft.com/office/powerpoint/2010/main" val="2842730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0298"/>
          </a:xfrm>
        </p:spPr>
        <p:txBody>
          <a:bodyPr>
            <a:normAutofit fontScale="90000"/>
          </a:bodyPr>
          <a:lstStyle/>
          <a:p>
            <a:r>
              <a:rPr lang="en-US" sz="3200" b="1" dirty="0" smtClean="0"/>
              <a:t>Reading Practice</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 </a:t>
            </a:r>
            <a:endParaRPr lang="en-US" dirty="0"/>
          </a:p>
          <a:p>
            <a:pPr marL="0" indent="0">
              <a:buNone/>
            </a:pPr>
            <a:r>
              <a:rPr lang="en-US" b="1" i="1" dirty="0"/>
              <a:t>Read the following passages carefully; then answer the questions below.</a:t>
            </a:r>
            <a:endParaRPr lang="en-US" dirty="0"/>
          </a:p>
          <a:p>
            <a:pPr marL="0" indent="0">
              <a:buNone/>
            </a:pPr>
            <a:r>
              <a:rPr lang="en-US" b="1" dirty="0"/>
              <a:t>Text (1)</a:t>
            </a:r>
            <a:endParaRPr lang="en-US" dirty="0"/>
          </a:p>
          <a:p>
            <a:pPr marL="0" indent="0">
              <a:buNone/>
            </a:pPr>
            <a:r>
              <a:rPr lang="en-US" b="1" dirty="0"/>
              <a:t> </a:t>
            </a:r>
            <a:r>
              <a:rPr lang="en-US" dirty="0" smtClean="0"/>
              <a:t>           </a:t>
            </a:r>
            <a:r>
              <a:rPr lang="en-US" dirty="0"/>
              <a:t>No, Honey, I don’t want you to spend a lot of money on my birthday present. Just having you for a husband is the only gift I need. In fact, I’ll just drive my old rusty bucket of bolts down to the mall and buy myself a little present. And if the poor old car doesn't break down, I’ll be back soon. </a:t>
            </a:r>
          </a:p>
          <a:p>
            <a:pPr marL="0" indent="0">
              <a:buNone/>
            </a:pPr>
            <a:r>
              <a:rPr lang="en-US" b="1" dirty="0"/>
              <a:t>1. What is the message?</a:t>
            </a:r>
            <a:endParaRPr lang="en-US" dirty="0"/>
          </a:p>
          <a:p>
            <a:pPr marL="0" indent="0">
              <a:buNone/>
            </a:pPr>
            <a:r>
              <a:rPr lang="en-US" dirty="0"/>
              <a:t>a. I don’t want a gift.</a:t>
            </a:r>
            <a:br>
              <a:rPr lang="en-US" dirty="0"/>
            </a:br>
            <a:r>
              <a:rPr lang="en-US" dirty="0"/>
              <a:t>b. Buy me a new car.</a:t>
            </a:r>
            <a:br>
              <a:rPr lang="en-US" dirty="0"/>
            </a:br>
            <a:r>
              <a:rPr lang="en-US" dirty="0"/>
              <a:t>c. The mall is fun.</a:t>
            </a:r>
            <a:br>
              <a:rPr lang="en-US" dirty="0"/>
            </a:br>
            <a:r>
              <a:rPr lang="en-US" dirty="0"/>
              <a:t>d. I’ll carry a bucket for you.</a:t>
            </a:r>
          </a:p>
          <a:p>
            <a:endParaRPr lang="en-US" dirty="0"/>
          </a:p>
        </p:txBody>
      </p:sp>
    </p:spTree>
    <p:extLst>
      <p:ext uri="{BB962C8B-B14F-4D97-AF65-F5344CB8AC3E}">
        <p14:creationId xmlns:p14="http://schemas.microsoft.com/office/powerpoint/2010/main" val="3815316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marL="0" indent="0">
              <a:buNone/>
            </a:pPr>
            <a:endParaRPr lang="en-US" dirty="0" smtClean="0"/>
          </a:p>
          <a:p>
            <a:pPr marL="0" indent="0">
              <a:buNone/>
            </a:pPr>
            <a:r>
              <a:rPr lang="en-US" dirty="0" smtClean="0"/>
              <a:t>Text(2)</a:t>
            </a:r>
          </a:p>
          <a:p>
            <a:pPr marL="0" indent="0">
              <a:buNone/>
            </a:pPr>
            <a:r>
              <a:rPr lang="en-US" dirty="0" smtClean="0"/>
              <a:t>Billy always listens to his mother. He always does what she says. If his mother says, “Brush your teeth,” Billy brushes his teeth. If his mother says, “Go to bed,” Billy goes to bed. Billy is a very good boy. A good boy listens to his mother. His mother doesn’t have to ask him again. She asks him to do something one time, and she doesn’t ask again. Billy is a good boy. He does what his mother asks the first time. She doesn’t have to ask again. She tells Billy, “You are my best child.” Of course Billy is her best child. Billy is her only child.</a:t>
            </a:r>
          </a:p>
          <a:p>
            <a:pPr marL="0" indent="0">
              <a:buNone/>
            </a:pPr>
            <a:r>
              <a:rPr lang="en-US" dirty="0" smtClean="0"/>
              <a:t>Questions:</a:t>
            </a:r>
          </a:p>
          <a:p>
            <a:pPr marL="0" indent="0">
              <a:buNone/>
            </a:pPr>
            <a:r>
              <a:rPr lang="en-US" dirty="0" smtClean="0"/>
              <a:t>1- Does Billy always listen to his mother?</a:t>
            </a:r>
          </a:p>
          <a:p>
            <a:pPr marL="0" indent="0">
              <a:buNone/>
            </a:pPr>
            <a:r>
              <a:rPr lang="en-US" dirty="0" smtClean="0"/>
              <a:t>…………………………………………………</a:t>
            </a:r>
          </a:p>
          <a:p>
            <a:pPr marL="0" indent="0">
              <a:buNone/>
            </a:pPr>
            <a:r>
              <a:rPr lang="en-US" dirty="0" smtClean="0"/>
              <a:t>2- Why does Billy's mother call him "her best child"?</a:t>
            </a:r>
          </a:p>
          <a:p>
            <a:pPr marL="0" indent="0">
              <a:buNone/>
            </a:pPr>
            <a:r>
              <a:rPr lang="en-US" dirty="0" smtClean="0"/>
              <a:t>…………………………………………………………</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510978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
            </a:r>
            <a:r>
              <a:rPr lang="en-US" dirty="0" smtClean="0"/>
              <a:t>iology.</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 Traditionally, the special </a:t>
            </a:r>
            <a:r>
              <a:rPr lang="en-US" b="1" dirty="0"/>
              <a:t>fields </a:t>
            </a:r>
            <a:r>
              <a:rPr lang="en-US" dirty="0"/>
              <a:t>within biology are grouped by the </a:t>
            </a:r>
            <a:r>
              <a:rPr lang="en-US" b="1" dirty="0"/>
              <a:t>basic</a:t>
            </a:r>
            <a:r>
              <a:rPr lang="en-US" dirty="0"/>
              <a:t> type of organisms which the scientists study. The fields within biology are further </a:t>
            </a:r>
            <a:r>
              <a:rPr lang="en-US" b="1" dirty="0"/>
              <a:t>divided</a:t>
            </a:r>
            <a:r>
              <a:rPr lang="en-US" dirty="0"/>
              <a:t>. This division is based on organisms and the </a:t>
            </a:r>
            <a:r>
              <a:rPr lang="en-US" b="1" dirty="0"/>
              <a:t>methods</a:t>
            </a:r>
            <a:r>
              <a:rPr lang="en-US" dirty="0"/>
              <a:t> which are used to study them.</a:t>
            </a:r>
          </a:p>
          <a:p>
            <a:pPr marL="0" indent="0">
              <a:buNone/>
            </a:pPr>
            <a:r>
              <a:rPr lang="en-US" dirty="0"/>
              <a:t>         In addition to all of the basic groupings and specialized fields within biology, many applied fields of biology such as medicine and genetic research are more </a:t>
            </a:r>
            <a:r>
              <a:rPr lang="en-US" b="1" dirty="0"/>
              <a:t>complex</a:t>
            </a:r>
            <a:r>
              <a:rPr lang="en-US" dirty="0"/>
              <a:t> and involve many specialized sub-disciplines.</a:t>
            </a:r>
          </a:p>
          <a:p>
            <a:pPr marL="0" indent="0">
              <a:buNone/>
            </a:pPr>
            <a:r>
              <a:rPr lang="en-US" dirty="0"/>
              <a:t>        Biology as a science was first developed in the nineteenth century, as scientists discovered that all living things shared certain fundamental </a:t>
            </a:r>
            <a:r>
              <a:rPr lang="en-US" b="1" dirty="0"/>
              <a:t>features</a:t>
            </a:r>
            <a:r>
              <a:rPr lang="en-US" dirty="0"/>
              <a:t> and were best studied as a whole. Today, biology is a standard subject of instruction at schools and universities around the world. Over a million papers are </a:t>
            </a:r>
            <a:r>
              <a:rPr lang="en-US" b="1" dirty="0"/>
              <a:t>published</a:t>
            </a:r>
            <a:r>
              <a:rPr lang="en-US" dirty="0"/>
              <a:t> on biology. </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19699904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947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marL="0" indent="0" algn="r">
              <a:buNone/>
            </a:pPr>
            <a:r>
              <a:rPr lang="fa-IR" dirty="0" smtClean="0"/>
              <a:t>بطور سنتی ، رشته های ویژه زیست شناسی توسط نوع اصلی ارگانیسم هایی که دانشمندان مطالعه می کنند ، طبقه بندی می شوند. رشته های زیست شناسی بیشتر تقسیم می شوند. این تقسیم بندی بر اساس ارگانیسم ها و روش هایی است که برای مطالعه آنها استفاده می شود.</a:t>
            </a:r>
          </a:p>
          <a:p>
            <a:pPr marL="0" indent="0" algn="r">
              <a:buNone/>
            </a:pPr>
            <a:r>
              <a:rPr lang="fa-IR" dirty="0" smtClean="0"/>
              <a:t> علاوه بر همه گروه بندی های اساسی و زمینه های تخصصی زیست شناسی ، بسیاری از رشته های کاربردی زیست شناسی مانند پزشکی و تحقیقات ژنتیکی پیچیده تر هستند و شامل بسیاری از رشته های تخصصی هستند. </a:t>
            </a:r>
          </a:p>
          <a:p>
            <a:pPr marL="0" indent="0" algn="r">
              <a:buNone/>
            </a:pPr>
            <a:r>
              <a:rPr lang="fa-IR" dirty="0" smtClean="0"/>
              <a:t>زیست شناسی به عنوان یک علم برای اولین بار در قرن نوزدهم توسعه یافت ، زیرا دانشمندان دریافتند که همه موجودات زنده دارای ویژگی های اساسی خاصی هستند و به طور کلی به بهترین وجه مورد مطالعه قرار می گیرند. امروزه زیست شناسی یک موضوع استاندارد آموزش در مدارس و دانشگاه های سراسر جهان است. بیش از یک میلیون مقاله در زمینه زیست شناسی منتشر شده است.</a:t>
            </a:r>
            <a:endParaRPr lang="en-US" dirty="0"/>
          </a:p>
        </p:txBody>
      </p:sp>
    </p:spTree>
    <p:extLst>
      <p:ext uri="{BB962C8B-B14F-4D97-AF65-F5344CB8AC3E}">
        <p14:creationId xmlns:p14="http://schemas.microsoft.com/office/powerpoint/2010/main" val="658864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Vocabulary</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smtClean="0"/>
              <a:t>Use </a:t>
            </a:r>
            <a:r>
              <a:rPr lang="en-US" b="1" dirty="0"/>
              <a:t>the given words in the following blanks.</a:t>
            </a:r>
            <a:endParaRPr lang="en-US" dirty="0"/>
          </a:p>
          <a:p>
            <a:pPr marL="0" indent="0">
              <a:buNone/>
            </a:pPr>
            <a:r>
              <a:rPr lang="en-US" b="1" dirty="0"/>
              <a:t>basic          fields        divided         methods      cell   </a:t>
            </a:r>
            <a:endParaRPr lang="en-US" dirty="0"/>
          </a:p>
          <a:p>
            <a:pPr marL="0" indent="0">
              <a:buNone/>
            </a:pPr>
            <a:r>
              <a:rPr lang="en-US" b="1" dirty="0"/>
              <a:t>tissues       complex     features      published  </a:t>
            </a:r>
            <a:endParaRPr lang="en-US" dirty="0"/>
          </a:p>
          <a:p>
            <a:pPr marL="0" indent="0">
              <a:buNone/>
            </a:pPr>
            <a:r>
              <a:rPr lang="en-US" dirty="0"/>
              <a:t>1- The fields within biology are grouped by the…………….. type of organisms being studied.</a:t>
            </a:r>
          </a:p>
          <a:p>
            <a:pPr marL="0" indent="0">
              <a:buNone/>
            </a:pPr>
            <a:r>
              <a:rPr lang="en-US" dirty="0"/>
              <a:t>2- Scientists discovered that all living things shared certain fundamental …………………….</a:t>
            </a:r>
          </a:p>
          <a:p>
            <a:pPr marL="0" indent="0">
              <a:buNone/>
            </a:pPr>
            <a:r>
              <a:rPr lang="en-US" dirty="0"/>
              <a:t>3- Over a million papers are …………….. on biology.	</a:t>
            </a:r>
          </a:p>
          <a:p>
            <a:pPr marL="0" indent="0">
              <a:buNone/>
            </a:pPr>
            <a:r>
              <a:rPr lang="en-US" dirty="0"/>
              <a:t>4-Applied fields of biology such as medicine and genetic research are more ……………….</a:t>
            </a:r>
          </a:p>
          <a:p>
            <a:pPr marL="0" indent="0">
              <a:buNone/>
            </a:pPr>
            <a:r>
              <a:rPr lang="en-US" dirty="0"/>
              <a:t>6- Organisms are studied and different …………………are used to  study them.</a:t>
            </a:r>
          </a:p>
          <a:p>
            <a:pPr marL="0" indent="0">
              <a:buNone/>
            </a:pPr>
            <a:r>
              <a:rPr lang="en-US" dirty="0"/>
              <a:t>7- The ……………. within biology are further divided</a:t>
            </a:r>
          </a:p>
        </p:txBody>
      </p:sp>
    </p:spTree>
    <p:extLst>
      <p:ext uri="{BB962C8B-B14F-4D97-AF65-F5344CB8AC3E}">
        <p14:creationId xmlns:p14="http://schemas.microsoft.com/office/powerpoint/2010/main" val="2639778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B-Vocabulary(New Context)</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a:t> </a:t>
            </a:r>
          </a:p>
          <a:p>
            <a:pPr marL="0" indent="0">
              <a:buNone/>
            </a:pPr>
            <a:r>
              <a:rPr lang="en-US" b="1" i="1" dirty="0" smtClean="0"/>
              <a:t>Use </a:t>
            </a:r>
            <a:r>
              <a:rPr lang="en-US" b="1" i="1" dirty="0"/>
              <a:t>the given words in the following blanks.</a:t>
            </a:r>
            <a:endParaRPr lang="en-US" dirty="0"/>
          </a:p>
          <a:p>
            <a:pPr marL="0" indent="0">
              <a:buNone/>
            </a:pPr>
            <a:r>
              <a:rPr lang="en-US" b="1" dirty="0"/>
              <a:t>basic          field        divide         method        cell      tissues  </a:t>
            </a:r>
            <a:endParaRPr lang="en-US" dirty="0"/>
          </a:p>
          <a:p>
            <a:pPr marL="0" indent="0">
              <a:buNone/>
            </a:pPr>
            <a:r>
              <a:rPr lang="en-US" b="1" dirty="0"/>
              <a:t>complex     characteristics         publish          systems     organism</a:t>
            </a:r>
            <a:endParaRPr lang="en-US" dirty="0"/>
          </a:p>
          <a:p>
            <a:pPr marL="0" indent="0">
              <a:buNone/>
            </a:pPr>
            <a:r>
              <a:rPr lang="en-US" b="1" dirty="0"/>
              <a:t> </a:t>
            </a:r>
            <a:r>
              <a:rPr lang="en-US" dirty="0" smtClean="0"/>
              <a:t>1-University </a:t>
            </a:r>
            <a:r>
              <a:rPr lang="en-US" dirty="0"/>
              <a:t>professors are required to …………..articles.</a:t>
            </a:r>
          </a:p>
          <a:p>
            <a:pPr marL="0" indent="0">
              <a:buNone/>
            </a:pPr>
            <a:r>
              <a:rPr lang="en-US" dirty="0"/>
              <a:t>2-The class is too crowded; we should ………….it.</a:t>
            </a:r>
          </a:p>
          <a:p>
            <a:pPr marL="0" indent="0">
              <a:buNone/>
            </a:pPr>
            <a:r>
              <a:rPr lang="en-US" dirty="0"/>
              <a:t>3-A good teacher should have some good………………….</a:t>
            </a:r>
          </a:p>
          <a:p>
            <a:pPr marL="0" indent="0">
              <a:buNone/>
            </a:pPr>
            <a:r>
              <a:rPr lang="en-US" dirty="0"/>
              <a:t>4-This ………………of solving problems is time saving.</a:t>
            </a:r>
          </a:p>
          <a:p>
            <a:pPr marL="0" indent="0">
              <a:buNone/>
            </a:pPr>
            <a:r>
              <a:rPr lang="en-US" dirty="0"/>
              <a:t>5-My …………..phone does not work.</a:t>
            </a:r>
          </a:p>
          <a:p>
            <a:pPr marL="0" indent="0">
              <a:buNone/>
            </a:pPr>
            <a:r>
              <a:rPr lang="en-US" dirty="0"/>
              <a:t>6-Human beings should have the ……………….needs of life.</a:t>
            </a:r>
          </a:p>
          <a:p>
            <a:pPr marL="0" indent="0">
              <a:buNone/>
            </a:pPr>
            <a:r>
              <a:rPr lang="en-US" dirty="0"/>
              <a:t>7-………………problems cause mental illness.</a:t>
            </a:r>
          </a:p>
          <a:p>
            <a:pPr marL="0" indent="0">
              <a:buNone/>
            </a:pPr>
            <a:r>
              <a:rPr lang="en-US" dirty="0"/>
              <a:t>8-My </a:t>
            </a:r>
            <a:r>
              <a:rPr lang="en-US" dirty="0" err="1"/>
              <a:t>favourite</a:t>
            </a:r>
            <a:r>
              <a:rPr lang="en-US" dirty="0"/>
              <a:t> …………..of study is English Language Teaching.</a:t>
            </a:r>
          </a:p>
          <a:p>
            <a:pPr marL="0" indent="0">
              <a:buNone/>
            </a:pPr>
            <a:r>
              <a:rPr lang="en-US" dirty="0"/>
              <a:t>9-……………..are connected to each other.</a:t>
            </a:r>
          </a:p>
          <a:p>
            <a:pPr marL="0" indent="0">
              <a:buNone/>
            </a:pPr>
            <a:endParaRPr lang="en-US" dirty="0"/>
          </a:p>
        </p:txBody>
      </p:sp>
    </p:spTree>
    <p:extLst>
      <p:ext uri="{BB962C8B-B14F-4D97-AF65-F5344CB8AC3E}">
        <p14:creationId xmlns:p14="http://schemas.microsoft.com/office/powerpoint/2010/main" val="4278870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b="1" dirty="0" smtClean="0"/>
              <a:t>C. Matching</a:t>
            </a:r>
            <a:r>
              <a:rPr lang="en-US" sz="2700" dirty="0" smtClean="0"/>
              <a:t/>
            </a:r>
            <a:br>
              <a:rPr lang="en-US" sz="2700" dirty="0" smtClean="0"/>
            </a:br>
            <a:r>
              <a:rPr lang="en-US" sz="2700" b="1" i="1" dirty="0" smtClean="0"/>
              <a:t>Match the words with their meanings. There are more items in column B.</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b="1" dirty="0" smtClean="0"/>
              <a:t>Column </a:t>
            </a:r>
            <a:r>
              <a:rPr lang="en-US" b="1" dirty="0"/>
              <a:t>A                                           Column B</a:t>
            </a:r>
            <a:endParaRPr lang="en-US" dirty="0"/>
          </a:p>
          <a:p>
            <a:pPr marL="0" indent="0">
              <a:buNone/>
            </a:pPr>
            <a:r>
              <a:rPr lang="en-US" b="1" dirty="0"/>
              <a:t>  1-basic                                                    </a:t>
            </a:r>
            <a:r>
              <a:rPr lang="en-US" dirty="0"/>
              <a:t>a. organized set of ideas</a:t>
            </a:r>
            <a:r>
              <a:rPr lang="en-US" b="1" dirty="0"/>
              <a:t>    </a:t>
            </a:r>
            <a:endParaRPr lang="en-US" dirty="0"/>
          </a:p>
          <a:p>
            <a:pPr marL="0" indent="0">
              <a:buNone/>
            </a:pPr>
            <a:r>
              <a:rPr lang="en-US" b="1" dirty="0"/>
              <a:t>  2-organism	</a:t>
            </a:r>
            <a:r>
              <a:rPr lang="en-US" dirty="0"/>
              <a:t>                        </a:t>
            </a:r>
            <a:r>
              <a:rPr lang="en-US" dirty="0" smtClean="0"/>
              <a:t>  </a:t>
            </a:r>
            <a:r>
              <a:rPr lang="en-US" dirty="0"/>
              <a:t>b</a:t>
            </a:r>
            <a:r>
              <a:rPr lang="en-US" b="1" dirty="0"/>
              <a:t>. </a:t>
            </a:r>
            <a:r>
              <a:rPr lang="en-US" dirty="0"/>
              <a:t>produce a book</a:t>
            </a:r>
          </a:p>
          <a:p>
            <a:pPr marL="0" indent="0">
              <a:buNone/>
            </a:pPr>
            <a:r>
              <a:rPr lang="en-US" b="1" dirty="0"/>
              <a:t>  3-field 	     </a:t>
            </a:r>
            <a:r>
              <a:rPr lang="en-US" dirty="0"/>
              <a:t>                                 </a:t>
            </a:r>
            <a:r>
              <a:rPr lang="fa-IR" dirty="0" smtClean="0"/>
              <a:t>    </a:t>
            </a:r>
            <a:r>
              <a:rPr lang="en-US" dirty="0" smtClean="0"/>
              <a:t>    </a:t>
            </a:r>
            <a:r>
              <a:rPr lang="fa-IR" dirty="0" smtClean="0"/>
              <a:t> </a:t>
            </a:r>
            <a:r>
              <a:rPr lang="en-US" dirty="0" smtClean="0"/>
              <a:t> </a:t>
            </a:r>
            <a:r>
              <a:rPr lang="en-US" dirty="0"/>
              <a:t>c. essential</a:t>
            </a:r>
          </a:p>
          <a:p>
            <a:pPr marL="0" indent="0">
              <a:buNone/>
            </a:pPr>
            <a:r>
              <a:rPr lang="en-US" b="1" dirty="0"/>
              <a:t>  4- divide	</a:t>
            </a:r>
            <a:r>
              <a:rPr lang="en-US" dirty="0"/>
              <a:t>                                       </a:t>
            </a:r>
            <a:r>
              <a:rPr lang="fa-IR" dirty="0" smtClean="0"/>
              <a:t>      </a:t>
            </a:r>
            <a:r>
              <a:rPr lang="en-US" dirty="0" smtClean="0"/>
              <a:t>   </a:t>
            </a:r>
            <a:r>
              <a:rPr lang="en-US" dirty="0"/>
              <a:t>d.</a:t>
            </a:r>
            <a:r>
              <a:rPr lang="en-US" b="1" dirty="0"/>
              <a:t> </a:t>
            </a:r>
            <a:r>
              <a:rPr lang="en-US" dirty="0"/>
              <a:t>living thing</a:t>
            </a:r>
          </a:p>
          <a:p>
            <a:pPr marL="0" indent="0">
              <a:buNone/>
            </a:pPr>
            <a:r>
              <a:rPr lang="en-US" b="1" dirty="0"/>
              <a:t>  5-methods 	</a:t>
            </a:r>
            <a:r>
              <a:rPr lang="en-US" dirty="0"/>
              <a:t>                         </a:t>
            </a:r>
            <a:r>
              <a:rPr lang="en-US" dirty="0" smtClean="0"/>
              <a:t>   </a:t>
            </a:r>
            <a:r>
              <a:rPr lang="en-US" dirty="0"/>
              <a:t>e. complicated</a:t>
            </a:r>
          </a:p>
          <a:p>
            <a:pPr marL="0" indent="0">
              <a:buNone/>
            </a:pPr>
            <a:r>
              <a:rPr lang="en-US" b="1" dirty="0"/>
              <a:t>  6-cell	  </a:t>
            </a:r>
            <a:r>
              <a:rPr lang="en-US" dirty="0"/>
              <a:t>                                                   f. the smallest unit of living things </a:t>
            </a:r>
          </a:p>
          <a:p>
            <a:pPr marL="0" indent="0">
              <a:buNone/>
            </a:pPr>
            <a:r>
              <a:rPr lang="en-US" b="1" dirty="0"/>
              <a:t> 7-tissues  	</a:t>
            </a:r>
            <a:r>
              <a:rPr lang="en-US" dirty="0"/>
              <a:t>                     </a:t>
            </a:r>
            <a:r>
              <a:rPr lang="en-US" dirty="0" smtClean="0"/>
              <a:t>     </a:t>
            </a:r>
            <a:r>
              <a:rPr lang="fa-IR" dirty="0" smtClean="0"/>
              <a:t>                 </a:t>
            </a:r>
            <a:r>
              <a:rPr lang="en-US" dirty="0" smtClean="0"/>
              <a:t>   </a:t>
            </a:r>
            <a:r>
              <a:rPr lang="en-US" dirty="0"/>
              <a:t>g. discipline</a:t>
            </a:r>
          </a:p>
          <a:p>
            <a:pPr marL="0" indent="0">
              <a:buNone/>
            </a:pPr>
            <a:r>
              <a:rPr lang="en-US" b="1" dirty="0"/>
              <a:t> 8-complex</a:t>
            </a:r>
            <a:r>
              <a:rPr lang="en-US" dirty="0"/>
              <a:t>                                                  h. features</a:t>
            </a:r>
          </a:p>
          <a:p>
            <a:pPr marL="0" indent="0">
              <a:buNone/>
            </a:pPr>
            <a:r>
              <a:rPr lang="en-US" b="1" dirty="0"/>
              <a:t> 9-characteristics                                        </a:t>
            </a:r>
            <a:r>
              <a:rPr lang="en-US" dirty="0" err="1"/>
              <a:t>i</a:t>
            </a:r>
            <a:r>
              <a:rPr lang="en-US" dirty="0"/>
              <a:t>.</a:t>
            </a:r>
            <a:r>
              <a:rPr lang="en-US" b="1" dirty="0"/>
              <a:t> </a:t>
            </a:r>
            <a:r>
              <a:rPr lang="en-US" dirty="0"/>
              <a:t>mass of cells</a:t>
            </a:r>
            <a:r>
              <a:rPr lang="en-US" b="1" dirty="0"/>
              <a:t> </a:t>
            </a:r>
            <a:endParaRPr lang="en-US" dirty="0"/>
          </a:p>
          <a:p>
            <a:pPr marL="0" indent="0">
              <a:buNone/>
            </a:pPr>
            <a:r>
              <a:rPr lang="en-US" b="1" dirty="0"/>
              <a:t>10-publish</a:t>
            </a:r>
            <a:r>
              <a:rPr lang="en-US" dirty="0"/>
              <a:t>                                                   j. ways</a:t>
            </a:r>
          </a:p>
          <a:p>
            <a:pPr marL="0" indent="0">
              <a:buNone/>
            </a:pPr>
            <a:r>
              <a:rPr lang="en-US" b="1" dirty="0"/>
              <a:t>11-systems                                                </a:t>
            </a:r>
            <a:r>
              <a:rPr lang="en-US" dirty="0"/>
              <a:t>  k. separate into parts </a:t>
            </a:r>
            <a:r>
              <a:rPr lang="en-US" b="1" dirty="0"/>
              <a:t>  </a:t>
            </a:r>
            <a:endParaRPr lang="en-US" dirty="0"/>
          </a:p>
          <a:p>
            <a:pPr marL="0" indent="0">
              <a:buNone/>
            </a:pPr>
            <a:r>
              <a:rPr lang="en-US" dirty="0"/>
              <a:t>                                                                     l. biology</a:t>
            </a:r>
          </a:p>
          <a:p>
            <a:pPr marL="0" indent="0">
              <a:buNone/>
            </a:pPr>
            <a:r>
              <a:rPr lang="en-US" dirty="0"/>
              <a:t>                                                                     m. further</a:t>
            </a:r>
          </a:p>
          <a:p>
            <a:pPr marL="0" indent="0">
              <a:buNone/>
            </a:pPr>
            <a:endParaRPr lang="en-US" dirty="0"/>
          </a:p>
        </p:txBody>
      </p:sp>
    </p:spTree>
    <p:extLst>
      <p:ext uri="{BB962C8B-B14F-4D97-AF65-F5344CB8AC3E}">
        <p14:creationId xmlns:p14="http://schemas.microsoft.com/office/powerpoint/2010/main" val="3487496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b="1" dirty="0" smtClean="0"/>
              <a:t>D. Comprehension</a:t>
            </a:r>
            <a:r>
              <a:rPr lang="en-US" sz="1800" dirty="0" smtClean="0"/>
              <a:t/>
            </a:r>
            <a:br>
              <a:rPr lang="en-US" sz="1800" dirty="0" smtClean="0"/>
            </a:br>
            <a:r>
              <a:rPr lang="en-US" sz="1800" b="1" i="1" dirty="0" smtClean="0"/>
              <a:t>Choose the best choice.</a:t>
            </a:r>
            <a:r>
              <a:rPr lang="en-US" sz="1800" dirty="0" smtClean="0"/>
              <a:t/>
            </a:r>
            <a:br>
              <a:rPr lang="en-US" sz="1800" dirty="0" smtClean="0"/>
            </a:br>
            <a:endParaRPr lang="en-US" sz="1800" dirty="0"/>
          </a:p>
        </p:txBody>
      </p:sp>
      <p:sp>
        <p:nvSpPr>
          <p:cNvPr id="3" name="Content Placeholder 2"/>
          <p:cNvSpPr>
            <a:spLocks noGrp="1"/>
          </p:cNvSpPr>
          <p:nvPr>
            <p:ph idx="1"/>
          </p:nvPr>
        </p:nvSpPr>
        <p:spPr>
          <a:xfrm>
            <a:off x="838200" y="1825624"/>
            <a:ext cx="10515600" cy="5032375"/>
          </a:xfrm>
        </p:spPr>
        <p:txBody>
          <a:bodyPr>
            <a:normAutofit fontScale="70000" lnSpcReduction="20000"/>
          </a:bodyPr>
          <a:lstStyle/>
          <a:p>
            <a:pPr marL="0" indent="0">
              <a:buNone/>
            </a:pPr>
            <a:r>
              <a:rPr lang="en-US" sz="3200" dirty="0" smtClean="0"/>
              <a:t>1-The </a:t>
            </a:r>
            <a:r>
              <a:rPr lang="en-US" sz="3200" dirty="0"/>
              <a:t>fields within biology are further divided based on ……….</a:t>
            </a:r>
          </a:p>
          <a:p>
            <a:pPr marL="0" indent="0">
              <a:buNone/>
            </a:pPr>
            <a:r>
              <a:rPr lang="en-US" sz="3200" dirty="0"/>
              <a:t>    a. organisms and their methods of </a:t>
            </a:r>
            <a:r>
              <a:rPr lang="en-US" sz="3200" dirty="0" smtClean="0"/>
              <a:t>reproduction</a:t>
            </a:r>
            <a:r>
              <a:rPr lang="fa-IR" sz="3200" dirty="0" smtClean="0"/>
              <a:t>                               </a:t>
            </a:r>
            <a:r>
              <a:rPr lang="en-US" sz="3200" dirty="0" smtClean="0"/>
              <a:t> c. organisms and their methods of grouping</a:t>
            </a:r>
          </a:p>
          <a:p>
            <a:pPr marL="0" indent="0">
              <a:buNone/>
            </a:pPr>
            <a:r>
              <a:rPr lang="en-US" sz="3200" dirty="0" smtClean="0"/>
              <a:t>b </a:t>
            </a:r>
            <a:r>
              <a:rPr lang="en-US" sz="3200" dirty="0"/>
              <a:t>.organisms and their methods of </a:t>
            </a:r>
            <a:r>
              <a:rPr lang="en-US" sz="3200" dirty="0" smtClean="0"/>
              <a:t>study</a:t>
            </a:r>
            <a:r>
              <a:rPr lang="fa-IR" sz="3200" dirty="0" smtClean="0"/>
              <a:t>                                </a:t>
            </a:r>
            <a:r>
              <a:rPr lang="en-US" sz="3200" dirty="0" smtClean="0"/>
              <a:t> d. organisms and their methods of discipline</a:t>
            </a:r>
            <a:endParaRPr lang="en-US" sz="3200" dirty="0"/>
          </a:p>
          <a:p>
            <a:pPr marL="0" indent="0">
              <a:buNone/>
            </a:pPr>
            <a:r>
              <a:rPr lang="en-US" sz="3200" dirty="0" smtClean="0"/>
              <a:t>2- </a:t>
            </a:r>
            <a:r>
              <a:rPr lang="en-US" sz="3200" dirty="0"/>
              <a:t>Many applied fields of biology such as medicine and genetic research are ………………. </a:t>
            </a:r>
          </a:p>
          <a:p>
            <a:pPr marL="0" indent="0">
              <a:buNone/>
            </a:pPr>
            <a:r>
              <a:rPr lang="en-US" sz="3200" dirty="0"/>
              <a:t>    a. </a:t>
            </a:r>
            <a:r>
              <a:rPr lang="en-US" sz="3200" dirty="0" smtClean="0"/>
              <a:t>Simple</a:t>
            </a:r>
            <a:r>
              <a:rPr lang="fa-IR" sz="3200" dirty="0" smtClean="0"/>
              <a:t>                              </a:t>
            </a:r>
            <a:r>
              <a:rPr lang="en-US" sz="3200" dirty="0" smtClean="0"/>
              <a:t>c. useless</a:t>
            </a:r>
          </a:p>
          <a:p>
            <a:pPr marL="0" indent="0">
              <a:buNone/>
            </a:pPr>
            <a:r>
              <a:rPr lang="fa-IR" sz="3200" dirty="0" smtClean="0"/>
              <a:t>    </a:t>
            </a:r>
            <a:r>
              <a:rPr lang="en-US" sz="3200" dirty="0" smtClean="0"/>
              <a:t>b</a:t>
            </a:r>
            <a:r>
              <a:rPr lang="en-US" sz="3200" dirty="0"/>
              <a:t>. </a:t>
            </a:r>
            <a:r>
              <a:rPr lang="en-US" sz="3200" dirty="0" smtClean="0"/>
              <a:t>Complex</a:t>
            </a:r>
            <a:r>
              <a:rPr lang="fa-IR" sz="3200" dirty="0" smtClean="0"/>
              <a:t>                             </a:t>
            </a:r>
            <a:r>
              <a:rPr lang="en-US" sz="3200" dirty="0" smtClean="0"/>
              <a:t> d. unified</a:t>
            </a:r>
            <a:endParaRPr lang="en-US" sz="3200" dirty="0"/>
          </a:p>
          <a:p>
            <a:pPr marL="0" indent="0">
              <a:buNone/>
            </a:pPr>
            <a:r>
              <a:rPr lang="en-US" sz="3200" dirty="0" smtClean="0"/>
              <a:t>3- </a:t>
            </a:r>
            <a:r>
              <a:rPr lang="en-US" sz="3200" dirty="0"/>
              <a:t>Biology as a unified science was first developed in ……………….century.</a:t>
            </a:r>
          </a:p>
          <a:p>
            <a:pPr marL="0" indent="0">
              <a:buNone/>
            </a:pPr>
            <a:r>
              <a:rPr lang="en-US" sz="3200" dirty="0"/>
              <a:t>   a. the eighteenth </a:t>
            </a:r>
            <a:r>
              <a:rPr lang="fa-IR" sz="3200" dirty="0" smtClean="0"/>
              <a:t>                  </a:t>
            </a:r>
            <a:r>
              <a:rPr lang="en-US" sz="3200" dirty="0" smtClean="0"/>
              <a:t> c. the twentieth</a:t>
            </a:r>
          </a:p>
          <a:p>
            <a:pPr marL="0" indent="0">
              <a:buNone/>
            </a:pPr>
            <a:r>
              <a:rPr lang="en-US" sz="3200" dirty="0" smtClean="0"/>
              <a:t>b</a:t>
            </a:r>
            <a:r>
              <a:rPr lang="en-US" sz="3200" dirty="0"/>
              <a:t>. the nineteenth </a:t>
            </a:r>
            <a:r>
              <a:rPr lang="en-US" sz="3200" dirty="0" smtClean="0"/>
              <a:t> </a:t>
            </a:r>
            <a:r>
              <a:rPr lang="fa-IR" sz="3200" dirty="0" smtClean="0"/>
              <a:t>                    </a:t>
            </a:r>
            <a:r>
              <a:rPr lang="en-US" sz="3200" dirty="0" smtClean="0"/>
              <a:t>d. the seventeenth</a:t>
            </a:r>
            <a:endParaRPr lang="en-US" sz="3200" dirty="0"/>
          </a:p>
          <a:p>
            <a:pPr marL="0" indent="0">
              <a:buNone/>
            </a:pPr>
            <a:r>
              <a:rPr lang="en-US" sz="3200" dirty="0" smtClean="0"/>
              <a:t>4-Biology </a:t>
            </a:r>
            <a:r>
              <a:rPr lang="en-US" sz="3200" dirty="0"/>
              <a:t>has become a standard subject of study…………..</a:t>
            </a:r>
          </a:p>
          <a:p>
            <a:pPr marL="0" indent="0">
              <a:buNone/>
            </a:pPr>
            <a:r>
              <a:rPr lang="en-US" sz="3200" dirty="0"/>
              <a:t>   a. </a:t>
            </a:r>
            <a:r>
              <a:rPr lang="en-US" sz="3200" dirty="0" smtClean="0"/>
              <a:t>nowadays c.in the nineteenth century </a:t>
            </a:r>
          </a:p>
          <a:p>
            <a:pPr marL="0" indent="0">
              <a:buNone/>
            </a:pPr>
            <a:r>
              <a:rPr lang="en-US" sz="3200" dirty="0" smtClean="0"/>
              <a:t>      </a:t>
            </a:r>
            <a:r>
              <a:rPr lang="en-US" sz="3200" dirty="0"/>
              <a:t>b. in the eighteenth century </a:t>
            </a:r>
            <a:r>
              <a:rPr lang="en-US" sz="3200" dirty="0" smtClean="0"/>
              <a:t>d. in the twentieth century </a:t>
            </a:r>
            <a:endParaRPr lang="en-US" sz="3200" dirty="0"/>
          </a:p>
          <a:p>
            <a:endParaRPr lang="en-US" dirty="0"/>
          </a:p>
        </p:txBody>
      </p:sp>
    </p:spTree>
    <p:extLst>
      <p:ext uri="{BB962C8B-B14F-4D97-AF65-F5344CB8AC3E}">
        <p14:creationId xmlns:p14="http://schemas.microsoft.com/office/powerpoint/2010/main" val="64622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Grammar</a:t>
            </a:r>
            <a:endParaRPr lang="en-US" dirty="0"/>
          </a:p>
          <a:p>
            <a:pPr marL="0" indent="0">
              <a:buNone/>
            </a:pPr>
            <a:r>
              <a:rPr lang="en-US" b="1" dirty="0"/>
              <a:t>Past Continuous Tense</a:t>
            </a:r>
            <a:endParaRPr lang="en-US" dirty="0"/>
          </a:p>
          <a:p>
            <a:pPr marL="0" indent="0">
              <a:buNone/>
            </a:pPr>
            <a:r>
              <a:rPr lang="en-US" b="1" dirty="0"/>
              <a:t>Something happening at a specific point of time in the past</a:t>
            </a:r>
            <a:r>
              <a:rPr lang="en-US" dirty="0"/>
              <a:t> </a:t>
            </a:r>
          </a:p>
          <a:p>
            <a:pPr marL="0" indent="0">
              <a:buNone/>
            </a:pPr>
            <a:r>
              <a:rPr lang="en-US" dirty="0"/>
              <a:t>I was watching TV at 9 o'clock last night.</a:t>
            </a:r>
            <a:br>
              <a:rPr lang="en-US" dirty="0"/>
            </a:br>
            <a:r>
              <a:rPr lang="en-US" dirty="0"/>
              <a:t>They were working on the report at six. </a:t>
            </a:r>
          </a:p>
          <a:p>
            <a:pPr marL="0" indent="0">
              <a:buNone/>
            </a:pPr>
            <a:r>
              <a:rPr lang="en-US" b="1" dirty="0"/>
              <a:t>Something that was happening </a:t>
            </a:r>
            <a:r>
              <a:rPr lang="en-US" b="1" i="1" dirty="0"/>
              <a:t>during</a:t>
            </a:r>
            <a:r>
              <a:rPr lang="en-US" b="1" dirty="0"/>
              <a:t> a period of time in the past</a:t>
            </a:r>
            <a:r>
              <a:rPr lang="en-US" dirty="0"/>
              <a:t> </a:t>
            </a:r>
          </a:p>
          <a:p>
            <a:pPr marL="0" indent="0">
              <a:buNone/>
            </a:pPr>
            <a:r>
              <a:rPr lang="en-US" dirty="0"/>
              <a:t>We were studying during the recess.</a:t>
            </a:r>
            <a:br>
              <a:rPr lang="en-US" dirty="0"/>
            </a:br>
            <a:r>
              <a:rPr lang="en-US" dirty="0"/>
              <a:t>Peter was sleeping during class. </a:t>
            </a:r>
          </a:p>
          <a:p>
            <a:pPr marL="0" indent="0">
              <a:buNone/>
            </a:pPr>
            <a:r>
              <a:rPr lang="en-US" b="1" dirty="0"/>
              <a:t>Something that was happening </a:t>
            </a:r>
            <a:r>
              <a:rPr lang="en-US" b="1" i="1" dirty="0"/>
              <a:t>when</a:t>
            </a:r>
            <a:r>
              <a:rPr lang="en-US" b="1" dirty="0"/>
              <a:t> something important took place</a:t>
            </a:r>
            <a:r>
              <a:rPr lang="en-US" dirty="0"/>
              <a:t> </a:t>
            </a:r>
          </a:p>
          <a:p>
            <a:pPr marL="0" indent="0">
              <a:buNone/>
            </a:pPr>
            <a:r>
              <a:rPr lang="en-US" dirty="0"/>
              <a:t>She was speaking on the phone when he arrived.</a:t>
            </a:r>
            <a:br>
              <a:rPr lang="en-US" dirty="0"/>
            </a:br>
            <a:r>
              <a:rPr lang="en-US" dirty="0"/>
              <a:t>When he won the game, I was cooking. </a:t>
            </a:r>
          </a:p>
          <a:p>
            <a:pPr marL="0" indent="0">
              <a:buNone/>
            </a:pPr>
            <a:r>
              <a:rPr lang="en-US" b="1" dirty="0"/>
              <a:t>Something that was happening </a:t>
            </a:r>
            <a:r>
              <a:rPr lang="en-US" b="1" i="1" dirty="0"/>
              <a:t>while</a:t>
            </a:r>
            <a:r>
              <a:rPr lang="en-US" b="1" dirty="0"/>
              <a:t> something else was happening</a:t>
            </a:r>
            <a:r>
              <a:rPr lang="en-US" dirty="0"/>
              <a:t> </a:t>
            </a:r>
          </a:p>
          <a:p>
            <a:pPr marL="0" indent="0">
              <a:buNone/>
            </a:pPr>
            <a:r>
              <a:rPr lang="en-US" dirty="0"/>
              <a:t>She was working on her homework while I was preparing dinner.</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32215871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614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ltLang="en-US" b="1" dirty="0">
                <a:solidFill>
                  <a:srgbClr val="000000"/>
                </a:solidFill>
                <a:latin typeface="Arial" panose="020B0604020202020204" pitchFamily="34" charset="0"/>
                <a:ea typeface="Times New Roman" panose="02020603050405020304" pitchFamily="18" charset="0"/>
              </a:rPr>
              <a:t>Exercises</a:t>
            </a:r>
            <a:r>
              <a:rPr lang="en-US" altLang="en-US" dirty="0">
                <a:latin typeface="Arial" panose="020B0604020202020204" pitchFamily="34" charset="0"/>
              </a:rPr>
              <a:t/>
            </a:r>
            <a:br>
              <a:rPr lang="en-US" altLang="en-US" dirty="0">
                <a:latin typeface="Arial" panose="020B0604020202020204" pitchFamily="34" charset="0"/>
              </a:rPr>
            </a:br>
            <a:endParaRPr lang="en-US" dirty="0"/>
          </a:p>
        </p:txBody>
      </p:sp>
      <p:sp>
        <p:nvSpPr>
          <p:cNvPr id="4" name="Rectangle 1"/>
          <p:cNvSpPr>
            <a:spLocks noGrp="1" noChangeArrowheads="1"/>
          </p:cNvSpPr>
          <p:nvPr>
            <p:ph idx="1"/>
          </p:nvPr>
        </p:nvSpPr>
        <p:spPr bwMode="auto">
          <a:xfrm>
            <a:off x="838200" y="2262356"/>
            <a:ext cx="8217314"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Use the correct tense of the verbs given in the parenthesis.</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1-They …………………(do) their homework when she arrived.</a:t>
            </a:r>
            <a:br>
              <a:rPr kumimoji="0" lang="en-US" altLang="en-US" sz="20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br>
            <a:r>
              <a:rPr kumimoji="0" lang="en-US" altLang="en-US" sz="20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2- Jack was studying while Dave …………………(cook) dinner.</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3-I ………………….(attend) a lecture at 2.30 yesterday afternoon.</a:t>
            </a:r>
            <a:br>
              <a:rPr kumimoji="0" lang="en-US" altLang="en-US" sz="20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br>
            <a:r>
              <a:rPr kumimoji="0" lang="en-US" altLang="en-US" sz="20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4- Alice …………..(read) a book at six yesterday evening. </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5- I was sleeping in the bedroom when the telephone……………..(ring)</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6-My brother and sister…………….(play) tennis at 11am yesterday</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7- ………… you still ……………(work) at 7pm last night?</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8-At 8.30am today I …………………..(go) to work.</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9-We ……………….(sleep) at 11pm.</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10-Why ………………he …………(eat)lunch at 4pm?</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100199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963</Words>
  <Application>Microsoft Office PowerPoint</Application>
  <PresentationFormat>Widescreen</PresentationFormat>
  <Paragraphs>145</Paragraphs>
  <Slides>13</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درس هفتم گروه شنبه 8تا10</vt:lpstr>
      <vt:lpstr>Biology.</vt:lpstr>
      <vt:lpstr>PowerPoint Presentation</vt:lpstr>
      <vt:lpstr>A: Vocabulary </vt:lpstr>
      <vt:lpstr>B-Vocabulary(New Context) </vt:lpstr>
      <vt:lpstr>C. Matching Match the words with their meanings. There are more items in column B. </vt:lpstr>
      <vt:lpstr>D. Comprehension Choose the best choice. </vt:lpstr>
      <vt:lpstr>PowerPoint Presentation</vt:lpstr>
      <vt:lpstr>Exercises </vt:lpstr>
      <vt:lpstr>Change the following sentences into question</vt:lpstr>
      <vt:lpstr>Change the following sentences into negative. </vt:lpstr>
      <vt:lpstr>Reading Practice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درس هفتم گروه شنبه 8تت10</dc:title>
  <dc:creator>Windows User</dc:creator>
  <cp:lastModifiedBy>Bamdadi</cp:lastModifiedBy>
  <cp:revision>14</cp:revision>
  <dcterms:created xsi:type="dcterms:W3CDTF">2020-05-04T16:19:44Z</dcterms:created>
  <dcterms:modified xsi:type="dcterms:W3CDTF">2020-05-05T14:58:14Z</dcterms:modified>
</cp:coreProperties>
</file>