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62" autoAdjust="0"/>
  </p:normalViewPr>
  <p:slideViewPr>
    <p:cSldViewPr>
      <p:cViewPr varScale="1">
        <p:scale>
          <a:sx n="68" d="100"/>
          <a:sy n="68" d="100"/>
        </p:scale>
        <p:origin x="5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4D9261-C737-45AF-A37D-66B9456B209C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576D0CE-F0C0-4034-A684-0F41854336C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43517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181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63890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4965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6126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906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6248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119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5939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3997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0002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1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7E4CC-A9CD-4B98-BD71-8D9F6FCE45A7}" type="datetimeFigureOut">
              <a:rPr lang="fa-IR" smtClean="0"/>
              <a:t>1441/09/16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321AB-7653-4240-9C4F-FF9F778FE80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603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/>
          <a:lstStyle/>
          <a:p>
            <a:pPr algn="just"/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028" name="Picture 4" descr="C:\Users\Sazgar\Desktop\inde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5990"/>
            <a:ext cx="8856984" cy="5951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11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4000" b="1" dirty="0" smtClean="0">
                <a:solidFill>
                  <a:srgbClr val="C00000"/>
                </a:solidFill>
                <a:cs typeface="B Zar" pitchFamily="2" charset="-78"/>
              </a:rPr>
              <a:t>2-4-1 ابدال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این فرایند نیز فرایند تبدیل یک عنصر به عنصر دیگر در روابط هم‎نشینی است و تفاوتش با فرایند همگونی در این است که در فرایند همگونی، تبدیل آواها از یک قاعدۀ همیشگی و </a:t>
            </a:r>
            <a:r>
              <a:rPr lang="fa-IR" dirty="0" smtClean="0">
                <a:cs typeface="B Zar" pitchFamily="2" charset="-78"/>
              </a:rPr>
              <a:t>نظمی خاصّ </a:t>
            </a:r>
            <a:r>
              <a:rPr lang="fa-IR" dirty="0" smtClean="0">
                <a:cs typeface="B Zar" pitchFamily="2" charset="-78"/>
              </a:rPr>
              <a:t>پیروی می‎کند لیکن این امر در فرایند ابدال خارج از نظم و قاعده و به صورت منفرد صورت می‎پذیرد.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مثال: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سماور                        سمافر   (تبدیل و به ف)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بلدم                           بَلتَم       (تبدیل د به ت)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جگر                          جیگر     ( تبدیل  ـِ   به   ی)</a:t>
            </a:r>
            <a:endParaRPr lang="fa-IR" dirty="0">
              <a:cs typeface="B Zar" pitchFamily="2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23854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046005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58" y="5700705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694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12968" cy="5678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a-IR" dirty="0" smtClean="0">
              <a:cs typeface="B Zar" pitchFamily="2" charset="-78"/>
            </a:endParaRPr>
          </a:p>
          <a:p>
            <a:pPr marL="0" indent="0" algn="ctr">
              <a:buNone/>
            </a:pPr>
            <a:r>
              <a:rPr lang="fa-IR" sz="4400" b="1" dirty="0" smtClean="0">
                <a:solidFill>
                  <a:srgbClr val="7030A0"/>
                </a:solidFill>
                <a:cs typeface="B Zar" pitchFamily="2" charset="-78"/>
              </a:rPr>
              <a:t>2</a:t>
            </a:r>
            <a:r>
              <a:rPr lang="fa-IR" sz="5400" b="1" dirty="0" smtClean="0">
                <a:solidFill>
                  <a:srgbClr val="7030A0"/>
                </a:solidFill>
                <a:cs typeface="B Zar" pitchFamily="2" charset="-78"/>
              </a:rPr>
              <a:t>- ساخت صرفی زبان فارسی معیار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آگاهی بر ساخت صرفی زبان فارسی معیار و بهره‎گیری از آن در آموزش، مستلزم مطالعۀ واژه‎های قاموسی، پسوندها و پیشوندها و قواعد ساخت واژه است و عدم احاطه بر جزئیات واژه و تحلیل ترکیب آن می‎تواند مربی و فراگیر را در یاددهی، یادگیری، آموزش و توسعۀ مهارتهای خواندن و نوشتن با مشکل مواجه سازد لذا در این قسمت از مباحث و در اسلایدهای بعدی انواع عناصر صرفی زبان فارسی و همچنین گونه‎های کلمات این زبان را از حیث ساختار (صرفی) مورد بررسی قرار می‎دهیم.</a:t>
            </a:r>
          </a:p>
        </p:txBody>
      </p:sp>
    </p:spTree>
    <p:extLst>
      <p:ext uri="{BB962C8B-B14F-4D97-AF65-F5344CB8AC3E}">
        <p14:creationId xmlns:p14="http://schemas.microsoft.com/office/powerpoint/2010/main" val="256027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b="1" dirty="0" smtClean="0">
                <a:solidFill>
                  <a:srgbClr val="C00000"/>
                </a:solidFill>
                <a:cs typeface="B Zar" pitchFamily="2" charset="-78"/>
              </a:rPr>
              <a:t>1-2 انواع عناصر صرفی زبان فارسی</a:t>
            </a:r>
            <a:endParaRPr lang="fa-IR" sz="32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کوچکترین عنصر معنادار زبان واژک است که بر دو نوع است: 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chemeClr val="accent3">
                    <a:lumMod val="75000"/>
                  </a:schemeClr>
                </a:solidFill>
                <a:cs typeface="B Zar" pitchFamily="2" charset="-78"/>
              </a:rPr>
              <a:t>واژک‎های معنادار؛ </a:t>
            </a:r>
            <a:r>
              <a:rPr lang="fa-IR" sz="2800" dirty="0" smtClean="0">
                <a:cs typeface="B Zar" pitchFamily="2" charset="-78"/>
              </a:rPr>
              <a:t>واژکهای قاموسی هستند که به لحظ معنا مستقل و ایفاگر نقش کلمه هستند مانند: گل، کتاب و...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 </a:t>
            </a:r>
            <a:r>
              <a:rPr lang="fa-IR" sz="2800" dirty="0" smtClean="0">
                <a:solidFill>
                  <a:schemeClr val="accent3">
                    <a:lumMod val="75000"/>
                  </a:schemeClr>
                </a:solidFill>
                <a:cs typeface="B Zar" pitchFamily="2" charset="-78"/>
              </a:rPr>
              <a:t>واژک‎های دستوری؛ </a:t>
            </a:r>
            <a:r>
              <a:rPr lang="fa-IR" sz="2800" dirty="0" smtClean="0">
                <a:cs typeface="B Zar" pitchFamily="2" charset="-78"/>
              </a:rPr>
              <a:t>واژک‎هایی هستند که استقلال معنایی ندارند و لیکن با ترکیب شدن با واژک‎های معنادار کلمۀ جدیدی می‎سازند. مانند: بان، ان و...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واژک معنادار (قاموسی) به تنهایی= واژۀ ساده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واژک معنادار (قاموسی</a:t>
            </a:r>
            <a:r>
              <a:rPr lang="fa-IR" sz="2800" dirty="0">
                <a:solidFill>
                  <a:srgbClr val="7030A0"/>
                </a:solidFill>
                <a:cs typeface="B Zar" pitchFamily="2" charset="-78"/>
              </a:rPr>
              <a:t>)+ واژک معنادار (قاموسی</a:t>
            </a: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) </a:t>
            </a:r>
            <a:r>
              <a:rPr lang="fa-IR" sz="2800" dirty="0">
                <a:solidFill>
                  <a:srgbClr val="7030A0"/>
                </a:solidFill>
                <a:cs typeface="B Zar" pitchFamily="2" charset="-78"/>
              </a:rPr>
              <a:t>= </a:t>
            </a: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کلمۀ مرکب</a:t>
            </a:r>
          </a:p>
          <a:p>
            <a:pPr marL="0" indent="0" algn="just">
              <a:buNone/>
            </a:pPr>
            <a:r>
              <a:rPr lang="fa-IR" sz="2800" dirty="0">
                <a:solidFill>
                  <a:srgbClr val="7030A0"/>
                </a:solidFill>
                <a:cs typeface="B Zar" pitchFamily="2" charset="-78"/>
              </a:rPr>
              <a:t>واژک معنادار (قاموسی)+ </a:t>
            </a: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واژک دستوری= کلمۀ مشتق</a:t>
            </a: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FF0000"/>
                </a:solidFill>
                <a:cs typeface="B Zar" pitchFamily="2" charset="-78"/>
              </a:rPr>
              <a:t>                      ادامه در اسلاید بعدی</a:t>
            </a:r>
          </a:p>
          <a:p>
            <a:pPr marL="0" indent="0" algn="just">
              <a:buNone/>
            </a:pPr>
            <a:endParaRPr lang="fa-IR" sz="2800" dirty="0" smtClean="0">
              <a:cs typeface="B Zar" pitchFamily="2" charset="-78"/>
            </a:endParaRPr>
          </a:p>
          <a:p>
            <a:pPr marL="0" indent="0" algn="just">
              <a:buNone/>
            </a:pPr>
            <a:endParaRPr lang="fa-IR" sz="2800" dirty="0" smtClean="0">
              <a:cs typeface="B Zar" pitchFamily="2" charset="-78"/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3419872" y="561438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در ترکیب عناصر صرفی، عنصر اصلی را عنصر پایه و عنصر افزوده شده برای ساخت واژۀ جدید را «وند» می‎گویند که اگر در آغاز واژه باشد، پیشوند و اگر در پایان واژه باشد، پسوند و اگر در بین واژه باشد میان‎وند می‎گویند.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پیشوند:       مثال                  بی‎ثمر، باوقار، نادان، نامرد، باادب و...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پسوند:        مثال                  پسرک، خواندنی، رفتار و...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میان‎وند:      مثال                 دورادور، بینابین و...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وندهای زبان فارسی از لحاظ نقششان در ساخت واژه به دو دسته‎اند که در اسلایدهای بعدی مورد بحث واقع می‎شوند.</a:t>
            </a:r>
            <a:endParaRPr lang="fa-IR" dirty="0">
              <a:cs typeface="B Zar" pitchFamily="2" charset="-78"/>
            </a:endParaRPr>
          </a:p>
        </p:txBody>
      </p:sp>
      <p:sp>
        <p:nvSpPr>
          <p:cNvPr id="2" name="Left Arrow 1"/>
          <p:cNvSpPr/>
          <p:nvPr/>
        </p:nvSpPr>
        <p:spPr>
          <a:xfrm>
            <a:off x="5486118" y="2709474"/>
            <a:ext cx="978408" cy="2423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118" y="3297237"/>
            <a:ext cx="1000125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378" y="3843797"/>
            <a:ext cx="1000125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142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1-1-2 وندهای تصریفی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این وندها نقش مهیّاسازی کلمه برای کاربرد در جمله را ایفا می‎کنند کاربردشان قیاسی است و با انواع کلمات به کار می‎روند.</a:t>
            </a:r>
          </a:p>
        </p:txBody>
      </p:sp>
      <p:pic>
        <p:nvPicPr>
          <p:cNvPr id="6148" name="Picture 4" descr="C:\Users\Sazgar\Downloads\Soroush+ Downloads\Images\image_2020_5_7-20_56_21_256_E9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806489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7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chemeClr val="accent2"/>
                </a:solidFill>
                <a:cs typeface="B Zar" pitchFamily="2" charset="-78"/>
              </a:rPr>
              <a:t>2-1-2 وندهای اشتقاقی</a:t>
            </a:r>
            <a:endParaRPr lang="fa-IR" b="1" dirty="0">
              <a:solidFill>
                <a:schemeClr val="accent2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این وندها  نقش واژه‎</a:t>
            </a:r>
            <a:r>
              <a:rPr lang="fa-IR" sz="2800" dirty="0">
                <a:cs typeface="B Zar" pitchFamily="2" charset="-78"/>
              </a:rPr>
              <a:t>سازی </a:t>
            </a:r>
            <a:r>
              <a:rPr lang="fa-IR" sz="2800" dirty="0" smtClean="0">
                <a:cs typeface="B Zar" pitchFamily="2" charset="-78"/>
              </a:rPr>
              <a:t>دارند و </a:t>
            </a:r>
            <a:r>
              <a:rPr lang="fa-IR" sz="2800" dirty="0">
                <a:cs typeface="B Zar" pitchFamily="2" charset="-78"/>
              </a:rPr>
              <a:t>تعدادشان از وندهای تصریفی بیشتر </a:t>
            </a:r>
            <a:r>
              <a:rPr lang="fa-IR" sz="2800" dirty="0" smtClean="0">
                <a:cs typeface="B Zar" pitchFamily="2" charset="-78"/>
              </a:rPr>
              <a:t>است و در مقایسه با این وندها از حیث محل قرار گرفتن، به پایۀ کلمه نزدیکتر هستند. کاربردشان سماعی است یعنی با همه اعضای یک مقوله از کلمات به کار نمی‎روند لیکن اغلب مقولۀ کلمات را تغییر می‎دهند.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در زبان فارسی پسوند و پیشوند اشتقاقی وجود دارد ولی میان‎وند در آن نمی‎توان یافت. پسوند اشتقاقی تنها در کلمات غیرفعلی یافته می‎شود و فعل پسوند اشتقاقی ندارد.</a:t>
            </a: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پیشوندهای فعلی اداتی هستند که نقش قیدی دارند و به طور مستقل به کار نمی‎روند.</a:t>
            </a: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12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000" b="1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نمونه‎هایی از پیشوندهای اشتقاقی فعلی:</a:t>
            </a:r>
          </a:p>
          <a:p>
            <a:pPr marL="0" indent="0" algn="just">
              <a:buNone/>
            </a:pPr>
            <a:endParaRPr lang="fa-IR" sz="2800" dirty="0">
              <a:cs typeface="B Zar" pitchFamily="2" charset="-78"/>
            </a:endParaRPr>
          </a:p>
        </p:txBody>
      </p:sp>
      <p:pic>
        <p:nvPicPr>
          <p:cNvPr id="7170" name="Picture 2" descr="C:\Users\Sazgar\Downloads\Soroush+ Downloads\Images\image_2020_5_7-21_9_34_377_Ut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8174597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34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600" b="1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نمونه‎هایی از پیشوندهای اشتقاقی غیر فعلی:</a:t>
            </a:r>
          </a:p>
        </p:txBody>
      </p:sp>
      <p:pic>
        <p:nvPicPr>
          <p:cNvPr id="8195" name="Picture 3" descr="C:\Users\Sazgar\Downloads\Soroush+ Downloads\Images\image_2020_5_7-21_11_51_518_mr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352928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8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5400" b="1" dirty="0" smtClean="0">
                <a:solidFill>
                  <a:srgbClr val="7030A0"/>
                </a:solidFill>
                <a:latin typeface="IranNastaliq" pitchFamily="18" charset="0"/>
                <a:cs typeface="B Zar" pitchFamily="2" charset="-78"/>
              </a:rPr>
              <a:t>3- </a:t>
            </a:r>
            <a:r>
              <a:rPr lang="fa-IR" sz="6000" b="1" dirty="0" smtClean="0">
                <a:solidFill>
                  <a:srgbClr val="7030A0"/>
                </a:solidFill>
                <a:latin typeface="IranNastaliq" pitchFamily="18" charset="0"/>
                <a:cs typeface="B Zar" pitchFamily="2" charset="-78"/>
              </a:rPr>
              <a:t>انواع کلمه‎های زبان فارسی از لحاظ نقش صرفی</a:t>
            </a:r>
          </a:p>
          <a:p>
            <a:pPr marL="0" indent="0" algn="just">
              <a:buNone/>
            </a:pPr>
            <a:r>
              <a:rPr lang="fa-IR" b="1" dirty="0" smtClean="0">
                <a:latin typeface="IranNastaliq" pitchFamily="18" charset="0"/>
                <a:cs typeface="B Zar" pitchFamily="2" charset="-78"/>
              </a:rPr>
              <a:t>کلمات در زبان فارسی از حیث صرفی به هفت دستۀ زیر تقسیم می‎شوند که در اسلایدهای بعدی مورد شرح واقع می‎شوند.</a:t>
            </a: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FF0000"/>
                </a:solidFill>
                <a:latin typeface="IranNastaliq" pitchFamily="18" charset="0"/>
                <a:cs typeface="B Zar" pitchFamily="2" charset="-78"/>
              </a:rPr>
              <a:t>1- اسم 2- صفت 3- ضمیر 4- فعل 5- قید 6- حروف</a:t>
            </a: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FF0000"/>
                </a:solidFill>
                <a:latin typeface="IranNastaliq" pitchFamily="18" charset="0"/>
                <a:cs typeface="B Zar" pitchFamily="2" charset="-78"/>
              </a:rPr>
              <a:t> 7- صوت و شبه‎جمله</a:t>
            </a:r>
          </a:p>
        </p:txBody>
      </p:sp>
    </p:spTree>
    <p:extLst>
      <p:ext uri="{BB962C8B-B14F-4D97-AF65-F5344CB8AC3E}">
        <p14:creationId xmlns:p14="http://schemas.microsoft.com/office/powerpoint/2010/main" val="84727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1-3 اسم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4000" dirty="0">
                <a:cs typeface="B Zar" pitchFamily="2" charset="-78"/>
              </a:rPr>
              <a:t>اسم کلمه ای است که هستۀ گروه اسمی واقع </a:t>
            </a:r>
            <a:r>
              <a:rPr lang="fa-IR" sz="4000" dirty="0" smtClean="0">
                <a:cs typeface="B Zar" pitchFamily="2" charset="-78"/>
              </a:rPr>
              <a:t>می‎شود و در </a:t>
            </a:r>
            <a:r>
              <a:rPr lang="fa-IR" sz="4000" dirty="0">
                <a:cs typeface="B Zar" pitchFamily="2" charset="-78"/>
              </a:rPr>
              <a:t>ساخت جمله نقشهای فاعلی، مفعولی</a:t>
            </a:r>
            <a:r>
              <a:rPr lang="fa-IR" sz="4000" dirty="0" smtClean="0">
                <a:cs typeface="B Zar" pitchFamily="2" charset="-78"/>
              </a:rPr>
              <a:t>، متممی </a:t>
            </a:r>
            <a:r>
              <a:rPr lang="fa-IR" sz="4000" dirty="0">
                <a:cs typeface="B Zar" pitchFamily="2" charset="-78"/>
              </a:rPr>
              <a:t>و... را می </a:t>
            </a:r>
            <a:r>
              <a:rPr lang="fa-IR" sz="4000" dirty="0" smtClean="0">
                <a:cs typeface="B Zar" pitchFamily="2" charset="-78"/>
              </a:rPr>
              <a:t>پذیرد. اسم </a:t>
            </a:r>
            <a:r>
              <a:rPr lang="fa-IR" sz="4000" dirty="0">
                <a:cs typeface="B Zar" pitchFamily="2" charset="-78"/>
              </a:rPr>
              <a:t>با پذیرش </a:t>
            </a:r>
            <a:r>
              <a:rPr lang="fa-IR" sz="4000" dirty="0" smtClean="0">
                <a:cs typeface="B Zar" pitchFamily="2" charset="-78"/>
              </a:rPr>
              <a:t>وابسته‎های </a:t>
            </a:r>
            <a:r>
              <a:rPr lang="fa-IR" sz="4000" dirty="0">
                <a:cs typeface="B Zar" pitchFamily="2" charset="-78"/>
              </a:rPr>
              <a:t>پیشین </a:t>
            </a:r>
            <a:r>
              <a:rPr lang="fa-IR" sz="4000" dirty="0" smtClean="0">
                <a:cs typeface="B Zar" pitchFamily="2" charset="-78"/>
              </a:rPr>
              <a:t>و پسین،گروه </a:t>
            </a:r>
            <a:r>
              <a:rPr lang="fa-IR" sz="4000" dirty="0">
                <a:cs typeface="B Zar" pitchFamily="2" charset="-78"/>
              </a:rPr>
              <a:t>اسمی را تشکیل </a:t>
            </a:r>
            <a:r>
              <a:rPr lang="fa-IR" sz="4000" dirty="0" smtClean="0">
                <a:cs typeface="B Zar" pitchFamily="2" charset="-78"/>
              </a:rPr>
              <a:t>می‎دهد. </a:t>
            </a:r>
            <a:r>
              <a:rPr lang="fa-IR" sz="4000" dirty="0">
                <a:cs typeface="B Zar" pitchFamily="2" charset="-78"/>
              </a:rPr>
              <a:t>گروه اسمی ساختار مهمی است که در تولید ودرک </a:t>
            </a:r>
            <a:r>
              <a:rPr lang="fa-IR" sz="4000" dirty="0" smtClean="0">
                <a:cs typeface="B Zar" pitchFamily="2" charset="-78"/>
              </a:rPr>
              <a:t>جمله‎های </a:t>
            </a:r>
            <a:r>
              <a:rPr lang="fa-IR" sz="4000" dirty="0">
                <a:cs typeface="B Zar" pitchFamily="2" charset="-78"/>
              </a:rPr>
              <a:t>زبان نقش اساسی </a:t>
            </a:r>
            <a:r>
              <a:rPr lang="fa-IR" sz="4000" dirty="0" smtClean="0">
                <a:cs typeface="B Zar" pitchFamily="2" charset="-78"/>
              </a:rPr>
              <a:t>دارد. </a:t>
            </a:r>
          </a:p>
          <a:p>
            <a:pPr marL="0" indent="0" algn="just">
              <a:buNone/>
            </a:pPr>
            <a:endParaRPr lang="fa-IR" sz="40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297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2132856"/>
            <a:ext cx="8928992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نـــام درس: </a:t>
            </a:r>
            <a:r>
              <a:rPr lang="fa-IR" sz="4000" b="1" dirty="0" smtClean="0">
                <a:cs typeface="B Zar" pitchFamily="2" charset="-78"/>
              </a:rPr>
              <a:t>آموزش زبان فارسی 1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شماره جلسه: </a:t>
            </a:r>
            <a:r>
              <a:rPr lang="fa-IR" sz="4000" b="1" dirty="0" smtClean="0">
                <a:cs typeface="B Zar" pitchFamily="2" charset="-78"/>
              </a:rPr>
              <a:t>3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نیــــم سال: </a:t>
            </a:r>
            <a:r>
              <a:rPr lang="fa-IR" sz="4000" b="1" dirty="0" smtClean="0">
                <a:cs typeface="B Zar" pitchFamily="2" charset="-78"/>
              </a:rPr>
              <a:t>دوم 1398/99</a:t>
            </a:r>
          </a:p>
          <a:p>
            <a:pPr marL="0" indent="0">
              <a:buNone/>
            </a:pPr>
            <a:r>
              <a:rPr lang="fa-IR" sz="4000" b="1" dirty="0" smtClean="0">
                <a:solidFill>
                  <a:srgbClr val="00B050"/>
                </a:solidFill>
                <a:cs typeface="B Zar" pitchFamily="2" charset="-78"/>
              </a:rPr>
              <a:t>گـــــــروه: </a:t>
            </a:r>
            <a:r>
              <a:rPr lang="fa-IR" sz="4000" b="1" dirty="0" smtClean="0">
                <a:cs typeface="B Zar" pitchFamily="2" charset="-78"/>
              </a:rPr>
              <a:t>زبان و ادبیات فارسی دانشگاه </a:t>
            </a:r>
            <a:r>
              <a:rPr lang="fa-IR" sz="4000" b="1" dirty="0" smtClean="0">
                <a:cs typeface="B Zar" pitchFamily="2" charset="-78"/>
              </a:rPr>
              <a:t>فرهنگیان </a:t>
            </a:r>
            <a:r>
              <a:rPr lang="fa-IR" sz="4000" b="1" dirty="0" smtClean="0">
                <a:cs typeface="B Zar" pitchFamily="2" charset="-78"/>
              </a:rPr>
              <a:t>پردیـــــس </a:t>
            </a:r>
            <a:r>
              <a:rPr lang="fa-IR" sz="4000" b="1" dirty="0" smtClean="0">
                <a:cs typeface="B Zar" pitchFamily="2" charset="-78"/>
              </a:rPr>
              <a:t>علامّه امینی آذربایجان شـرقی</a:t>
            </a:r>
          </a:p>
          <a:p>
            <a:pPr marL="0" indent="0">
              <a:buNone/>
            </a:pPr>
            <a:endParaRPr lang="fa-IR" sz="2800" b="1" dirty="0" smtClean="0">
              <a:cs typeface="B Zar" pitchFamily="2" charset="-78"/>
            </a:endParaRPr>
          </a:p>
          <a:p>
            <a:pPr marL="0" indent="0" algn="ctr">
              <a:buNone/>
            </a:pPr>
            <a:r>
              <a:rPr lang="fa-IR" sz="2400" b="1" dirty="0" smtClean="0">
                <a:solidFill>
                  <a:srgbClr val="00B050"/>
                </a:solidFill>
                <a:cs typeface="B Zar" pitchFamily="2" charset="-78"/>
              </a:rPr>
              <a:t>نام مدرس: </a:t>
            </a:r>
            <a:r>
              <a:rPr lang="fa-IR" sz="2400" b="1" dirty="0" smtClean="0">
                <a:cs typeface="B Zar" pitchFamily="2" charset="-78"/>
              </a:rPr>
              <a:t>دادرس محمدی</a:t>
            </a:r>
            <a:endParaRPr lang="fa-IR" sz="2400" b="1" dirty="0">
              <a:cs typeface="B Zar" pitchFamily="2" charset="-78"/>
            </a:endParaRPr>
          </a:p>
        </p:txBody>
      </p:sp>
      <p:pic>
        <p:nvPicPr>
          <p:cNvPr id="2051" name="Picture 3" descr="C:\Users\Sazgar\Desktop\آرم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412"/>
            <a:ext cx="1676400" cy="198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67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2-3 صفت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صفت </a:t>
            </a:r>
            <a:r>
              <a:rPr lang="fa-IR" dirty="0" smtClean="0">
                <a:cs typeface="B Zar" pitchFamily="2" charset="-78"/>
              </a:rPr>
              <a:t>مقوله‎ی </a:t>
            </a:r>
            <a:r>
              <a:rPr lang="fa-IR" dirty="0">
                <a:cs typeface="B Zar" pitchFamily="2" charset="-78"/>
              </a:rPr>
              <a:t>واژگانی است که </a:t>
            </a:r>
            <a:r>
              <a:rPr lang="fa-IR" dirty="0" smtClean="0">
                <a:cs typeface="B Zar" pitchFamily="2" charset="-78"/>
              </a:rPr>
              <a:t>هستۀ </a:t>
            </a:r>
            <a:r>
              <a:rPr lang="fa-IR" dirty="0">
                <a:cs typeface="B Zar" pitchFamily="2" charset="-78"/>
              </a:rPr>
              <a:t>گروه صفتی واقع </a:t>
            </a:r>
            <a:r>
              <a:rPr lang="fa-IR" dirty="0" smtClean="0">
                <a:cs typeface="B Zar" pitchFamily="2" charset="-78"/>
              </a:rPr>
              <a:t>می‎شود</a:t>
            </a:r>
            <a:r>
              <a:rPr lang="fa-IR" dirty="0">
                <a:cs typeface="B Zar" pitchFamily="2" charset="-78"/>
              </a:rPr>
              <a:t>. در زبان فارسی صفت را از نظر </a:t>
            </a:r>
            <a:r>
              <a:rPr lang="fa-IR" dirty="0" smtClean="0">
                <a:cs typeface="B Zar" pitchFamily="2" charset="-78"/>
              </a:rPr>
              <a:t>درجه‎بندی کمّی </a:t>
            </a:r>
            <a:r>
              <a:rPr lang="fa-IR" dirty="0">
                <a:cs typeface="B Zar" pitchFamily="2" charset="-78"/>
              </a:rPr>
              <a:t>به سه دسته تقسیم </a:t>
            </a:r>
            <a:r>
              <a:rPr lang="fa-IR" dirty="0" smtClean="0">
                <a:cs typeface="B Zar" pitchFamily="2" charset="-78"/>
              </a:rPr>
              <a:t>می‎کنیم</a:t>
            </a:r>
            <a:r>
              <a:rPr lang="fa-IR" dirty="0">
                <a:cs typeface="B Zar" pitchFamily="2" charset="-78"/>
              </a:rPr>
              <a:t>: صفت مطلق</a:t>
            </a:r>
            <a:r>
              <a:rPr lang="fa-IR" dirty="0" smtClean="0">
                <a:cs typeface="B Zar" pitchFamily="2" charset="-78"/>
              </a:rPr>
              <a:t>، صفت </a:t>
            </a:r>
            <a:r>
              <a:rPr lang="fa-IR" dirty="0">
                <a:cs typeface="B Zar" pitchFamily="2" charset="-78"/>
              </a:rPr>
              <a:t>تفضیلی و صفت </a:t>
            </a:r>
            <a:r>
              <a:rPr lang="fa-IR" dirty="0" smtClean="0">
                <a:cs typeface="B Zar" pitchFamily="2" charset="-78"/>
              </a:rPr>
              <a:t>عالی. صفت </a:t>
            </a:r>
            <a:r>
              <a:rPr lang="fa-IR" dirty="0">
                <a:cs typeface="B Zar" pitchFamily="2" charset="-78"/>
              </a:rPr>
              <a:t>در زبان فارسی از نظر معنایی </a:t>
            </a:r>
            <a:r>
              <a:rPr lang="fa-IR" dirty="0" smtClean="0">
                <a:cs typeface="B Zar" pitchFamily="2" charset="-78"/>
              </a:rPr>
              <a:t>وکیفی نیز به موارد </a:t>
            </a:r>
            <a:r>
              <a:rPr lang="fa-IR" dirty="0">
                <a:cs typeface="B Zar" pitchFamily="2" charset="-78"/>
              </a:rPr>
              <a:t>زیر تقسیم </a:t>
            </a:r>
            <a:r>
              <a:rPr lang="fa-IR" dirty="0" smtClean="0">
                <a:cs typeface="B Zar" pitchFamily="2" charset="-78"/>
              </a:rPr>
              <a:t>می‎شود</a:t>
            </a:r>
            <a:r>
              <a:rPr lang="fa-IR" dirty="0">
                <a:cs typeface="B Zar" pitchFamily="2" charset="-78"/>
              </a:rPr>
              <a:t>: </a:t>
            </a:r>
            <a:endParaRPr lang="fa-IR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sz="2800" dirty="0" smtClean="0">
                <a:cs typeface="B Zar" pitchFamily="2" charset="-78"/>
              </a:rPr>
              <a:t>صفت </a:t>
            </a:r>
            <a:r>
              <a:rPr lang="fa-IR" sz="2800" dirty="0">
                <a:cs typeface="B Zar" pitchFamily="2" charset="-78"/>
              </a:rPr>
              <a:t>بیانی</a:t>
            </a:r>
            <a:r>
              <a:rPr lang="fa-IR" sz="2800" dirty="0" smtClean="0">
                <a:cs typeface="B Zar" pitchFamily="2" charset="-78"/>
              </a:rPr>
              <a:t>، نسبی، اشاره، شمارشی، لیاقت، فاعلی، مبهم، تعجبی </a:t>
            </a:r>
            <a:r>
              <a:rPr lang="fa-IR" sz="2800" dirty="0">
                <a:cs typeface="B Zar" pitchFamily="2" charset="-78"/>
              </a:rPr>
              <a:t>و </a:t>
            </a:r>
            <a:r>
              <a:rPr lang="fa-IR" sz="2800" dirty="0" smtClean="0">
                <a:cs typeface="B Zar" pitchFamily="2" charset="-78"/>
              </a:rPr>
              <a:t>پرسشی</a:t>
            </a:r>
          </a:p>
          <a:p>
            <a:pPr marL="0" indent="0" algn="just">
              <a:buNone/>
            </a:pPr>
            <a:endParaRPr lang="fa-IR" sz="1600" dirty="0" smtClean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مثال‎های انواع صفات از حیث کمّی به </a:t>
            </a:r>
            <a:r>
              <a:rPr lang="fa-IR" sz="2800" dirty="0">
                <a:solidFill>
                  <a:srgbClr val="7030A0"/>
                </a:solidFill>
                <a:cs typeface="B Zar" pitchFamily="2" charset="-78"/>
              </a:rPr>
              <a:t>ترتیب؛ </a:t>
            </a:r>
            <a:r>
              <a:rPr lang="fa-IR" sz="2800" dirty="0">
                <a:cs typeface="B Zar" pitchFamily="2" charset="-78"/>
              </a:rPr>
              <a:t>بزرگ</a:t>
            </a:r>
            <a:r>
              <a:rPr lang="fa-IR" sz="2800" dirty="0" smtClean="0">
                <a:cs typeface="B Zar" pitchFamily="2" charset="-78"/>
              </a:rPr>
              <a:t>، بزرگ‎تر و بزرگ‎ترین</a:t>
            </a:r>
          </a:p>
          <a:p>
            <a:pPr marL="0" indent="0" algn="just">
              <a:buNone/>
            </a:pPr>
            <a:r>
              <a:rPr lang="fa-IR" sz="2800" dirty="0">
                <a:solidFill>
                  <a:srgbClr val="7030A0"/>
                </a:solidFill>
                <a:cs typeface="B Zar" pitchFamily="2" charset="-78"/>
              </a:rPr>
              <a:t>مثال‎های انواع صفات از حیث </a:t>
            </a:r>
            <a:r>
              <a:rPr lang="fa-IR" sz="2800" dirty="0" smtClean="0">
                <a:solidFill>
                  <a:srgbClr val="7030A0"/>
                </a:solidFill>
                <a:cs typeface="B Zar" pitchFamily="2" charset="-78"/>
              </a:rPr>
              <a:t>کیفی </a:t>
            </a:r>
            <a:r>
              <a:rPr lang="fa-IR" sz="2800" dirty="0">
                <a:solidFill>
                  <a:srgbClr val="7030A0"/>
                </a:solidFill>
                <a:cs typeface="B Zar" pitchFamily="2" charset="-78"/>
              </a:rPr>
              <a:t>به ترتیب؛ </a:t>
            </a:r>
            <a:r>
              <a:rPr lang="fa-IR" sz="2800" dirty="0" smtClean="0">
                <a:cs typeface="B Zar" pitchFamily="2" charset="-78"/>
              </a:rPr>
              <a:t>مرد «خشن»، آسیایی، «آن» کتاب، «چهار» رأس، کتاب «خواندنی»، مرد «دروگر»، «چند» کتاب، «چه» قیافه‎ای، کدام «کلاس»</a:t>
            </a:r>
          </a:p>
        </p:txBody>
      </p:sp>
    </p:spTree>
    <p:extLst>
      <p:ext uri="{BB962C8B-B14F-4D97-AF65-F5344CB8AC3E}">
        <p14:creationId xmlns:p14="http://schemas.microsoft.com/office/powerpoint/2010/main" val="609299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3-3 ضمیر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4000" dirty="0" smtClean="0">
                <a:cs typeface="B Zar" pitchFamily="2" charset="-78"/>
              </a:rPr>
              <a:t>ضمیر عنصری </a:t>
            </a:r>
            <a:r>
              <a:rPr lang="fa-IR" sz="4000" dirty="0">
                <a:cs typeface="B Zar" pitchFamily="2" charset="-78"/>
              </a:rPr>
              <a:t>است که برای اجتناب از تکرار اسم یا کل گروه اسمی به جای </a:t>
            </a:r>
            <a:r>
              <a:rPr lang="fa-IR" sz="4000" dirty="0" smtClean="0">
                <a:cs typeface="B Zar" pitchFamily="2" charset="-78"/>
              </a:rPr>
              <a:t>آن </a:t>
            </a:r>
            <a:r>
              <a:rPr lang="fa-IR" sz="4000" dirty="0">
                <a:cs typeface="B Zar" pitchFamily="2" charset="-78"/>
              </a:rPr>
              <a:t>به کار برده </a:t>
            </a:r>
            <a:r>
              <a:rPr lang="fa-IR" sz="4000" dirty="0" smtClean="0">
                <a:cs typeface="B Zar" pitchFamily="2" charset="-78"/>
              </a:rPr>
              <a:t>می‎شود. </a:t>
            </a:r>
            <a:r>
              <a:rPr lang="fa-IR" sz="4000" dirty="0">
                <a:cs typeface="B Zar" pitchFamily="2" charset="-78"/>
              </a:rPr>
              <a:t>در زبان فارسی ضمایر هفت نوع هستند: شخصی</a:t>
            </a:r>
            <a:r>
              <a:rPr lang="fa-IR" sz="4000" dirty="0" smtClean="0">
                <a:cs typeface="B Zar" pitchFamily="2" charset="-78"/>
              </a:rPr>
              <a:t>، اشاره، مشترک، متقابل، انعکاسی، مبهم </a:t>
            </a:r>
            <a:r>
              <a:rPr lang="fa-IR" sz="4000" dirty="0">
                <a:cs typeface="B Zar" pitchFamily="2" charset="-78"/>
              </a:rPr>
              <a:t>و </a:t>
            </a:r>
            <a:r>
              <a:rPr lang="fa-IR" sz="4000" dirty="0" smtClean="0">
                <a:cs typeface="B Zar" pitchFamily="2" charset="-78"/>
              </a:rPr>
              <a:t>پرسشی.</a:t>
            </a:r>
          </a:p>
          <a:p>
            <a:pPr marL="0" indent="0" algn="just">
              <a:buNone/>
            </a:pPr>
            <a:r>
              <a:rPr lang="fa-IR" sz="4000" dirty="0" smtClean="0">
                <a:solidFill>
                  <a:srgbClr val="7030A0"/>
                </a:solidFill>
                <a:cs typeface="B Zar" pitchFamily="2" charset="-78"/>
              </a:rPr>
              <a:t>مثال‎ها به ترتیب؛</a:t>
            </a:r>
          </a:p>
          <a:p>
            <a:pPr marL="0" indent="0" algn="just">
              <a:buNone/>
            </a:pPr>
            <a:r>
              <a:rPr lang="fa-IR" sz="4000" dirty="0" smtClean="0">
                <a:cs typeface="B Zar" pitchFamily="2" charset="-78"/>
              </a:rPr>
              <a:t>من، آن، خویش، هم‎دیگر، خودش، کسی، کدام</a:t>
            </a:r>
          </a:p>
        </p:txBody>
      </p:sp>
    </p:spTree>
    <p:extLst>
      <p:ext uri="{BB962C8B-B14F-4D97-AF65-F5344CB8AC3E}">
        <p14:creationId xmlns:p14="http://schemas.microsoft.com/office/powerpoint/2010/main" val="256380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4-3 فعل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فعل عنصر </a:t>
            </a:r>
            <a:r>
              <a:rPr lang="fa-IR" dirty="0" smtClean="0">
                <a:cs typeface="B Zar" pitchFamily="2" charset="-78"/>
              </a:rPr>
              <a:t>زبانی‎ای </a:t>
            </a:r>
            <a:r>
              <a:rPr lang="fa-IR" dirty="0">
                <a:cs typeface="B Zar" pitchFamily="2" charset="-78"/>
              </a:rPr>
              <a:t>است که هسته گروه فعلی واقع </a:t>
            </a:r>
            <a:r>
              <a:rPr lang="fa-IR" dirty="0" smtClean="0">
                <a:cs typeface="B Zar" pitchFamily="2" charset="-78"/>
              </a:rPr>
              <a:t>می‎شود. </a:t>
            </a:r>
            <a:r>
              <a:rPr lang="fa-IR" dirty="0">
                <a:cs typeface="B Zar" pitchFamily="2" charset="-78"/>
              </a:rPr>
              <a:t>جمله فقط </a:t>
            </a:r>
            <a:r>
              <a:rPr lang="fa-IR" dirty="0" smtClean="0">
                <a:cs typeface="B Zar" pitchFamily="2" charset="-78"/>
              </a:rPr>
              <a:t>می‎تواند </a:t>
            </a:r>
            <a:r>
              <a:rPr lang="fa-IR" dirty="0">
                <a:cs typeface="B Zar" pitchFamily="2" charset="-78"/>
              </a:rPr>
              <a:t>یک فعل داشته باشد. به عبارت دیگر</a:t>
            </a:r>
            <a:r>
              <a:rPr lang="fa-IR" dirty="0" smtClean="0">
                <a:cs typeface="B Zar" pitchFamily="2" charset="-78"/>
              </a:rPr>
              <a:t>، هر </a:t>
            </a:r>
            <a:r>
              <a:rPr lang="fa-IR" dirty="0">
                <a:cs typeface="B Zar" pitchFamily="2" charset="-78"/>
              </a:rPr>
              <a:t>فعلی </a:t>
            </a:r>
            <a:r>
              <a:rPr lang="fa-IR" dirty="0" smtClean="0">
                <a:cs typeface="B Zar" pitchFamily="2" charset="-78"/>
              </a:rPr>
              <a:t>نماینده‎ی </a:t>
            </a:r>
            <a:r>
              <a:rPr lang="fa-IR" dirty="0">
                <a:cs typeface="B Zar" pitchFamily="2" charset="-78"/>
              </a:rPr>
              <a:t>یک جمله </a:t>
            </a:r>
            <a:r>
              <a:rPr lang="fa-IR" dirty="0" smtClean="0">
                <a:cs typeface="B Zar" pitchFamily="2" charset="-78"/>
              </a:rPr>
              <a:t>است.   </a:t>
            </a:r>
            <a:r>
              <a:rPr lang="fa-IR" dirty="0">
                <a:cs typeface="B Zar" pitchFamily="2" charset="-78"/>
              </a:rPr>
              <a:t>افعال زبان فارسی بر دو نوع هستند</a:t>
            </a:r>
            <a:r>
              <a:rPr lang="fa-IR" dirty="0" smtClean="0">
                <a:cs typeface="B Zar" pitchFamily="2" charset="-78"/>
              </a:rPr>
              <a:t>: 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الف) افعال </a:t>
            </a:r>
            <a:r>
              <a:rPr lang="fa-IR" dirty="0">
                <a:cs typeface="B Zar" pitchFamily="2" charset="-78"/>
              </a:rPr>
              <a:t>واژگانی اصلی یا (تام</a:t>
            </a:r>
            <a:r>
              <a:rPr lang="fa-IR" dirty="0" smtClean="0">
                <a:cs typeface="B Zar" pitchFamily="2" charset="-78"/>
              </a:rPr>
              <a:t>) مثل؛ رفت، خوابید، آمد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 ب) افعال ناقص؛ افعال ناقص بر چند گونه است 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افعال کمکی (مثل «بود» در فعل رفته بود)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 افعال وجهی(مثل «باید» در جملۀ باید دانشگاه بروم)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فعلِ </a:t>
            </a:r>
            <a:r>
              <a:rPr lang="fa-IR" dirty="0">
                <a:cs typeface="B Zar" pitchFamily="2" charset="-78"/>
              </a:rPr>
              <a:t>شدن </a:t>
            </a:r>
            <a:r>
              <a:rPr lang="fa-IR" dirty="0" smtClean="0">
                <a:cs typeface="B Zar" pitchFamily="2" charset="-78"/>
              </a:rPr>
              <a:t>و فعلِ توانستن (صفحه26کتاب مطالعه شود) </a:t>
            </a:r>
            <a:endParaRPr lang="fa-IR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3591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5-3 قید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4000" dirty="0" smtClean="0">
                <a:cs typeface="B Zar" pitchFamily="2" charset="-78"/>
              </a:rPr>
              <a:t>قید عنصری </a:t>
            </a:r>
            <a:r>
              <a:rPr lang="fa-IR" sz="4000" dirty="0">
                <a:cs typeface="B Zar" pitchFamily="2" charset="-78"/>
              </a:rPr>
              <a:t>است که به صورت منفرد یا گروهی از کلمات در ساختار جمله به فعل یا تمام جمله بسته است ودرباره فعل یا کل جمله توضیح می </a:t>
            </a:r>
            <a:r>
              <a:rPr lang="fa-IR" sz="4000" dirty="0" smtClean="0">
                <a:cs typeface="B Zar" pitchFamily="2" charset="-78"/>
              </a:rPr>
              <a:t>دهد.</a:t>
            </a:r>
          </a:p>
          <a:p>
            <a:pPr marL="0" indent="0" algn="just">
              <a:buNone/>
            </a:pPr>
            <a:r>
              <a:rPr lang="fa-IR" sz="4000" dirty="0" smtClean="0">
                <a:cs typeface="B Zar" pitchFamily="2" charset="-78"/>
              </a:rPr>
              <a:t>نمونه؛</a:t>
            </a:r>
          </a:p>
          <a:p>
            <a:pPr marL="0" indent="0" algn="just">
              <a:buNone/>
            </a:pPr>
            <a:r>
              <a:rPr lang="fa-IR" sz="4000" dirty="0" smtClean="0">
                <a:solidFill>
                  <a:srgbClr val="7030A0"/>
                </a:solidFill>
                <a:cs typeface="B Zar" pitchFamily="2" charset="-78"/>
              </a:rPr>
              <a:t>قید مقدار؛ </a:t>
            </a:r>
            <a:r>
              <a:rPr lang="fa-IR" sz="4000" dirty="0" smtClean="0">
                <a:cs typeface="B Zar" pitchFamily="2" charset="-78"/>
              </a:rPr>
              <a:t>کم، ناچیز، بسیار، فراوان، اندک و...</a:t>
            </a:r>
          </a:p>
          <a:p>
            <a:pPr marL="0" indent="0" algn="just">
              <a:buNone/>
            </a:pPr>
            <a:r>
              <a:rPr lang="fa-IR" sz="4000" dirty="0" smtClean="0">
                <a:solidFill>
                  <a:srgbClr val="7030A0"/>
                </a:solidFill>
                <a:cs typeface="B Zar" pitchFamily="2" charset="-78"/>
              </a:rPr>
              <a:t>قید پرسش؛ </a:t>
            </a:r>
            <a:r>
              <a:rPr lang="fa-IR" sz="4000" dirty="0" smtClean="0">
                <a:cs typeface="B Zar" pitchFamily="2" charset="-78"/>
              </a:rPr>
              <a:t>چقدر، کجا، کی، چه‎طور و ...</a:t>
            </a:r>
          </a:p>
          <a:p>
            <a:pPr marL="0" indent="0" algn="just">
              <a:buNone/>
            </a:pPr>
            <a:r>
              <a:rPr lang="fa-IR" sz="4000" dirty="0" smtClean="0">
                <a:solidFill>
                  <a:srgbClr val="7030A0"/>
                </a:solidFill>
                <a:cs typeface="B Zar" pitchFamily="2" charset="-78"/>
              </a:rPr>
              <a:t>قید تخصیص؛ </a:t>
            </a:r>
            <a:r>
              <a:rPr lang="fa-IR" sz="4000" dirty="0" smtClean="0">
                <a:cs typeface="B Zar" pitchFamily="2" charset="-78"/>
              </a:rPr>
              <a:t>بالاخص، به‎ویژه، مخصوصاً و ...</a:t>
            </a:r>
            <a:endParaRPr lang="fa-IR" sz="40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5219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6-3 حروف (اضافه و ربط)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4000" dirty="0">
                <a:cs typeface="B Zar" pitchFamily="2" charset="-78"/>
              </a:rPr>
              <a:t>حروف </a:t>
            </a:r>
            <a:r>
              <a:rPr lang="fa-IR" sz="4000" dirty="0" smtClean="0">
                <a:cs typeface="B Zar" pitchFamily="2" charset="-78"/>
              </a:rPr>
              <a:t>اضافه </a:t>
            </a:r>
            <a:r>
              <a:rPr lang="fa-IR" sz="4000" dirty="0">
                <a:cs typeface="B Zar" pitchFamily="2" charset="-78"/>
              </a:rPr>
              <a:t>کلماتی هستند که قبل از اسم یا ضمیر یا گروه اسمی قرار </a:t>
            </a:r>
            <a:r>
              <a:rPr lang="fa-IR" sz="4000" dirty="0" smtClean="0">
                <a:cs typeface="B Zar" pitchFamily="2" charset="-78"/>
              </a:rPr>
              <a:t>می‎گیرند و </a:t>
            </a:r>
            <a:r>
              <a:rPr lang="fa-IR" sz="4000" dirty="0">
                <a:cs typeface="B Zar" pitchFamily="2" charset="-78"/>
              </a:rPr>
              <a:t>نقش </a:t>
            </a:r>
            <a:r>
              <a:rPr lang="fa-IR" sz="4000" dirty="0" smtClean="0">
                <a:cs typeface="B Zar" pitchFamily="2" charset="-78"/>
              </a:rPr>
              <a:t>آنها </a:t>
            </a:r>
            <a:r>
              <a:rPr lang="fa-IR" sz="4000" dirty="0">
                <a:cs typeface="B Zar" pitchFamily="2" charset="-78"/>
              </a:rPr>
              <a:t>را مشخص </a:t>
            </a:r>
            <a:r>
              <a:rPr lang="fa-IR" sz="4000" dirty="0" smtClean="0">
                <a:cs typeface="B Zar" pitchFamily="2" charset="-78"/>
              </a:rPr>
              <a:t>می‎سازند. حروف اضافه، </a:t>
            </a:r>
            <a:r>
              <a:rPr lang="fa-IR" sz="4000" dirty="0">
                <a:cs typeface="B Zar" pitchFamily="2" charset="-78"/>
              </a:rPr>
              <a:t>یا ساده هستند </a:t>
            </a:r>
            <a:r>
              <a:rPr lang="fa-IR" sz="4000" dirty="0" smtClean="0">
                <a:cs typeface="B Zar" pitchFamily="2" charset="-78"/>
              </a:rPr>
              <a:t>(مثل؛ در، به، از و...) و یا مرکب (مثل؛ بنابر، علاوه بر و ...) و </a:t>
            </a:r>
            <a:r>
              <a:rPr lang="fa-IR" sz="4000" dirty="0">
                <a:cs typeface="B Zar" pitchFamily="2" charset="-78"/>
              </a:rPr>
              <a:t>حروف ربط برای برقراری پیوند دستوری یا معنایی بین کلمات و جملات به کار می </a:t>
            </a:r>
            <a:r>
              <a:rPr lang="fa-IR" sz="4000" dirty="0" smtClean="0">
                <a:cs typeface="B Zar" pitchFamily="2" charset="-78"/>
              </a:rPr>
              <a:t>روند. آنها نیز یا ساده‎اند (مثل؛ تا، که و...) و یا مرکب‎اند (مثل؛ اگرچه، هرچند)</a:t>
            </a:r>
            <a:endParaRPr lang="fa-IR" sz="40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58239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dirty="0" smtClean="0">
                <a:solidFill>
                  <a:srgbClr val="C00000"/>
                </a:solidFill>
                <a:cs typeface="B Zar" pitchFamily="2" charset="-78"/>
              </a:rPr>
              <a:t>7-3 صوت و شبه‎جمله</a:t>
            </a:r>
            <a:endParaRPr lang="fa-IR" sz="6000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4000" dirty="0">
                <a:cs typeface="B Zar" pitchFamily="2" charset="-78"/>
              </a:rPr>
              <a:t>صوت </a:t>
            </a:r>
            <a:r>
              <a:rPr lang="fa-IR" sz="4000" dirty="0" smtClean="0">
                <a:cs typeface="B Zar" pitchFamily="2" charset="-78"/>
              </a:rPr>
              <a:t>کلمه‎ای </a:t>
            </a:r>
            <a:r>
              <a:rPr lang="fa-IR" sz="4000" dirty="0">
                <a:cs typeface="B Zar" pitchFamily="2" charset="-78"/>
              </a:rPr>
              <a:t>است که برای بیان حالات روحی و عاطفی به کار </a:t>
            </a:r>
            <a:r>
              <a:rPr lang="fa-IR" sz="4000" dirty="0" smtClean="0">
                <a:cs typeface="B Zar" pitchFamily="2" charset="-78"/>
              </a:rPr>
              <a:t>می‎رود </a:t>
            </a:r>
            <a:r>
              <a:rPr lang="fa-IR" sz="4000" dirty="0">
                <a:cs typeface="B Zar" pitchFamily="2" charset="-78"/>
              </a:rPr>
              <a:t>و در نوشتن </a:t>
            </a:r>
            <a:r>
              <a:rPr lang="fa-IR" sz="4000" dirty="0" smtClean="0">
                <a:cs typeface="B Zar" pitchFamily="2" charset="-78"/>
              </a:rPr>
              <a:t>انشاهای </a:t>
            </a:r>
            <a:r>
              <a:rPr lang="fa-IR" sz="4000" dirty="0">
                <a:cs typeface="B Zar" pitchFamily="2" charset="-78"/>
              </a:rPr>
              <a:t>عاطفی و </a:t>
            </a:r>
            <a:r>
              <a:rPr lang="fa-IR" sz="4000" dirty="0" smtClean="0">
                <a:cs typeface="B Zar" pitchFamily="2" charset="-78"/>
              </a:rPr>
              <a:t>به‎خصوص توصیف طبیعت </a:t>
            </a:r>
            <a:r>
              <a:rPr lang="fa-IR" sz="4000" dirty="0">
                <a:cs typeface="B Zar" pitchFamily="2" charset="-78"/>
              </a:rPr>
              <a:t>نقش مهمی </a:t>
            </a:r>
            <a:r>
              <a:rPr lang="fa-IR" sz="4000" dirty="0" smtClean="0">
                <a:cs typeface="B Zar" pitchFamily="2" charset="-78"/>
              </a:rPr>
              <a:t>دارد.</a:t>
            </a:r>
          </a:p>
          <a:p>
            <a:pPr marL="0" indent="0" algn="just">
              <a:buNone/>
            </a:pPr>
            <a:r>
              <a:rPr lang="fa-IR" sz="4000" dirty="0" smtClean="0">
                <a:cs typeface="B Zar" pitchFamily="2" charset="-78"/>
              </a:rPr>
              <a:t> شبه </a:t>
            </a:r>
            <a:r>
              <a:rPr lang="fa-IR" sz="4000" dirty="0">
                <a:cs typeface="B Zar" pitchFamily="2" charset="-78"/>
              </a:rPr>
              <a:t>جمله برخلاف </a:t>
            </a:r>
            <a:r>
              <a:rPr lang="fa-IR" sz="4000" dirty="0" smtClean="0">
                <a:cs typeface="B Zar" pitchFamily="2" charset="-78"/>
              </a:rPr>
              <a:t>صوت، </a:t>
            </a:r>
            <a:r>
              <a:rPr lang="fa-IR" sz="4000" dirty="0">
                <a:cs typeface="B Zar" pitchFamily="2" charset="-78"/>
              </a:rPr>
              <a:t>از کلمات زبان و دارای معنی است و در ساخت جملات به کار </a:t>
            </a:r>
            <a:r>
              <a:rPr lang="fa-IR" sz="4000" dirty="0" smtClean="0">
                <a:cs typeface="B Zar" pitchFamily="2" charset="-78"/>
              </a:rPr>
              <a:t>می‎رود  مانند؛ </a:t>
            </a:r>
            <a:r>
              <a:rPr lang="fa-IR" sz="4000" dirty="0">
                <a:cs typeface="B Zar" pitchFamily="2" charset="-78"/>
              </a:rPr>
              <a:t>سلام</a:t>
            </a:r>
            <a:r>
              <a:rPr lang="fa-IR" sz="4000" dirty="0" smtClean="0">
                <a:cs typeface="B Zar" pitchFamily="2" charset="-78"/>
              </a:rPr>
              <a:t>، آفرین، آتش، ساکت، خطر </a:t>
            </a:r>
            <a:r>
              <a:rPr lang="fa-IR" sz="4000" dirty="0">
                <a:cs typeface="B Zar" pitchFamily="2" charset="-78"/>
              </a:rPr>
              <a:t>و </a:t>
            </a:r>
            <a:r>
              <a:rPr lang="fa-IR" sz="4000" dirty="0" smtClean="0">
                <a:cs typeface="B Zar" pitchFamily="2" charset="-78"/>
              </a:rPr>
              <a:t>مژده.</a:t>
            </a:r>
            <a:endParaRPr lang="fa-IR" sz="40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70294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sz="8800" dirty="0" smtClean="0">
              <a:solidFill>
                <a:srgbClr val="00B0F0"/>
              </a:solidFill>
              <a:latin typeface="IranNastaliq" pitchFamily="18" charset="0"/>
              <a:cs typeface="IranNastaliq" pitchFamily="18" charset="0"/>
            </a:endParaRPr>
          </a:p>
          <a:p>
            <a:pPr marL="0" indent="0" algn="ctr">
              <a:buNone/>
            </a:pPr>
            <a:r>
              <a:rPr lang="fa-IR" sz="11500" b="1" dirty="0" smtClean="0">
                <a:solidFill>
                  <a:srgbClr val="00B0F0"/>
                </a:solidFill>
                <a:latin typeface="IranNastaliq" pitchFamily="18" charset="0"/>
                <a:cs typeface="IranNastaliq" pitchFamily="18" charset="0"/>
              </a:rPr>
              <a:t>با آرزوی </a:t>
            </a:r>
            <a:r>
              <a:rPr lang="fa-IR" sz="11500" b="1" dirty="0" smtClean="0">
                <a:solidFill>
                  <a:srgbClr val="00B0F0"/>
                </a:solidFill>
                <a:latin typeface="IranNastaliq" pitchFamily="18" charset="0"/>
                <a:cs typeface="IranNastaliq" pitchFamily="18" charset="0"/>
              </a:rPr>
              <a:t>توفیق،</a:t>
            </a:r>
            <a:endParaRPr lang="fa-IR" sz="11500" b="1" dirty="0" smtClean="0">
              <a:solidFill>
                <a:srgbClr val="00B0F0"/>
              </a:solidFill>
              <a:latin typeface="IranNastaliq" pitchFamily="18" charset="0"/>
              <a:cs typeface="IranNastaliq" pitchFamily="18" charset="0"/>
            </a:endParaRPr>
          </a:p>
          <a:p>
            <a:pPr marL="0" indent="0" algn="ctr">
              <a:buNone/>
            </a:pPr>
            <a:r>
              <a:rPr lang="fa-IR" sz="11500" b="1" dirty="0" smtClean="0">
                <a:solidFill>
                  <a:srgbClr val="00B0F0"/>
                </a:solidFill>
                <a:latin typeface="IranNastaliq" pitchFamily="18" charset="0"/>
                <a:cs typeface="IranNastaliq" pitchFamily="18" charset="0"/>
              </a:rPr>
              <a:t>دادرس </a:t>
            </a:r>
            <a:r>
              <a:rPr lang="fa-IR" sz="11500" b="1" dirty="0" smtClean="0">
                <a:solidFill>
                  <a:srgbClr val="00B0F0"/>
                </a:solidFill>
                <a:latin typeface="IranNastaliq" pitchFamily="18" charset="0"/>
                <a:cs typeface="IranNastaliq" pitchFamily="18" charset="0"/>
              </a:rPr>
              <a:t>محمّدی</a:t>
            </a:r>
            <a:endParaRPr lang="fa-IR" sz="11500" b="1" dirty="0">
              <a:solidFill>
                <a:srgbClr val="00B0F0"/>
              </a:solidFill>
              <a:latin typeface="IranNastaliq" pitchFamily="18" charset="0"/>
              <a:cs typeface="IranNastaliq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081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3614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a-IR" sz="6000" b="1" dirty="0" smtClean="0">
                <a:solidFill>
                  <a:srgbClr val="7030A0"/>
                </a:solidFill>
                <a:latin typeface="Arabic Typesetting" pitchFamily="66" charset="-78"/>
                <a:cs typeface="2  Titr" pitchFamily="2" charset="-78"/>
              </a:rPr>
              <a:t>1- فرایندهای آوایی و آموزشی زبان فارسی</a:t>
            </a:r>
          </a:p>
          <a:p>
            <a:pPr marL="0" indent="0" algn="ctr">
              <a:buNone/>
            </a:pPr>
            <a:endParaRPr lang="fa-IR" sz="6000" b="1" dirty="0" smtClean="0">
              <a:solidFill>
                <a:srgbClr val="7030A0"/>
              </a:solidFill>
              <a:latin typeface="Arabic Typesetting" pitchFamily="66" charset="-78"/>
              <a:cs typeface="2  Titr" pitchFamily="2" charset="-78"/>
            </a:endParaRPr>
          </a:p>
          <a:p>
            <a:pPr marL="0" indent="0" algn="ctr">
              <a:buNone/>
            </a:pPr>
            <a:r>
              <a:rPr lang="fa-IR" sz="5400" b="1" dirty="0" smtClean="0">
                <a:solidFill>
                  <a:schemeClr val="accent3">
                    <a:lumMod val="50000"/>
                  </a:schemeClr>
                </a:solidFill>
                <a:latin typeface="Arabic Typesetting" pitchFamily="66" charset="-78"/>
                <a:cs typeface="2  Titr" pitchFamily="2" charset="-78"/>
              </a:rPr>
              <a:t>(حذف، قلب، افزایش، تبدیل)</a:t>
            </a:r>
            <a:endParaRPr lang="fa-IR" sz="5400" b="1" dirty="0">
              <a:solidFill>
                <a:schemeClr val="accent3">
                  <a:lumMod val="50000"/>
                </a:schemeClr>
              </a:solidFill>
              <a:latin typeface="Arabic Typesetting" pitchFamily="66" charset="-78"/>
              <a:cs typeface="2 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61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a-IR" sz="4800" dirty="0" smtClean="0">
                <a:solidFill>
                  <a:srgbClr val="FF0000"/>
                </a:solidFill>
                <a:cs typeface="2  Titr" pitchFamily="2" charset="-78"/>
              </a:rPr>
              <a:t>تعریف: </a:t>
            </a:r>
          </a:p>
          <a:p>
            <a:pPr marL="0" indent="0" algn="just">
              <a:buNone/>
            </a:pPr>
            <a:r>
              <a:rPr lang="fa-IR" sz="3600" dirty="0" smtClean="0">
                <a:cs typeface="B Zar" pitchFamily="2" charset="-78"/>
              </a:rPr>
              <a:t>گاهی هنگام ترکیب عناصر اولیه یعنی آواها یا واژک‎ها در محور هم‎نشینی، برای تشکیل هجاها یا واژه‎ها، برخی از آواها یا واژک‎ها دچار دگرگونی می‎شوند. در این دگرگونی‎ها </a:t>
            </a:r>
            <a:r>
              <a:rPr lang="fa-IR" sz="3600" dirty="0" smtClean="0">
                <a:cs typeface="B Zar" pitchFamily="2" charset="-78"/>
              </a:rPr>
              <a:t>ماهیّت </a:t>
            </a:r>
            <a:r>
              <a:rPr lang="fa-IR" sz="3600" dirty="0" smtClean="0">
                <a:cs typeface="B Zar" pitchFamily="2" charset="-78"/>
              </a:rPr>
              <a:t>اولیۀ آواها یا واژک‎ها از دست می‎رود یا دچار تغییر می‎شود و </a:t>
            </a:r>
            <a:r>
              <a:rPr lang="fa-IR" sz="3600" dirty="0" smtClean="0">
                <a:cs typeface="B Zar" pitchFamily="2" charset="-78"/>
              </a:rPr>
              <a:t>یاعنصری </a:t>
            </a:r>
            <a:r>
              <a:rPr lang="fa-IR" sz="3600" dirty="0" smtClean="0">
                <a:cs typeface="B Zar" pitchFamily="2" charset="-78"/>
              </a:rPr>
              <a:t>به آن‎ها افزوده می‎شود. این دگرگونی‎ها در علم زبانشناسی به فرایندهای آوایی- صرفی تعبیر می‎شوند که تحت عناوین </a:t>
            </a:r>
            <a:r>
              <a:rPr lang="fa-IR" sz="3600" dirty="0" smtClean="0">
                <a:cs typeface="B Zar" pitchFamily="2" charset="-78"/>
              </a:rPr>
              <a:t>حذف،قلب</a:t>
            </a:r>
            <a:r>
              <a:rPr lang="fa-IR" sz="3600" dirty="0" smtClean="0">
                <a:cs typeface="B Zar" pitchFamily="2" charset="-78"/>
              </a:rPr>
              <a:t>، افزایش </a:t>
            </a:r>
            <a:r>
              <a:rPr lang="fa-IR" sz="3600" dirty="0" smtClean="0">
                <a:cs typeface="B Zar" pitchFamily="2" charset="-78"/>
              </a:rPr>
              <a:t>وتبدیل </a:t>
            </a:r>
            <a:r>
              <a:rPr lang="fa-IR" sz="3600" dirty="0" smtClean="0">
                <a:cs typeface="B Zar" pitchFamily="2" charset="-78"/>
              </a:rPr>
              <a:t>در اسلایدهای بعدی مورد بررسی قرار می‎گیرند.</a:t>
            </a:r>
            <a:endParaRPr lang="fa-IR" sz="36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3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b="1" dirty="0" smtClean="0">
                <a:solidFill>
                  <a:srgbClr val="C00000"/>
                </a:solidFill>
                <a:cs typeface="B Zar" pitchFamily="2" charset="-78"/>
              </a:rPr>
              <a:t>1-1حذف</a:t>
            </a:r>
            <a:endParaRPr lang="fa-IR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عبارت است از حذف یک یا چند عنصر اولیه برای ساختن واحد‎های بزرگتر در زبان گفتاری.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مثال: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می‎گویم                                  می‎گم                         حذف  و(او)+ ی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  دزدگیر                                 دزگیر                          حذف صامت د</a:t>
            </a:r>
          </a:p>
          <a:p>
            <a:pPr marL="0" indent="0" algn="just">
              <a:buNone/>
            </a:pPr>
            <a:r>
              <a:rPr lang="fa-IR" sz="3000" dirty="0" smtClean="0">
                <a:cs typeface="B Zar" pitchFamily="2" charset="-78"/>
              </a:rPr>
              <a:t>می‎روم                                   میَ‎رم                             حذف و+   ـــَ</a:t>
            </a:r>
          </a:p>
          <a:p>
            <a:pPr marL="0" indent="0" algn="just">
              <a:buNone/>
            </a:pPr>
            <a:endParaRPr lang="fa-IR" sz="3000" dirty="0">
              <a:cs typeface="B Zar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940152" y="3429000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352800"/>
            <a:ext cx="1523305" cy="13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740" y="3933056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857093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370463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4426618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482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b="1" dirty="0" smtClean="0">
                <a:solidFill>
                  <a:srgbClr val="C00000"/>
                </a:solidFill>
                <a:cs typeface="B Zar" pitchFamily="2" charset="-78"/>
              </a:rPr>
              <a:t>2-1 قلب </a:t>
            </a:r>
            <a:endParaRPr lang="fa-IR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فرایندی است که طی آن جای دو عنصر به هنگام همنشینیِ عناصر اولیه در جهت ساخت واحدهای بزرگتر با هم عوض می‎شود.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مثال: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دیسک                            دیکس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تاکسی                            تاسکی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کبریت                            کربیت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ماسک                            ماکس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تبریز                               تربیز</a:t>
            </a:r>
          </a:p>
          <a:p>
            <a:pPr marL="0" indent="0" algn="just">
              <a:buNone/>
            </a:pPr>
            <a:endParaRPr lang="fa-IR" dirty="0">
              <a:cs typeface="B Zar" pitchFamily="2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18137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013" y="4062338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013" y="4645769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013" y="5307362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1862" y="5811316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25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147248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4400" b="1" dirty="0" smtClean="0">
                <a:solidFill>
                  <a:srgbClr val="C00000"/>
                </a:solidFill>
                <a:cs typeface="B Zar" pitchFamily="2" charset="-78"/>
              </a:rPr>
              <a:t>3-1 افزایش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این فرایند نیز در زبان گفتاری صورت می‎گیرد و ملاحظه‎اش در زبان نوشتاری، وابسته به ضعف زبان نوشتاری است. فرایند بدین گونه است که هنگام ایجاد رابطۀ هم‎نشینی بین </a:t>
            </a:r>
            <a:r>
              <a:rPr lang="fa-IR" smtClean="0">
                <a:cs typeface="B Zar" pitchFamily="2" charset="-78"/>
              </a:rPr>
              <a:t>عناصر </a:t>
            </a:r>
            <a:r>
              <a:rPr lang="fa-IR" smtClean="0">
                <a:cs typeface="B Zar" pitchFamily="2" charset="-78"/>
              </a:rPr>
              <a:t>اوّلیّه </a:t>
            </a:r>
            <a:r>
              <a:rPr lang="fa-IR" dirty="0" smtClean="0">
                <a:cs typeface="B Zar" pitchFamily="2" charset="-78"/>
              </a:rPr>
              <a:t>جهت ساخت واحدهای بزرگتر، یک یا چند عنصر به آنها افزوده می‎شود.</a:t>
            </a:r>
            <a:endParaRPr lang="fa-IR" dirty="0">
              <a:cs typeface="B Zar" pitchFamily="2" charset="-78"/>
            </a:endParaRP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مثال: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جهنّم                                         جهندَم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سن و سال                                 سند و سال</a:t>
            </a:r>
          </a:p>
          <a:p>
            <a:pPr marL="0" indent="0">
              <a:buNone/>
            </a:pPr>
            <a:r>
              <a:rPr lang="fa-IR" dirty="0" smtClean="0">
                <a:cs typeface="B Zar" pitchFamily="2" charset="-78"/>
              </a:rPr>
              <a:t>سُنّی‎ها                                       سُندی‎ها</a:t>
            </a:r>
          </a:p>
          <a:p>
            <a:pPr marL="0" indent="0">
              <a:buNone/>
            </a:pPr>
            <a:endParaRPr lang="fa-IR" sz="4400" b="1" dirty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 smtClean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>
              <a:solidFill>
                <a:schemeClr val="accent4">
                  <a:lumMod val="75000"/>
                </a:schemeClr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4400" b="1" dirty="0">
              <a:cs typeface="B Zar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077072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19" y="4653136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933" y="5229200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7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b="1" dirty="0" smtClean="0">
                <a:solidFill>
                  <a:srgbClr val="C00000"/>
                </a:solidFill>
                <a:cs typeface="B Zar" pitchFamily="2" charset="-78"/>
              </a:rPr>
              <a:t>4-1 تبدیل</a:t>
            </a:r>
            <a:endParaRPr lang="fa-IR" b="1" dirty="0">
              <a:solidFill>
                <a:srgbClr val="C0000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 فرایندی است که طی آن در زبان گفتار به هنگام هم‎نشینیِ عناصر اولیه و ساخت واحدهای بزرگتر، عنصری به عنصر دیگر تبدیل می‎شود. این فرایند خود بر دو گونه است که عبارتند از: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همگونی و ابدال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همگونی خود بر دو نوع کامل و ناقص است.</a:t>
            </a:r>
          </a:p>
          <a:p>
            <a:pPr marL="0" indent="0" algn="ctr">
              <a:buNone/>
            </a:pPr>
            <a:endParaRPr lang="fa-IR" dirty="0">
              <a:cs typeface="B Zar" pitchFamily="2" charset="-78"/>
            </a:endParaRP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00B050"/>
                </a:solidFill>
                <a:cs typeface="B Zar" pitchFamily="2" charset="-78"/>
              </a:rPr>
              <a:t>تشریح انواع این فرایند در اسلایدهای بعدی</a:t>
            </a:r>
            <a:endParaRPr lang="fa-IR" b="1" dirty="0">
              <a:solidFill>
                <a:srgbClr val="00B050"/>
              </a:solidFill>
              <a:cs typeface="B Zar" pitchFamily="2" charset="-78"/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914444" y="505889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7602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4000" b="1" dirty="0" smtClean="0">
                <a:solidFill>
                  <a:srgbClr val="C00000"/>
                </a:solidFill>
                <a:cs typeface="B Zar" pitchFamily="2" charset="-78"/>
              </a:rPr>
              <a:t>1-4-1 همگونی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در جریان همنشینی عناصر اولیه برای ساخت هجا یا واژه، یک آوا ممکن است به آوای کناری خود تبدیل شود و یا برخی از ویژگی‎های آوای مجاور خود را اخذ نماید و به آوای دیگری (غیر از دو آوای اولیۀ فرایند) تبدیل شود که در صورت نخست، فرایند هم‎گونیِ کامل و در وجه دوم، فرایند همگونیِ ناقص صورت می‎گیرد.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همگونیِ کامل:      مثال:   بد+ تر   = بتّر    </a:t>
            </a:r>
          </a:p>
          <a:p>
            <a:pPr marL="0" indent="0" algn="just">
              <a:buNone/>
            </a:pPr>
            <a:r>
              <a:rPr lang="fa-IR" dirty="0" smtClean="0">
                <a:cs typeface="B Zar" pitchFamily="2" charset="-78"/>
              </a:rPr>
              <a:t>همگونی ناقص:   سنبه                     سمبه</a:t>
            </a:r>
          </a:p>
          <a:p>
            <a:pPr marL="0" indent="0" algn="just">
              <a:buNone/>
            </a:pPr>
            <a:r>
              <a:rPr lang="fa-IR" dirty="0">
                <a:cs typeface="B Zar" pitchFamily="2" charset="-78"/>
              </a:rPr>
              <a:t> </a:t>
            </a:r>
            <a:r>
              <a:rPr lang="fa-IR" dirty="0" smtClean="0">
                <a:cs typeface="B Zar" pitchFamily="2" charset="-78"/>
              </a:rPr>
              <a:t>                          دُنبه                     دُمبه</a:t>
            </a:r>
            <a:endParaRPr lang="fa-IR" dirty="0">
              <a:cs typeface="B Zar" pitchFamily="2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4" y="4762997"/>
            <a:ext cx="1450975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5" y="5383948"/>
            <a:ext cx="1450975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800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1769</Words>
  <Application>Microsoft Office PowerPoint</Application>
  <PresentationFormat>On-screen Show (4:3)</PresentationFormat>
  <Paragraphs>111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2  Titr</vt:lpstr>
      <vt:lpstr>Arabic Typesetting</vt:lpstr>
      <vt:lpstr>Arial</vt:lpstr>
      <vt:lpstr>B Zar</vt:lpstr>
      <vt:lpstr>Calibri</vt:lpstr>
      <vt:lpstr>IranNastaliq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1-1حذف</vt:lpstr>
      <vt:lpstr>2-1 قلب </vt:lpstr>
      <vt:lpstr>PowerPoint Presentation</vt:lpstr>
      <vt:lpstr>4-1 تبدیل</vt:lpstr>
      <vt:lpstr>PowerPoint Presentation</vt:lpstr>
      <vt:lpstr>PowerPoint Presentation</vt:lpstr>
      <vt:lpstr>PowerPoint Presentation</vt:lpstr>
      <vt:lpstr>1-2 انواع عناصر صرفی زبان فارسی</vt:lpstr>
      <vt:lpstr>PowerPoint Presentation</vt:lpstr>
      <vt:lpstr>1-1-2 وندهای تصریفی</vt:lpstr>
      <vt:lpstr>2-1-2 وندهای اشتقاقی</vt:lpstr>
      <vt:lpstr>PowerPoint Presentation</vt:lpstr>
      <vt:lpstr>PowerPoint Presentation</vt:lpstr>
      <vt:lpstr>PowerPoint Presentation</vt:lpstr>
      <vt:lpstr>1-3 اسم</vt:lpstr>
      <vt:lpstr>2-3 صفت</vt:lpstr>
      <vt:lpstr>3-3 ضمیر</vt:lpstr>
      <vt:lpstr>4-3 فعل</vt:lpstr>
      <vt:lpstr>5-3 قید</vt:lpstr>
      <vt:lpstr>6-3 حروف (اضافه و ربط)</vt:lpstr>
      <vt:lpstr>7-3 صوت و شبه‎جمله</vt:lpstr>
      <vt:lpstr>PowerPoint Presentation</vt:lpstr>
    </vt:vector>
  </TitlesOfParts>
  <Company>MRT www.Win2Farsi.com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Pack 30 DVDs</dc:creator>
  <cp:lastModifiedBy>Bamdadi</cp:lastModifiedBy>
  <cp:revision>68</cp:revision>
  <dcterms:created xsi:type="dcterms:W3CDTF">2020-04-23T08:24:07Z</dcterms:created>
  <dcterms:modified xsi:type="dcterms:W3CDTF">2020-05-08T07:05:50Z</dcterms:modified>
</cp:coreProperties>
</file>