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1E3E-62BA-D445-A8CC-C19BA63EED4C}"/>
              </a:ext>
            </a:extLst>
          </p:cNvPr>
          <p:cNvSpPr>
            <a:spLocks noGrp="1"/>
          </p:cNvSpPr>
          <p:nvPr>
            <p:ph type="ctrTitle"/>
          </p:nvPr>
        </p:nvSpPr>
        <p:spPr>
          <a:xfrm>
            <a:off x="816428" y="259773"/>
            <a:ext cx="8962159" cy="6234545"/>
          </a:xfrm>
        </p:spPr>
        <p:txBody>
          <a:bodyPr anchor="t"/>
          <a:lstStyle/>
          <a:p>
            <a:pPr algn="ctr"/>
            <a:r>
              <a:rPr lang="fa-IR" sz="2800">
                <a:solidFill>
                  <a:schemeClr val="tx1"/>
                </a:solidFill>
              </a:rPr>
              <a:t>به نام خدا</a:t>
            </a:r>
            <a:br>
              <a:rPr lang="fa-IR" sz="2800">
                <a:solidFill>
                  <a:schemeClr val="tx1"/>
                </a:solidFill>
              </a:rPr>
            </a:br>
            <a:br>
              <a:rPr lang="fa-IR" sz="2800">
                <a:solidFill>
                  <a:schemeClr val="tx1"/>
                </a:solidFill>
              </a:rPr>
            </a:br>
            <a:br>
              <a:rPr lang="fa-IR" sz="2800">
                <a:solidFill>
                  <a:schemeClr val="tx1"/>
                </a:solidFill>
              </a:rPr>
            </a:br>
            <a:r>
              <a:rPr lang="fa-IR" sz="2800">
                <a:solidFill>
                  <a:schemeClr val="tx1"/>
                </a:solidFill>
              </a:rPr>
              <a:t>موضوع تدریس :تدریس نیمه اول کتاب ریاضی سال اول ابتدایی</a:t>
            </a:r>
            <a:br>
              <a:rPr lang="fa-IR" sz="2800">
                <a:solidFill>
                  <a:schemeClr val="tx1"/>
                </a:solidFill>
              </a:rPr>
            </a:br>
            <a:br>
              <a:rPr lang="fa-IR" sz="2800">
                <a:solidFill>
                  <a:schemeClr val="tx1"/>
                </a:solidFill>
              </a:rPr>
            </a:br>
            <a:r>
              <a:rPr lang="fa-IR" sz="2800">
                <a:solidFill>
                  <a:schemeClr val="tx1"/>
                </a:solidFill>
              </a:rPr>
              <a:t>تهیه کننده :مصطفی توکلی</a:t>
            </a:r>
            <a:br>
              <a:rPr lang="fa-IR" sz="2800">
                <a:solidFill>
                  <a:schemeClr val="tx1"/>
                </a:solidFill>
              </a:rPr>
            </a:br>
            <a:br>
              <a:rPr lang="fa-IR" sz="2800">
                <a:solidFill>
                  <a:schemeClr val="tx1"/>
                </a:solidFill>
              </a:rPr>
            </a:br>
            <a:r>
              <a:rPr lang="fa-IR" sz="2800">
                <a:solidFill>
                  <a:schemeClr val="tx1"/>
                </a:solidFill>
              </a:rPr>
              <a:t>استاد گرامی :آقای مسروری</a:t>
            </a:r>
            <a:br>
              <a:rPr lang="fa-IR" sz="2800">
                <a:solidFill>
                  <a:schemeClr val="tx1"/>
                </a:solidFill>
              </a:rPr>
            </a:br>
            <a:br>
              <a:rPr lang="fa-IR" sz="2800">
                <a:solidFill>
                  <a:schemeClr val="tx1"/>
                </a:solidFill>
              </a:rPr>
            </a:br>
            <a:r>
              <a:rPr lang="fa-IR" sz="2800">
                <a:solidFill>
                  <a:schemeClr val="tx1"/>
                </a:solidFill>
              </a:rPr>
              <a:t>دانشگاه فرهنگیان علامه امینی تبریز</a:t>
            </a:r>
            <a:br>
              <a:rPr lang="fa-IR" sz="2800">
                <a:solidFill>
                  <a:schemeClr val="tx1"/>
                </a:solidFill>
              </a:rPr>
            </a:br>
            <a:br>
              <a:rPr lang="fa-IR" sz="2800">
                <a:solidFill>
                  <a:schemeClr val="tx1"/>
                </a:solidFill>
              </a:rPr>
            </a:br>
            <a:r>
              <a:rPr lang="fa-IR" sz="2800">
                <a:solidFill>
                  <a:schemeClr val="tx1"/>
                </a:solidFill>
              </a:rPr>
              <a:t>بهار ۹۹</a:t>
            </a:r>
            <a:endParaRPr lang="en-US" sz="2800">
              <a:solidFill>
                <a:schemeClr val="tx1"/>
              </a:solidFill>
            </a:endParaRPr>
          </a:p>
        </p:txBody>
      </p:sp>
      <p:pic>
        <p:nvPicPr>
          <p:cNvPr id="3" name="Picture 3">
            <a:extLst>
              <a:ext uri="{FF2B5EF4-FFF2-40B4-BE49-F238E27FC236}">
                <a16:creationId xmlns:a16="http://schemas.microsoft.com/office/drawing/2014/main" id="{E62172BD-9210-5D4F-B408-483D8FC4BA48}"/>
              </a:ext>
            </a:extLst>
          </p:cNvPr>
          <p:cNvPicPr>
            <a:picLocks noChangeAspect="1"/>
          </p:cNvPicPr>
          <p:nvPr/>
        </p:nvPicPr>
        <p:blipFill>
          <a:blip r:embed="rId2"/>
          <a:stretch>
            <a:fillRect/>
          </a:stretch>
        </p:blipFill>
        <p:spPr>
          <a:xfrm>
            <a:off x="38348" y="0"/>
            <a:ext cx="3806290" cy="1608291"/>
          </a:xfrm>
          <a:prstGeom prst="rect">
            <a:avLst/>
          </a:prstGeom>
        </p:spPr>
      </p:pic>
    </p:spTree>
    <p:extLst>
      <p:ext uri="{BB962C8B-B14F-4D97-AF65-F5344CB8AC3E}">
        <p14:creationId xmlns:p14="http://schemas.microsoft.com/office/powerpoint/2010/main" val="186713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186F5-ED59-014C-92D7-52ED8A15B5E2}"/>
              </a:ext>
            </a:extLst>
          </p:cNvPr>
          <p:cNvSpPr>
            <a:spLocks noGrp="1"/>
          </p:cNvSpPr>
          <p:nvPr>
            <p:ph idx="1"/>
          </p:nvPr>
        </p:nvSpPr>
        <p:spPr>
          <a:xfrm>
            <a:off x="677334" y="575211"/>
            <a:ext cx="8596668" cy="5466151"/>
          </a:xfrm>
        </p:spPr>
        <p:txBody>
          <a:bodyPr>
            <a:normAutofit/>
          </a:bodyPr>
          <a:lstStyle/>
          <a:p>
            <a:pPr marL="0" indent="0" algn="ctr">
              <a:buNone/>
            </a:pPr>
            <a:r>
              <a:rPr lang="fa-IR" sz="2800">
                <a:solidFill>
                  <a:schemeClr val="accent5"/>
                </a:solidFill>
              </a:rPr>
              <a:t>*زنگ تفریح*</a:t>
            </a:r>
          </a:p>
          <a:p>
            <a:pPr marL="0" indent="0" algn="ctr">
              <a:buNone/>
            </a:pPr>
            <a:endParaRPr lang="fa-IR" sz="2800">
              <a:solidFill>
                <a:schemeClr val="accent5"/>
              </a:solidFill>
            </a:endParaRPr>
          </a:p>
          <a:p>
            <a:pPr marL="0" indent="0" algn="r">
              <a:buNone/>
            </a:pPr>
            <a:r>
              <a:rPr lang="fa-IR" sz="2400">
                <a:solidFill>
                  <a:schemeClr val="accent5"/>
                </a:solidFill>
              </a:rPr>
              <a:t>-رنگ کن و بشمار.</a:t>
            </a:r>
          </a:p>
          <a:p>
            <a:pPr marL="0" indent="0" algn="r">
              <a:buNone/>
            </a:pPr>
            <a:endParaRPr lang="fa-IR" sz="2400">
              <a:solidFill>
                <a:schemeClr val="accent5"/>
              </a:solidFill>
            </a:endParaRPr>
          </a:p>
        </p:txBody>
      </p:sp>
      <p:pic>
        <p:nvPicPr>
          <p:cNvPr id="4" name="Picture 4">
            <a:extLst>
              <a:ext uri="{FF2B5EF4-FFF2-40B4-BE49-F238E27FC236}">
                <a16:creationId xmlns:a16="http://schemas.microsoft.com/office/drawing/2014/main" id="{DE5E04DF-782C-D643-B5FB-99737C6EB4F4}"/>
              </a:ext>
            </a:extLst>
          </p:cNvPr>
          <p:cNvPicPr>
            <a:picLocks noChangeAspect="1"/>
          </p:cNvPicPr>
          <p:nvPr/>
        </p:nvPicPr>
        <p:blipFill>
          <a:blip r:embed="rId2"/>
          <a:stretch>
            <a:fillRect/>
          </a:stretch>
        </p:blipFill>
        <p:spPr>
          <a:xfrm>
            <a:off x="946315" y="1183546"/>
            <a:ext cx="5566558" cy="5418667"/>
          </a:xfrm>
          <a:prstGeom prst="rect">
            <a:avLst/>
          </a:prstGeom>
        </p:spPr>
      </p:pic>
    </p:spTree>
    <p:extLst>
      <p:ext uri="{BB962C8B-B14F-4D97-AF65-F5344CB8AC3E}">
        <p14:creationId xmlns:p14="http://schemas.microsoft.com/office/powerpoint/2010/main" val="11872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423A2-7BCD-324D-90C0-6E8D8D8E2D0D}"/>
              </a:ext>
            </a:extLst>
          </p:cNvPr>
          <p:cNvSpPr>
            <a:spLocks noGrp="1"/>
          </p:cNvSpPr>
          <p:nvPr>
            <p:ph idx="1"/>
          </p:nvPr>
        </p:nvSpPr>
        <p:spPr>
          <a:xfrm>
            <a:off x="677334" y="593767"/>
            <a:ext cx="8596668" cy="5447596"/>
          </a:xfrm>
        </p:spPr>
        <p:txBody>
          <a:bodyPr>
            <a:normAutofit/>
          </a:bodyPr>
          <a:lstStyle/>
          <a:p>
            <a:pPr marL="0" indent="0" algn="r">
              <a:buNone/>
            </a:pPr>
            <a:r>
              <a:rPr lang="fa-IR" sz="2400"/>
              <a:t>۵ .شمارش ضلع و گوشه :در این مبحث با نشان دادن انواع اشکال هندسی با ابزار و رنگ‌های متفاوت، از دانش‌آموزان می‌خواهیم که تعداد آنها را بشمارند (متناسب با رنگ‌های مختلف‌شان)، سپس گوشه را در اشکال هندسی به آنها یاد می‌دهیم که ابتدا با توضیح خط سپس اتصال دو خط در یک نقطه را گوشه می‌گویند. و از آنها می‌خواهیم که تعداد گوشه‌ها را بشمارند.</a:t>
            </a:r>
          </a:p>
          <a:p>
            <a:pPr marL="0" indent="0" algn="r">
              <a:buNone/>
            </a:pPr>
            <a:endParaRPr lang="en-US" sz="2400"/>
          </a:p>
        </p:txBody>
      </p:sp>
      <p:pic>
        <p:nvPicPr>
          <p:cNvPr id="4" name="Picture 4">
            <a:extLst>
              <a:ext uri="{FF2B5EF4-FFF2-40B4-BE49-F238E27FC236}">
                <a16:creationId xmlns:a16="http://schemas.microsoft.com/office/drawing/2014/main" id="{38015967-84A4-FF41-BEA3-EE8C8BAC2BF8}"/>
              </a:ext>
            </a:extLst>
          </p:cNvPr>
          <p:cNvPicPr>
            <a:picLocks noChangeAspect="1"/>
          </p:cNvPicPr>
          <p:nvPr/>
        </p:nvPicPr>
        <p:blipFill>
          <a:blip r:embed="rId2"/>
          <a:stretch>
            <a:fillRect/>
          </a:stretch>
        </p:blipFill>
        <p:spPr>
          <a:xfrm>
            <a:off x="819336" y="2987385"/>
            <a:ext cx="6287304" cy="3685061"/>
          </a:xfrm>
          <a:prstGeom prst="rect">
            <a:avLst/>
          </a:prstGeom>
        </p:spPr>
      </p:pic>
    </p:spTree>
    <p:extLst>
      <p:ext uri="{BB962C8B-B14F-4D97-AF65-F5344CB8AC3E}">
        <p14:creationId xmlns:p14="http://schemas.microsoft.com/office/powerpoint/2010/main" val="228707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6AEEE3-575F-0747-A399-0183D7BFF897}"/>
              </a:ext>
            </a:extLst>
          </p:cNvPr>
          <p:cNvSpPr>
            <a:spLocks noGrp="1"/>
          </p:cNvSpPr>
          <p:nvPr>
            <p:ph idx="1"/>
          </p:nvPr>
        </p:nvSpPr>
        <p:spPr>
          <a:xfrm>
            <a:off x="677334" y="649433"/>
            <a:ext cx="8596668" cy="5391930"/>
          </a:xfrm>
        </p:spPr>
        <p:txBody>
          <a:bodyPr>
            <a:normAutofit/>
          </a:bodyPr>
          <a:lstStyle/>
          <a:p>
            <a:pPr marL="0" indent="0" algn="r">
              <a:buNone/>
            </a:pPr>
            <a:r>
              <a:rPr lang="fa-IR" sz="2400"/>
              <a:t>۶ .شمارش با چوب خط :طبق گفته‌های قبل متناسب با تعداد شکل‌ها در دسته‌های مختلف ابتدا تعداد هر شکل در هر دسته را بشمارد و با اضافه کردن تعداد یک دسته به دسته دیگر به تعداد همه‌ی آنها چوب‌خط می‌کشند.</a:t>
            </a:r>
          </a:p>
          <a:p>
            <a:pPr marL="0" indent="0" algn="r">
              <a:buNone/>
            </a:pPr>
            <a:endParaRPr lang="en-US" sz="2400"/>
          </a:p>
        </p:txBody>
      </p:sp>
      <p:pic>
        <p:nvPicPr>
          <p:cNvPr id="4" name="Picture 4">
            <a:extLst>
              <a:ext uri="{FF2B5EF4-FFF2-40B4-BE49-F238E27FC236}">
                <a16:creationId xmlns:a16="http://schemas.microsoft.com/office/drawing/2014/main" id="{893FCBE9-36D7-614F-A6C4-71E74C34CE90}"/>
              </a:ext>
            </a:extLst>
          </p:cNvPr>
          <p:cNvPicPr>
            <a:picLocks noChangeAspect="1"/>
          </p:cNvPicPr>
          <p:nvPr/>
        </p:nvPicPr>
        <p:blipFill>
          <a:blip r:embed="rId2"/>
          <a:stretch>
            <a:fillRect/>
          </a:stretch>
        </p:blipFill>
        <p:spPr>
          <a:xfrm>
            <a:off x="858178" y="1987908"/>
            <a:ext cx="5487699" cy="4551546"/>
          </a:xfrm>
          <a:prstGeom prst="rect">
            <a:avLst/>
          </a:prstGeom>
        </p:spPr>
      </p:pic>
    </p:spTree>
    <p:extLst>
      <p:ext uri="{BB962C8B-B14F-4D97-AF65-F5344CB8AC3E}">
        <p14:creationId xmlns:p14="http://schemas.microsoft.com/office/powerpoint/2010/main" val="188150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66EA2-F4C4-0D41-B9CF-6B598BF6FD92}"/>
              </a:ext>
            </a:extLst>
          </p:cNvPr>
          <p:cNvSpPr>
            <a:spLocks noGrp="1"/>
          </p:cNvSpPr>
          <p:nvPr>
            <p:ph idx="1"/>
          </p:nvPr>
        </p:nvSpPr>
        <p:spPr>
          <a:xfrm>
            <a:off x="677334" y="482435"/>
            <a:ext cx="8596668" cy="5558927"/>
          </a:xfrm>
        </p:spPr>
        <p:txBody>
          <a:bodyPr>
            <a:normAutofit/>
          </a:bodyPr>
          <a:lstStyle/>
          <a:p>
            <a:pPr marL="0" indent="0" algn="r">
              <a:buNone/>
            </a:pPr>
            <a:r>
              <a:rPr lang="fa-IR" sz="2400"/>
              <a:t>نکته :طریقه کشیدن چوب خط بدین روش است که با نشان دادن انگشتان یک دست به دانش‌آموزان نشان می‌دهیم که به تعداد انگشتان یک دست یک دسته می‌گویند. برای اینکه این دسته یک رهبری داشته باشد انگشت شست همیشه در مقابل آنها قرار می‌گیرد تا مراقب آنها باشد و یک دسته را تشکیل بدهند.</a:t>
            </a:r>
          </a:p>
          <a:p>
            <a:pPr marL="0" indent="0" algn="r">
              <a:buNone/>
            </a:pPr>
            <a:endParaRPr lang="fa-IR" sz="2400"/>
          </a:p>
          <a:p>
            <a:pPr marL="0" indent="0" algn="r">
              <a:buNone/>
            </a:pPr>
            <a:endParaRPr lang="fa-IR" sz="2400"/>
          </a:p>
          <a:p>
            <a:pPr marL="0" indent="0" algn="r">
              <a:buNone/>
            </a:pPr>
            <a:r>
              <a:rPr lang="fa-IR" sz="2400"/>
              <a:t>مطابق شکل</a:t>
            </a:r>
            <a:endParaRPr lang="en-US" sz="2400"/>
          </a:p>
        </p:txBody>
      </p:sp>
      <p:sp>
        <p:nvSpPr>
          <p:cNvPr id="6" name="Arrow: Left 5">
            <a:extLst>
              <a:ext uri="{FF2B5EF4-FFF2-40B4-BE49-F238E27FC236}">
                <a16:creationId xmlns:a16="http://schemas.microsoft.com/office/drawing/2014/main" id="{774DDA8F-259C-0D47-AF46-E16142675A84}"/>
              </a:ext>
            </a:extLst>
          </p:cNvPr>
          <p:cNvSpPr/>
          <p:nvPr/>
        </p:nvSpPr>
        <p:spPr>
          <a:xfrm>
            <a:off x="5478800" y="3261898"/>
            <a:ext cx="1956816" cy="969264"/>
          </a:xfrm>
          <a:prstGeom prst="leftArrow">
            <a:avLst>
              <a:gd name="adj1" fmla="val 366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665DEB1E-CABD-624B-B3FC-FE030F87E2B5}"/>
              </a:ext>
            </a:extLst>
          </p:cNvPr>
          <p:cNvPicPr>
            <a:picLocks noChangeAspect="1"/>
          </p:cNvPicPr>
          <p:nvPr/>
        </p:nvPicPr>
        <p:blipFill>
          <a:blip r:embed="rId2"/>
          <a:stretch>
            <a:fillRect/>
          </a:stretch>
        </p:blipFill>
        <p:spPr>
          <a:xfrm rot="10800000" flipH="1" flipV="1">
            <a:off x="1117840" y="2616281"/>
            <a:ext cx="3409628" cy="3759283"/>
          </a:xfrm>
          <a:prstGeom prst="rect">
            <a:avLst/>
          </a:prstGeom>
        </p:spPr>
      </p:pic>
    </p:spTree>
    <p:extLst>
      <p:ext uri="{BB962C8B-B14F-4D97-AF65-F5344CB8AC3E}">
        <p14:creationId xmlns:p14="http://schemas.microsoft.com/office/powerpoint/2010/main" val="300685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76C03-832B-414A-A315-024D38E6E5A0}"/>
              </a:ext>
            </a:extLst>
          </p:cNvPr>
          <p:cNvSpPr>
            <a:spLocks noGrp="1"/>
          </p:cNvSpPr>
          <p:nvPr>
            <p:ph idx="1"/>
          </p:nvPr>
        </p:nvSpPr>
        <p:spPr>
          <a:xfrm>
            <a:off x="677334" y="538101"/>
            <a:ext cx="8596668" cy="5503261"/>
          </a:xfrm>
        </p:spPr>
        <p:txBody>
          <a:bodyPr>
            <a:normAutofit/>
          </a:bodyPr>
          <a:lstStyle/>
          <a:p>
            <a:pPr marL="0" indent="0" algn="r">
              <a:buNone/>
            </a:pPr>
            <a:r>
              <a:rPr lang="fa-IR" sz="2400"/>
              <a:t>تمرین :انگشتان یک دستت را باز کن، به تعداد شکل‌ها انگشتان خود را ببند و به تعداد انگشت‌های باقیمانده چوب خط بکش.</a:t>
            </a:r>
          </a:p>
          <a:p>
            <a:pPr marL="0" indent="0" algn="r">
              <a:buNone/>
            </a:pPr>
            <a:endParaRPr lang="en-US" sz="2400"/>
          </a:p>
        </p:txBody>
      </p:sp>
      <p:pic>
        <p:nvPicPr>
          <p:cNvPr id="4" name="Picture 4">
            <a:extLst>
              <a:ext uri="{FF2B5EF4-FFF2-40B4-BE49-F238E27FC236}">
                <a16:creationId xmlns:a16="http://schemas.microsoft.com/office/drawing/2014/main" id="{0D152C68-158B-1F47-9834-1ED6D1C09D2E}"/>
              </a:ext>
            </a:extLst>
          </p:cNvPr>
          <p:cNvPicPr>
            <a:picLocks noChangeAspect="1"/>
          </p:cNvPicPr>
          <p:nvPr/>
        </p:nvPicPr>
        <p:blipFill>
          <a:blip r:embed="rId2"/>
          <a:stretch>
            <a:fillRect/>
          </a:stretch>
        </p:blipFill>
        <p:spPr>
          <a:xfrm>
            <a:off x="946316" y="1447305"/>
            <a:ext cx="6067548" cy="5087261"/>
          </a:xfrm>
          <a:prstGeom prst="rect">
            <a:avLst/>
          </a:prstGeom>
        </p:spPr>
      </p:pic>
    </p:spTree>
    <p:extLst>
      <p:ext uri="{BB962C8B-B14F-4D97-AF65-F5344CB8AC3E}">
        <p14:creationId xmlns:p14="http://schemas.microsoft.com/office/powerpoint/2010/main" val="221546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9F708-FF25-4C48-BF56-D0C7E9AE84EA}"/>
              </a:ext>
            </a:extLst>
          </p:cNvPr>
          <p:cNvSpPr>
            <a:spLocks noGrp="1"/>
          </p:cNvSpPr>
          <p:nvPr>
            <p:ph idx="1"/>
          </p:nvPr>
        </p:nvSpPr>
        <p:spPr>
          <a:xfrm>
            <a:off x="677334" y="593767"/>
            <a:ext cx="8596668" cy="5447596"/>
          </a:xfrm>
        </p:spPr>
        <p:txBody>
          <a:bodyPr>
            <a:normAutofit/>
          </a:bodyPr>
          <a:lstStyle/>
          <a:p>
            <a:pPr marL="0" indent="0" algn="r">
              <a:buNone/>
            </a:pPr>
            <a:r>
              <a:rPr lang="fa-IR" sz="2400"/>
              <a:t>تمرین :به تعداد چوب خط شکل رنگ کن.</a:t>
            </a:r>
          </a:p>
          <a:p>
            <a:pPr marL="0" indent="0" algn="r">
              <a:buNone/>
            </a:pPr>
            <a:endParaRPr lang="en-US" sz="2400"/>
          </a:p>
        </p:txBody>
      </p:sp>
      <p:pic>
        <p:nvPicPr>
          <p:cNvPr id="4" name="Picture 4">
            <a:extLst>
              <a:ext uri="{FF2B5EF4-FFF2-40B4-BE49-F238E27FC236}">
                <a16:creationId xmlns:a16="http://schemas.microsoft.com/office/drawing/2014/main" id="{35E30BDA-CA2A-B64D-9C99-3FA11DE68DE7}"/>
              </a:ext>
            </a:extLst>
          </p:cNvPr>
          <p:cNvPicPr>
            <a:picLocks noChangeAspect="1"/>
          </p:cNvPicPr>
          <p:nvPr/>
        </p:nvPicPr>
        <p:blipFill>
          <a:blip r:embed="rId2"/>
          <a:stretch>
            <a:fillRect/>
          </a:stretch>
        </p:blipFill>
        <p:spPr>
          <a:xfrm>
            <a:off x="677334" y="1294877"/>
            <a:ext cx="6150978" cy="5418667"/>
          </a:xfrm>
          <a:prstGeom prst="rect">
            <a:avLst/>
          </a:prstGeom>
        </p:spPr>
      </p:pic>
    </p:spTree>
    <p:extLst>
      <p:ext uri="{BB962C8B-B14F-4D97-AF65-F5344CB8AC3E}">
        <p14:creationId xmlns:p14="http://schemas.microsoft.com/office/powerpoint/2010/main" val="377195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A4BC5-1640-9444-80FA-77E4A20F6D22}"/>
              </a:ext>
            </a:extLst>
          </p:cNvPr>
          <p:cNvSpPr>
            <a:spLocks noGrp="1"/>
          </p:cNvSpPr>
          <p:nvPr>
            <p:ph idx="1"/>
          </p:nvPr>
        </p:nvSpPr>
        <p:spPr>
          <a:xfrm>
            <a:off x="677334" y="593766"/>
            <a:ext cx="8596668" cy="5770665"/>
          </a:xfrm>
        </p:spPr>
        <p:txBody>
          <a:bodyPr>
            <a:normAutofit/>
          </a:bodyPr>
          <a:lstStyle/>
          <a:p>
            <a:pPr marL="0" indent="0" algn="r">
              <a:buNone/>
            </a:pPr>
            <a:r>
              <a:rPr lang="fa-IR" sz="2400"/>
              <a:t>۷ .اعداد :برای آموزش اعداد و شمارش آنها ابتدا با انگشتان دست و بعد اشیاء، اشخاص،مکان ‌های خاص اشاره می‌کنیم که تعداد آنها واحد است. مثلا کتاب قرآن یا یک فرد با نام و نام‌خانوادگی مشخص در مراحل بعد و افزایش اعداد به اشکال یا چیزی‌هایی اشاره‌ می‌شود که تعداد آنها از یک بیشتر است.</a:t>
            </a:r>
          </a:p>
          <a:p>
            <a:pPr marL="0" indent="0" algn="r">
              <a:buNone/>
            </a:pPr>
            <a:endParaRPr lang="fa-IR" sz="2400"/>
          </a:p>
          <a:p>
            <a:pPr marL="0" indent="0" algn="r">
              <a:buNone/>
            </a:pPr>
            <a:endParaRPr lang="fa-IR" sz="2400"/>
          </a:p>
          <a:p>
            <a:pPr marL="0" indent="0" algn="r">
              <a:buNone/>
            </a:pPr>
            <a:r>
              <a:rPr lang="fa-IR" sz="2400">
                <a:solidFill>
                  <a:srgbClr val="FF0000"/>
                </a:solidFill>
              </a:rPr>
              <a:t>۸ .آموزش عدد ۱ و طریقه نوشتن آن</a:t>
            </a:r>
          </a:p>
          <a:p>
            <a:pPr marL="0" indent="0" algn="r">
              <a:buNone/>
            </a:pPr>
            <a:r>
              <a:rPr lang="fa-IR" sz="2400">
                <a:solidFill>
                  <a:schemeClr val="tx1"/>
                </a:solidFill>
              </a:rPr>
              <a:t>بچه ها یک کشاورزی بود که یه روزی تو یه سبدی قارچ کاشت بعد چند روز که بهشون آب داد یه روز صبح رفت دید که یه دونه از قارچ ها در اومده که اسمشو گذاشت ۱</a:t>
            </a:r>
          </a:p>
          <a:p>
            <a:pPr marL="0" indent="0" algn="r">
              <a:buNone/>
            </a:pPr>
            <a:r>
              <a:rPr lang="fa-IR" sz="2400">
                <a:solidFill>
                  <a:schemeClr val="tx1"/>
                </a:solidFill>
              </a:rPr>
              <a:t>و اسمشو با گچ روی دیوار کشید که تو شکل بعد میبینیم چجوری نوشته.</a:t>
            </a:r>
          </a:p>
          <a:p>
            <a:pPr marL="0" indent="0" algn="r">
              <a:buNone/>
            </a:pPr>
            <a:endParaRPr lang="fa-IR" sz="2400">
              <a:solidFill>
                <a:srgbClr val="FF0000"/>
              </a:solidFill>
            </a:endParaRPr>
          </a:p>
        </p:txBody>
      </p:sp>
    </p:spTree>
    <p:extLst>
      <p:ext uri="{BB962C8B-B14F-4D97-AF65-F5344CB8AC3E}">
        <p14:creationId xmlns:p14="http://schemas.microsoft.com/office/powerpoint/2010/main" val="107032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5C33C2A-94E2-1A43-B47E-BB4FA68A97B0}"/>
              </a:ext>
            </a:extLst>
          </p:cNvPr>
          <p:cNvPicPr>
            <a:picLocks noGrp="1" noChangeAspect="1"/>
          </p:cNvPicPr>
          <p:nvPr>
            <p:ph idx="1"/>
          </p:nvPr>
        </p:nvPicPr>
        <p:blipFill>
          <a:blip r:embed="rId2"/>
          <a:stretch>
            <a:fillRect/>
          </a:stretch>
        </p:blipFill>
        <p:spPr>
          <a:xfrm>
            <a:off x="983425" y="593725"/>
            <a:ext cx="7199416" cy="5448300"/>
          </a:xfrm>
        </p:spPr>
      </p:pic>
    </p:spTree>
    <p:extLst>
      <p:ext uri="{BB962C8B-B14F-4D97-AF65-F5344CB8AC3E}">
        <p14:creationId xmlns:p14="http://schemas.microsoft.com/office/powerpoint/2010/main" val="138627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2EEA6F-DB62-9D41-89A7-A1AE1C2F8615}"/>
              </a:ext>
            </a:extLst>
          </p:cNvPr>
          <p:cNvSpPr>
            <a:spLocks noGrp="1"/>
          </p:cNvSpPr>
          <p:nvPr>
            <p:ph idx="1"/>
          </p:nvPr>
        </p:nvSpPr>
        <p:spPr>
          <a:xfrm>
            <a:off x="677334" y="500991"/>
            <a:ext cx="8596668" cy="5540372"/>
          </a:xfrm>
        </p:spPr>
        <p:txBody>
          <a:bodyPr>
            <a:normAutofit/>
          </a:bodyPr>
          <a:lstStyle/>
          <a:p>
            <a:pPr marL="0" indent="0" algn="r">
              <a:buNone/>
            </a:pPr>
            <a:r>
              <a:rPr lang="fa-IR" sz="2400">
                <a:solidFill>
                  <a:srgbClr val="FF0000"/>
                </a:solidFill>
              </a:rPr>
              <a:t>۹ .آموزش عدد ۲ و طریقه نوشتن آن</a:t>
            </a:r>
            <a:r>
              <a:rPr lang="fa-IR" sz="2400">
                <a:solidFill>
                  <a:schemeClr val="tx1"/>
                </a:solidFill>
              </a:rPr>
              <a:t> </a:t>
            </a:r>
          </a:p>
          <a:p>
            <a:pPr marL="0" indent="0" algn="r">
              <a:buNone/>
            </a:pPr>
            <a:r>
              <a:rPr lang="fa-IR" sz="2400">
                <a:solidFill>
                  <a:schemeClr val="tx1"/>
                </a:solidFill>
              </a:rPr>
              <a:t>روز بعد که رفت به ۱ یه سر بزنه دید یه دونه‌دیگ در اومده اونم اسمشو گذاشت ۲ و بازم شکل اونو روی دیوار کشید .</a:t>
            </a:r>
          </a:p>
          <a:p>
            <a:pPr marL="0" indent="0" algn="r">
              <a:buNone/>
            </a:pPr>
            <a:r>
              <a:rPr lang="fa-IR" sz="2400">
                <a:solidFill>
                  <a:schemeClr val="tx1"/>
                </a:solidFill>
              </a:rPr>
              <a:t>(مطابق شکل).</a:t>
            </a:r>
          </a:p>
          <a:p>
            <a:pPr marL="0" indent="0" algn="r">
              <a:buNone/>
            </a:pPr>
            <a:endParaRPr lang="fa-IR" sz="2400">
              <a:solidFill>
                <a:srgbClr val="FF0000"/>
              </a:solidFill>
            </a:endParaRPr>
          </a:p>
        </p:txBody>
      </p:sp>
      <p:pic>
        <p:nvPicPr>
          <p:cNvPr id="4" name="Picture 4">
            <a:extLst>
              <a:ext uri="{FF2B5EF4-FFF2-40B4-BE49-F238E27FC236}">
                <a16:creationId xmlns:a16="http://schemas.microsoft.com/office/drawing/2014/main" id="{6031A203-7819-DB4C-A3C3-E24FACF148E5}"/>
              </a:ext>
            </a:extLst>
          </p:cNvPr>
          <p:cNvPicPr>
            <a:picLocks noChangeAspect="1"/>
          </p:cNvPicPr>
          <p:nvPr/>
        </p:nvPicPr>
        <p:blipFill>
          <a:blip r:embed="rId2"/>
          <a:stretch>
            <a:fillRect/>
          </a:stretch>
        </p:blipFill>
        <p:spPr>
          <a:xfrm>
            <a:off x="848238" y="2605146"/>
            <a:ext cx="6269582" cy="4252854"/>
          </a:xfrm>
          <a:prstGeom prst="rect">
            <a:avLst/>
          </a:prstGeom>
        </p:spPr>
      </p:pic>
    </p:spTree>
    <p:extLst>
      <p:ext uri="{BB962C8B-B14F-4D97-AF65-F5344CB8AC3E}">
        <p14:creationId xmlns:p14="http://schemas.microsoft.com/office/powerpoint/2010/main" val="208705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01A53-14B4-684C-AAC9-6C47F1DA2C99}"/>
              </a:ext>
            </a:extLst>
          </p:cNvPr>
          <p:cNvSpPr>
            <a:spLocks noGrp="1"/>
          </p:cNvSpPr>
          <p:nvPr>
            <p:ph idx="1"/>
          </p:nvPr>
        </p:nvSpPr>
        <p:spPr>
          <a:xfrm>
            <a:off x="677334" y="649433"/>
            <a:ext cx="8596668" cy="5391930"/>
          </a:xfrm>
        </p:spPr>
        <p:txBody>
          <a:bodyPr>
            <a:normAutofit/>
          </a:bodyPr>
          <a:lstStyle/>
          <a:p>
            <a:pPr marL="0" indent="0" algn="r">
              <a:buNone/>
            </a:pPr>
            <a:r>
              <a:rPr lang="fa-IR" sz="2400"/>
              <a:t>تمرین :دور عدد درست خط بکش.</a:t>
            </a:r>
          </a:p>
          <a:p>
            <a:pPr marL="0" indent="0" algn="r">
              <a:buNone/>
            </a:pPr>
            <a:endParaRPr lang="fa-IR" sz="2400"/>
          </a:p>
          <a:p>
            <a:pPr marL="0" indent="0" algn="r">
              <a:buNone/>
            </a:pPr>
            <a:endParaRPr lang="fa-IR" sz="2400"/>
          </a:p>
          <a:p>
            <a:pPr marL="0" indent="0" algn="r">
              <a:buNone/>
            </a:pPr>
            <a:r>
              <a:rPr lang="fa-IR" sz="2400">
                <a:solidFill>
                  <a:srgbClr val="FF0000"/>
                </a:solidFill>
              </a:rPr>
              <a:t>۱۰ .آموزش عدد ۳ و طریقه نوشتن</a:t>
            </a:r>
            <a:r>
              <a:rPr lang="fa-IR" sz="2400">
                <a:solidFill>
                  <a:schemeClr val="tx1"/>
                </a:solidFill>
              </a:rPr>
              <a:t> آن</a:t>
            </a:r>
          </a:p>
          <a:p>
            <a:pPr marL="0" indent="0" algn="r">
              <a:buNone/>
            </a:pPr>
            <a:r>
              <a:rPr lang="fa-IR" sz="2400">
                <a:solidFill>
                  <a:schemeClr val="tx1"/>
                </a:solidFill>
              </a:rPr>
              <a:t>کشاورز که خوشحال بود روز بعد </a:t>
            </a:r>
          </a:p>
          <a:p>
            <a:pPr marL="0" indent="0" algn="r">
              <a:buNone/>
            </a:pPr>
            <a:r>
              <a:rPr lang="fa-IR" sz="2400">
                <a:solidFill>
                  <a:schemeClr val="tx1"/>
                </a:solidFill>
              </a:rPr>
              <a:t>که خواست به اون دوتا آب بده دید</a:t>
            </a:r>
          </a:p>
          <a:p>
            <a:pPr marL="0" indent="0" algn="r">
              <a:buNone/>
            </a:pPr>
            <a:r>
              <a:rPr lang="fa-IR" sz="2400">
                <a:solidFill>
                  <a:schemeClr val="tx1"/>
                </a:solidFill>
              </a:rPr>
              <a:t>یه کوچولوی دیگ بهشون اضافه </a:t>
            </a:r>
          </a:p>
          <a:p>
            <a:pPr marL="0" indent="0" algn="r">
              <a:buNone/>
            </a:pPr>
            <a:r>
              <a:rPr lang="fa-IR" sz="2400">
                <a:solidFill>
                  <a:schemeClr val="tx1"/>
                </a:solidFill>
              </a:rPr>
              <a:t>شده اسم اونم گذاشت ۳.</a:t>
            </a:r>
          </a:p>
          <a:p>
            <a:pPr marL="0" indent="0" algn="r">
              <a:buNone/>
            </a:pPr>
            <a:r>
              <a:rPr lang="fa-IR" sz="2400">
                <a:solidFill>
                  <a:schemeClr val="tx1"/>
                </a:solidFill>
              </a:rPr>
              <a:t>و شکل اونم روی دیوار کشید.</a:t>
            </a:r>
            <a:endParaRPr lang="fa-IR" sz="2400">
              <a:solidFill>
                <a:srgbClr val="FF0000"/>
              </a:solidFill>
            </a:endParaRPr>
          </a:p>
        </p:txBody>
      </p:sp>
      <p:pic>
        <p:nvPicPr>
          <p:cNvPr id="4" name="Picture 4">
            <a:extLst>
              <a:ext uri="{FF2B5EF4-FFF2-40B4-BE49-F238E27FC236}">
                <a16:creationId xmlns:a16="http://schemas.microsoft.com/office/drawing/2014/main" id="{B1073673-54C5-2445-BE94-5E30F56A019D}"/>
              </a:ext>
            </a:extLst>
          </p:cNvPr>
          <p:cNvPicPr>
            <a:picLocks noChangeAspect="1"/>
          </p:cNvPicPr>
          <p:nvPr/>
        </p:nvPicPr>
        <p:blipFill>
          <a:blip r:embed="rId2"/>
          <a:stretch>
            <a:fillRect/>
          </a:stretch>
        </p:blipFill>
        <p:spPr>
          <a:xfrm>
            <a:off x="1" y="1122201"/>
            <a:ext cx="4965723" cy="3260359"/>
          </a:xfrm>
          <a:prstGeom prst="rect">
            <a:avLst/>
          </a:prstGeom>
        </p:spPr>
      </p:pic>
    </p:spTree>
    <p:extLst>
      <p:ext uri="{BB962C8B-B14F-4D97-AF65-F5344CB8AC3E}">
        <p14:creationId xmlns:p14="http://schemas.microsoft.com/office/powerpoint/2010/main" val="412618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7361DF-7CD1-3142-B979-DFAA7ACF179E}"/>
              </a:ext>
            </a:extLst>
          </p:cNvPr>
          <p:cNvSpPr>
            <a:spLocks noGrp="1"/>
          </p:cNvSpPr>
          <p:nvPr>
            <p:ph idx="1"/>
          </p:nvPr>
        </p:nvSpPr>
        <p:spPr>
          <a:xfrm>
            <a:off x="677334" y="872095"/>
            <a:ext cx="8596668" cy="5169268"/>
          </a:xfrm>
        </p:spPr>
        <p:txBody>
          <a:bodyPr>
            <a:normAutofit/>
          </a:bodyPr>
          <a:lstStyle/>
          <a:p>
            <a:pPr algn="ctr"/>
            <a:r>
              <a:rPr lang="fa-IR" sz="2800"/>
              <a:t>چکیده</a:t>
            </a:r>
          </a:p>
          <a:p>
            <a:pPr marL="0" indent="0" algn="r">
              <a:buNone/>
            </a:pPr>
            <a:r>
              <a:rPr lang="fa-IR" sz="2400"/>
              <a:t>اهداف  :به طور کلی مباحث نیمه اول کتاب ریاضی سال اول ابتدایی، ابتدا بر روی الگویابی که با ارائه اشکال و رنگ کردن آنها به تعداد خواسته شده بحث می‌شود. سپس کم کم به شمردن الگوها با دستان و بعدا با چوب خط و در مراحل بعد آموزش اعداد و سپس کم‌تر، مساوی و بیشتر بودن اعداد مورد بررسی قرار می‌گیرد.</a:t>
            </a:r>
          </a:p>
          <a:p>
            <a:pPr marL="0" indent="0" algn="r">
              <a:buNone/>
            </a:pPr>
            <a:r>
              <a:rPr lang="fa-IR" sz="2400"/>
              <a:t>همچنین به جمع و تفریق اعداد به صورت ارائه اشکال و توضیحاتی درباب کم کردن از یک دسته یا افزودن به دسته دیگر بحث خواهد شد.</a:t>
            </a:r>
          </a:p>
        </p:txBody>
      </p:sp>
    </p:spTree>
    <p:extLst>
      <p:ext uri="{BB962C8B-B14F-4D97-AF65-F5344CB8AC3E}">
        <p14:creationId xmlns:p14="http://schemas.microsoft.com/office/powerpoint/2010/main" val="220433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A4B6AF4-9C1C-AC40-9568-15B7F61B07D9}"/>
              </a:ext>
            </a:extLst>
          </p:cNvPr>
          <p:cNvSpPr>
            <a:spLocks noGrp="1"/>
          </p:cNvSpPr>
          <p:nvPr>
            <p:ph idx="1"/>
          </p:nvPr>
        </p:nvSpPr>
        <p:spPr>
          <a:xfrm>
            <a:off x="677334" y="538101"/>
            <a:ext cx="8596668" cy="5503261"/>
          </a:xfrm>
        </p:spPr>
        <p:txBody>
          <a:bodyPr>
            <a:normAutofit/>
          </a:bodyPr>
          <a:lstStyle/>
          <a:p>
            <a:pPr marL="0" indent="0" algn="r">
              <a:buNone/>
            </a:pPr>
            <a:r>
              <a:rPr lang="fa-IR" sz="2400">
                <a:solidFill>
                  <a:srgbClr val="FF0000"/>
                </a:solidFill>
              </a:rPr>
              <a:t>۱۱ .آموزش عدد ۴ و طریقه نوشتن </a:t>
            </a:r>
          </a:p>
          <a:p>
            <a:pPr marL="0" indent="0" algn="r">
              <a:buNone/>
            </a:pPr>
            <a:r>
              <a:rPr lang="fa-IR" sz="2400">
                <a:solidFill>
                  <a:schemeClr val="tx1"/>
                </a:solidFill>
              </a:rPr>
              <a:t>صبح یه روز دیگ که خواست بهشون سر</a:t>
            </a:r>
          </a:p>
          <a:p>
            <a:pPr marL="0" indent="0" algn="r">
              <a:buNone/>
            </a:pPr>
            <a:r>
              <a:rPr lang="fa-IR" sz="2400">
                <a:solidFill>
                  <a:schemeClr val="tx1"/>
                </a:solidFill>
              </a:rPr>
              <a:t>بزنه دید عه! یکی دیگم‌در اومده؟!</a:t>
            </a:r>
          </a:p>
          <a:p>
            <a:pPr marL="0" indent="0" algn="r">
              <a:buNone/>
            </a:pPr>
            <a:r>
              <a:rPr lang="fa-IR" sz="2400">
                <a:solidFill>
                  <a:schemeClr val="tx1"/>
                </a:solidFill>
              </a:rPr>
              <a:t>و اسم اونم گذاشت ۴ و بازم روی دیوار </a:t>
            </a:r>
          </a:p>
          <a:p>
            <a:pPr marL="0" indent="0" algn="r">
              <a:buNone/>
            </a:pPr>
            <a:r>
              <a:rPr lang="fa-IR" sz="2400">
                <a:solidFill>
                  <a:schemeClr val="tx1"/>
                </a:solidFill>
              </a:rPr>
              <a:t>کشید.</a:t>
            </a:r>
          </a:p>
          <a:p>
            <a:pPr marL="0" indent="0" algn="r">
              <a:buNone/>
            </a:pPr>
            <a:endParaRPr lang="fa-IR" sz="2400">
              <a:solidFill>
                <a:schemeClr val="tx1"/>
              </a:solidFill>
            </a:endParaRPr>
          </a:p>
          <a:p>
            <a:pPr marL="0" indent="0" algn="r">
              <a:buNone/>
            </a:pPr>
            <a:r>
              <a:rPr lang="fa-IR" sz="2400">
                <a:solidFill>
                  <a:schemeClr val="tx1"/>
                </a:solidFill>
              </a:rPr>
              <a:t>تمرین :عدد مناسب هر شکل را</a:t>
            </a:r>
          </a:p>
          <a:p>
            <a:pPr marL="0" indent="0" algn="r">
              <a:buNone/>
            </a:pPr>
            <a:r>
              <a:rPr lang="fa-IR" sz="2400">
                <a:solidFill>
                  <a:schemeClr val="tx1"/>
                </a:solidFill>
              </a:rPr>
              <a:t>بنویس.</a:t>
            </a:r>
          </a:p>
          <a:p>
            <a:pPr marL="0" indent="0" algn="r">
              <a:buNone/>
            </a:pPr>
            <a:endParaRPr lang="fa-IR" sz="2400">
              <a:solidFill>
                <a:schemeClr val="tx1"/>
              </a:solidFill>
            </a:endParaRPr>
          </a:p>
          <a:p>
            <a:pPr marL="0" indent="0" algn="r">
              <a:buNone/>
            </a:pPr>
            <a:endParaRPr lang="fa-IR" sz="2400">
              <a:solidFill>
                <a:schemeClr val="tx1"/>
              </a:solidFill>
            </a:endParaRPr>
          </a:p>
          <a:p>
            <a:pPr marL="0" indent="0" algn="r">
              <a:buNone/>
            </a:pPr>
            <a:endParaRPr lang="fa-IR" sz="2400">
              <a:solidFill>
                <a:schemeClr val="tx1"/>
              </a:solidFill>
            </a:endParaRPr>
          </a:p>
          <a:p>
            <a:pPr marL="0" indent="0" algn="r">
              <a:buNone/>
            </a:pPr>
            <a:endParaRPr lang="fa-IR" sz="2400">
              <a:solidFill>
                <a:schemeClr val="tx1"/>
              </a:solidFill>
            </a:endParaRPr>
          </a:p>
          <a:p>
            <a:pPr marL="0" indent="0" algn="r">
              <a:buNone/>
            </a:pPr>
            <a:endParaRPr lang="fa-IR" sz="2400">
              <a:solidFill>
                <a:schemeClr val="tx1"/>
              </a:solidFill>
            </a:endParaRPr>
          </a:p>
        </p:txBody>
      </p:sp>
      <p:pic>
        <p:nvPicPr>
          <p:cNvPr id="13" name="Picture 13">
            <a:extLst>
              <a:ext uri="{FF2B5EF4-FFF2-40B4-BE49-F238E27FC236}">
                <a16:creationId xmlns:a16="http://schemas.microsoft.com/office/drawing/2014/main" id="{F71BC3FC-DB0F-4A4A-8D2E-1F540E2C8F4B}"/>
              </a:ext>
            </a:extLst>
          </p:cNvPr>
          <p:cNvPicPr>
            <a:picLocks noChangeAspect="1"/>
          </p:cNvPicPr>
          <p:nvPr/>
        </p:nvPicPr>
        <p:blipFill>
          <a:blip r:embed="rId2"/>
          <a:stretch>
            <a:fillRect/>
          </a:stretch>
        </p:blipFill>
        <p:spPr>
          <a:xfrm>
            <a:off x="0" y="333993"/>
            <a:ext cx="4089716" cy="3284269"/>
          </a:xfrm>
          <a:prstGeom prst="rect">
            <a:avLst/>
          </a:prstGeom>
        </p:spPr>
      </p:pic>
      <p:pic>
        <p:nvPicPr>
          <p:cNvPr id="15" name="Picture 15">
            <a:extLst>
              <a:ext uri="{FF2B5EF4-FFF2-40B4-BE49-F238E27FC236}">
                <a16:creationId xmlns:a16="http://schemas.microsoft.com/office/drawing/2014/main" id="{A6CB83A3-000F-6543-9B28-EAD3547A57EB}"/>
              </a:ext>
            </a:extLst>
          </p:cNvPr>
          <p:cNvPicPr>
            <a:picLocks noChangeAspect="1"/>
          </p:cNvPicPr>
          <p:nvPr/>
        </p:nvPicPr>
        <p:blipFill>
          <a:blip r:embed="rId3"/>
          <a:stretch>
            <a:fillRect/>
          </a:stretch>
        </p:blipFill>
        <p:spPr>
          <a:xfrm>
            <a:off x="482434" y="3822370"/>
            <a:ext cx="4453248" cy="2971251"/>
          </a:xfrm>
          <a:prstGeom prst="rect">
            <a:avLst/>
          </a:prstGeom>
        </p:spPr>
      </p:pic>
    </p:spTree>
    <p:extLst>
      <p:ext uri="{BB962C8B-B14F-4D97-AF65-F5344CB8AC3E}">
        <p14:creationId xmlns:p14="http://schemas.microsoft.com/office/powerpoint/2010/main" val="233782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54F64-75A9-BB46-AD79-CC1B203FA322}"/>
              </a:ext>
            </a:extLst>
          </p:cNvPr>
          <p:cNvSpPr>
            <a:spLocks noGrp="1"/>
          </p:cNvSpPr>
          <p:nvPr>
            <p:ph idx="1"/>
          </p:nvPr>
        </p:nvSpPr>
        <p:spPr>
          <a:xfrm>
            <a:off x="677334" y="556657"/>
            <a:ext cx="8596668" cy="5484706"/>
          </a:xfrm>
        </p:spPr>
        <p:txBody>
          <a:bodyPr>
            <a:normAutofit/>
          </a:bodyPr>
          <a:lstStyle/>
          <a:p>
            <a:pPr marL="0" indent="0" algn="r">
              <a:buNone/>
            </a:pPr>
            <a:r>
              <a:rPr lang="fa-IR" sz="2400"/>
              <a:t>*اندازه هر شکل چند تا گیره است؟</a:t>
            </a:r>
          </a:p>
          <a:p>
            <a:pPr marL="0" indent="0" algn="r">
              <a:buNone/>
            </a:pPr>
            <a:r>
              <a:rPr lang="fa-IR" sz="2400"/>
              <a:t>کنار آن بنویس.</a:t>
            </a:r>
          </a:p>
          <a:p>
            <a:pPr marL="0" indent="0" algn="r">
              <a:buNone/>
            </a:pPr>
            <a:endParaRPr lang="fa-IR" sz="2400"/>
          </a:p>
          <a:p>
            <a:pPr marL="0" indent="0" algn="r">
              <a:buNone/>
            </a:pPr>
            <a:r>
              <a:rPr lang="fa-IR" sz="2400"/>
              <a:t>تمرین :در هر دسته چند‌تا شکل وجود </a:t>
            </a:r>
          </a:p>
          <a:p>
            <a:pPr marL="0" indent="0" algn="r">
              <a:buNone/>
            </a:pPr>
            <a:r>
              <a:rPr lang="fa-IR" sz="2400"/>
              <a:t>دارد؟ مانند نمونه کامل کن.</a:t>
            </a:r>
          </a:p>
          <a:p>
            <a:pPr marL="0" indent="0" algn="r">
              <a:buNone/>
            </a:pPr>
            <a:endParaRPr lang="en-US" sz="2400"/>
          </a:p>
        </p:txBody>
      </p:sp>
      <p:pic>
        <p:nvPicPr>
          <p:cNvPr id="4" name="Picture 4">
            <a:extLst>
              <a:ext uri="{FF2B5EF4-FFF2-40B4-BE49-F238E27FC236}">
                <a16:creationId xmlns:a16="http://schemas.microsoft.com/office/drawing/2014/main" id="{DA7121C9-B9D8-A448-B0B7-18AAB3F38396}"/>
              </a:ext>
            </a:extLst>
          </p:cNvPr>
          <p:cNvPicPr>
            <a:picLocks noChangeAspect="1"/>
          </p:cNvPicPr>
          <p:nvPr/>
        </p:nvPicPr>
        <p:blipFill>
          <a:blip r:embed="rId2"/>
          <a:stretch>
            <a:fillRect/>
          </a:stretch>
        </p:blipFill>
        <p:spPr>
          <a:xfrm>
            <a:off x="153122" y="153556"/>
            <a:ext cx="4326167" cy="4919781"/>
          </a:xfrm>
          <a:prstGeom prst="rect">
            <a:avLst/>
          </a:prstGeom>
        </p:spPr>
      </p:pic>
      <p:pic>
        <p:nvPicPr>
          <p:cNvPr id="6" name="Picture 6">
            <a:extLst>
              <a:ext uri="{FF2B5EF4-FFF2-40B4-BE49-F238E27FC236}">
                <a16:creationId xmlns:a16="http://schemas.microsoft.com/office/drawing/2014/main" id="{936E3016-59EF-2E46-BFAC-596261E2D2D7}"/>
              </a:ext>
            </a:extLst>
          </p:cNvPr>
          <p:cNvPicPr>
            <a:picLocks noChangeAspect="1"/>
          </p:cNvPicPr>
          <p:nvPr/>
        </p:nvPicPr>
        <p:blipFill>
          <a:blip r:embed="rId3"/>
          <a:stretch>
            <a:fillRect/>
          </a:stretch>
        </p:blipFill>
        <p:spPr>
          <a:xfrm>
            <a:off x="4657354" y="2983675"/>
            <a:ext cx="4880016" cy="3733306"/>
          </a:xfrm>
          <a:prstGeom prst="rect">
            <a:avLst/>
          </a:prstGeom>
        </p:spPr>
      </p:pic>
    </p:spTree>
    <p:extLst>
      <p:ext uri="{BB962C8B-B14F-4D97-AF65-F5344CB8AC3E}">
        <p14:creationId xmlns:p14="http://schemas.microsoft.com/office/powerpoint/2010/main" val="2858635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F32AD-B745-9C42-85B4-6264C5BC282F}"/>
              </a:ext>
            </a:extLst>
          </p:cNvPr>
          <p:cNvSpPr>
            <a:spLocks noGrp="1"/>
          </p:cNvSpPr>
          <p:nvPr>
            <p:ph idx="1"/>
          </p:nvPr>
        </p:nvSpPr>
        <p:spPr>
          <a:xfrm>
            <a:off x="803039" y="640259"/>
            <a:ext cx="8596668" cy="5577482"/>
          </a:xfrm>
        </p:spPr>
        <p:txBody>
          <a:bodyPr>
            <a:normAutofit/>
          </a:bodyPr>
          <a:lstStyle/>
          <a:p>
            <a:pPr marL="0" indent="0" algn="r">
              <a:buNone/>
            </a:pPr>
            <a:endParaRPr lang="fa-IR" sz="2400">
              <a:solidFill>
                <a:srgbClr val="FF0000"/>
              </a:solidFill>
            </a:endParaRPr>
          </a:p>
          <a:p>
            <a:pPr marL="0" indent="0" algn="r">
              <a:buNone/>
            </a:pPr>
            <a:r>
              <a:rPr lang="fa-IR" sz="2400">
                <a:solidFill>
                  <a:srgbClr val="FF0000"/>
                </a:solidFill>
              </a:rPr>
              <a:t>۱۲ .آموزش عدد ۵ و طریقه نوشتن آن</a:t>
            </a:r>
            <a:r>
              <a:rPr lang="fa-IR" sz="2400">
                <a:solidFill>
                  <a:schemeClr val="tx1"/>
                </a:solidFill>
              </a:rPr>
              <a:t> </a:t>
            </a:r>
          </a:p>
          <a:p>
            <a:pPr marL="0" indent="0" algn="r">
              <a:buNone/>
            </a:pPr>
            <a:r>
              <a:rPr lang="fa-IR" sz="2400">
                <a:solidFill>
                  <a:schemeClr val="tx1"/>
                </a:solidFill>
              </a:rPr>
              <a:t>کشاورز که از این رشد قارچ ها خدارو</a:t>
            </a:r>
          </a:p>
          <a:p>
            <a:pPr marL="0" indent="0" algn="r">
              <a:buNone/>
            </a:pPr>
            <a:r>
              <a:rPr lang="fa-IR" sz="2400">
                <a:solidFill>
                  <a:schemeClr val="tx1"/>
                </a:solidFill>
              </a:rPr>
              <a:t>شکر میکرد بعد یکی دو روز که خواست</a:t>
            </a:r>
          </a:p>
          <a:p>
            <a:pPr marL="0" indent="0" algn="r">
              <a:buNone/>
            </a:pPr>
            <a:r>
              <a:rPr lang="fa-IR" sz="2400">
                <a:solidFill>
                  <a:schemeClr val="tx1"/>
                </a:solidFill>
              </a:rPr>
              <a:t>بهشون سر بزنه دید یه قارچ توپول</a:t>
            </a:r>
          </a:p>
          <a:p>
            <a:pPr marL="0" indent="0" algn="r">
              <a:buNone/>
            </a:pPr>
            <a:r>
              <a:rPr lang="fa-IR" sz="2400">
                <a:solidFill>
                  <a:schemeClr val="tx1"/>
                </a:solidFill>
              </a:rPr>
              <a:t>دیگه بهشون اضافه شد ،خوشحال</a:t>
            </a:r>
          </a:p>
          <a:p>
            <a:pPr marL="0" indent="0" algn="r">
              <a:buNone/>
            </a:pPr>
            <a:r>
              <a:rPr lang="fa-IR" sz="2400">
                <a:solidFill>
                  <a:schemeClr val="tx1"/>
                </a:solidFill>
              </a:rPr>
              <a:t>شد و خداروشکر کرد و اسم اونو </a:t>
            </a:r>
          </a:p>
          <a:p>
            <a:pPr marL="0" indent="0" algn="r">
              <a:buNone/>
            </a:pPr>
            <a:r>
              <a:rPr lang="fa-IR" sz="2400">
                <a:solidFill>
                  <a:schemeClr val="tx1"/>
                </a:solidFill>
              </a:rPr>
              <a:t>گذاشت ۵ و روی دیوار اسم اونم </a:t>
            </a:r>
          </a:p>
          <a:p>
            <a:pPr marL="0" indent="0" algn="r">
              <a:buNone/>
            </a:pPr>
            <a:r>
              <a:rPr lang="fa-IR" sz="2400">
                <a:solidFill>
                  <a:schemeClr val="tx1"/>
                </a:solidFill>
              </a:rPr>
              <a:t>کشید.</a:t>
            </a:r>
          </a:p>
        </p:txBody>
      </p:sp>
      <p:pic>
        <p:nvPicPr>
          <p:cNvPr id="4" name="Picture 4">
            <a:extLst>
              <a:ext uri="{FF2B5EF4-FFF2-40B4-BE49-F238E27FC236}">
                <a16:creationId xmlns:a16="http://schemas.microsoft.com/office/drawing/2014/main" id="{C3B6462B-C78A-7248-AFEE-7AFB5E9FA26F}"/>
              </a:ext>
            </a:extLst>
          </p:cNvPr>
          <p:cNvPicPr>
            <a:picLocks noChangeAspect="1"/>
          </p:cNvPicPr>
          <p:nvPr/>
        </p:nvPicPr>
        <p:blipFill>
          <a:blip r:embed="rId2"/>
          <a:stretch>
            <a:fillRect/>
          </a:stretch>
        </p:blipFill>
        <p:spPr>
          <a:xfrm>
            <a:off x="0" y="144455"/>
            <a:ext cx="4302195" cy="5737542"/>
          </a:xfrm>
          <a:prstGeom prst="rect">
            <a:avLst/>
          </a:prstGeom>
        </p:spPr>
      </p:pic>
    </p:spTree>
    <p:extLst>
      <p:ext uri="{BB962C8B-B14F-4D97-AF65-F5344CB8AC3E}">
        <p14:creationId xmlns:p14="http://schemas.microsoft.com/office/powerpoint/2010/main" val="126430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356C0-2F07-C64F-8409-457CD19E4107}"/>
              </a:ext>
            </a:extLst>
          </p:cNvPr>
          <p:cNvSpPr>
            <a:spLocks noGrp="1"/>
          </p:cNvSpPr>
          <p:nvPr>
            <p:ph idx="1"/>
          </p:nvPr>
        </p:nvSpPr>
        <p:spPr>
          <a:xfrm>
            <a:off x="677334" y="408215"/>
            <a:ext cx="8596668" cy="5633148"/>
          </a:xfrm>
        </p:spPr>
        <p:txBody>
          <a:bodyPr>
            <a:normAutofit/>
          </a:bodyPr>
          <a:lstStyle/>
          <a:p>
            <a:pPr marL="0" indent="0" algn="r">
              <a:buNone/>
            </a:pPr>
            <a:r>
              <a:rPr lang="fa-IR" sz="2400"/>
              <a:t>تمرین :شکل‌های سمت چپ و راست روی هم چندتا است؟ با یک عدد نشان بده.</a:t>
            </a:r>
            <a:endParaRPr lang="en-US" sz="2400"/>
          </a:p>
        </p:txBody>
      </p:sp>
      <p:pic>
        <p:nvPicPr>
          <p:cNvPr id="4" name="Picture 4">
            <a:extLst>
              <a:ext uri="{FF2B5EF4-FFF2-40B4-BE49-F238E27FC236}">
                <a16:creationId xmlns:a16="http://schemas.microsoft.com/office/drawing/2014/main" id="{D7A60FB4-0648-A442-A422-1A1709F39B30}"/>
              </a:ext>
            </a:extLst>
          </p:cNvPr>
          <p:cNvPicPr>
            <a:picLocks noChangeAspect="1"/>
          </p:cNvPicPr>
          <p:nvPr/>
        </p:nvPicPr>
        <p:blipFill>
          <a:blip r:embed="rId2"/>
          <a:stretch>
            <a:fillRect/>
          </a:stretch>
        </p:blipFill>
        <p:spPr>
          <a:xfrm>
            <a:off x="349289" y="1031119"/>
            <a:ext cx="6237805" cy="4093775"/>
          </a:xfrm>
          <a:prstGeom prst="rect">
            <a:avLst/>
          </a:prstGeom>
        </p:spPr>
      </p:pic>
    </p:spTree>
    <p:extLst>
      <p:ext uri="{BB962C8B-B14F-4D97-AF65-F5344CB8AC3E}">
        <p14:creationId xmlns:p14="http://schemas.microsoft.com/office/powerpoint/2010/main" val="281739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EFD7BB-040C-334F-B985-53CCC3025750}"/>
              </a:ext>
            </a:extLst>
          </p:cNvPr>
          <p:cNvSpPr>
            <a:spLocks noGrp="1"/>
          </p:cNvSpPr>
          <p:nvPr>
            <p:ph idx="1"/>
          </p:nvPr>
        </p:nvSpPr>
        <p:spPr>
          <a:xfrm>
            <a:off x="677334" y="538101"/>
            <a:ext cx="8596668" cy="5503261"/>
          </a:xfrm>
        </p:spPr>
        <p:txBody>
          <a:bodyPr>
            <a:normAutofit/>
          </a:bodyPr>
          <a:lstStyle/>
          <a:p>
            <a:pPr marL="0" indent="0" algn="ctr">
              <a:buNone/>
            </a:pPr>
            <a:r>
              <a:rPr lang="fa-IR" sz="2800">
                <a:solidFill>
                  <a:srgbClr val="FF0000"/>
                </a:solidFill>
              </a:rPr>
              <a:t>*زنگ تفریح*</a:t>
            </a:r>
          </a:p>
          <a:p>
            <a:pPr marL="0" indent="0" algn="r">
              <a:buNone/>
            </a:pPr>
            <a:r>
              <a:rPr lang="fa-IR" sz="2400">
                <a:solidFill>
                  <a:srgbClr val="FF0000"/>
                </a:solidFill>
              </a:rPr>
              <a:t>دو نیمه مثل هم را به هم وصل کن سپس نیمه دیگر شکل را با نیمه دیگر آن رنگ بزن.</a:t>
            </a:r>
            <a:endParaRPr lang="en-US" sz="2400">
              <a:solidFill>
                <a:srgbClr val="FF0000"/>
              </a:solidFill>
            </a:endParaRPr>
          </a:p>
        </p:txBody>
      </p:sp>
      <p:pic>
        <p:nvPicPr>
          <p:cNvPr id="4" name="Picture 4">
            <a:extLst>
              <a:ext uri="{FF2B5EF4-FFF2-40B4-BE49-F238E27FC236}">
                <a16:creationId xmlns:a16="http://schemas.microsoft.com/office/drawing/2014/main" id="{2A47B162-749B-1544-9784-B22CAAAEE28A}"/>
              </a:ext>
            </a:extLst>
          </p:cNvPr>
          <p:cNvPicPr>
            <a:picLocks noChangeAspect="1"/>
          </p:cNvPicPr>
          <p:nvPr/>
        </p:nvPicPr>
        <p:blipFill>
          <a:blip r:embed="rId2"/>
          <a:stretch>
            <a:fillRect/>
          </a:stretch>
        </p:blipFill>
        <p:spPr>
          <a:xfrm>
            <a:off x="1131867" y="2022516"/>
            <a:ext cx="6772645" cy="4835484"/>
          </a:xfrm>
          <a:prstGeom prst="rect">
            <a:avLst/>
          </a:prstGeom>
        </p:spPr>
      </p:pic>
    </p:spTree>
    <p:extLst>
      <p:ext uri="{BB962C8B-B14F-4D97-AF65-F5344CB8AC3E}">
        <p14:creationId xmlns:p14="http://schemas.microsoft.com/office/powerpoint/2010/main" val="121888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50D6D-D436-5F44-8638-46C56B277034}"/>
              </a:ext>
            </a:extLst>
          </p:cNvPr>
          <p:cNvSpPr>
            <a:spLocks noGrp="1"/>
          </p:cNvSpPr>
          <p:nvPr>
            <p:ph idx="1"/>
          </p:nvPr>
        </p:nvSpPr>
        <p:spPr>
          <a:xfrm>
            <a:off x="677334" y="463880"/>
            <a:ext cx="8596668" cy="6086103"/>
          </a:xfrm>
        </p:spPr>
        <p:txBody>
          <a:bodyPr>
            <a:normAutofit/>
          </a:bodyPr>
          <a:lstStyle/>
          <a:p>
            <a:pPr marL="0" indent="0" algn="r">
              <a:buNone/>
            </a:pPr>
            <a:endParaRPr lang="fa-IR" sz="2400">
              <a:solidFill>
                <a:srgbClr val="FF0000"/>
              </a:solidFill>
            </a:endParaRPr>
          </a:p>
          <a:p>
            <a:pPr marL="0" indent="0" algn="r">
              <a:buNone/>
            </a:pPr>
            <a:r>
              <a:rPr lang="fa-IR" sz="2400">
                <a:solidFill>
                  <a:srgbClr val="FF0000"/>
                </a:solidFill>
              </a:rPr>
              <a:t>۱۳ .آموزش عدد ۶ و طریقه نوشتن آن</a:t>
            </a:r>
            <a:r>
              <a:rPr lang="fa-IR" sz="2400">
                <a:solidFill>
                  <a:schemeClr val="tx1"/>
                </a:solidFill>
              </a:rPr>
              <a:t> </a:t>
            </a:r>
          </a:p>
          <a:p>
            <a:pPr marL="0" indent="0" algn="r">
              <a:buNone/>
            </a:pPr>
            <a:r>
              <a:rPr lang="fa-IR" sz="2400">
                <a:solidFill>
                  <a:schemeClr val="tx1"/>
                </a:solidFill>
              </a:rPr>
              <a:t>کشاورز که قارچ‌هاشو دوست</a:t>
            </a:r>
          </a:p>
          <a:p>
            <a:pPr marL="0" indent="0" algn="r">
              <a:buNone/>
            </a:pPr>
            <a:r>
              <a:rPr lang="fa-IR" sz="2400">
                <a:solidFill>
                  <a:schemeClr val="tx1"/>
                </a:solidFill>
              </a:rPr>
              <a:t>داشت بازم از خدا میخواست </a:t>
            </a:r>
          </a:p>
          <a:p>
            <a:pPr marL="0" indent="0" algn="r">
              <a:buNone/>
            </a:pPr>
            <a:r>
              <a:rPr lang="fa-IR" sz="2400">
                <a:solidFill>
                  <a:schemeClr val="tx1"/>
                </a:solidFill>
              </a:rPr>
              <a:t>که یکی دیگه بهشون اضافه بشه</a:t>
            </a:r>
          </a:p>
          <a:p>
            <a:pPr marL="0" indent="0" algn="r">
              <a:buNone/>
            </a:pPr>
            <a:r>
              <a:rPr lang="fa-IR" sz="2400">
                <a:solidFill>
                  <a:schemeClr val="tx1"/>
                </a:solidFill>
              </a:rPr>
              <a:t>که روز بعد این اتفاق افتاد.</a:t>
            </a:r>
          </a:p>
          <a:p>
            <a:pPr marL="0" indent="0" algn="r">
              <a:buNone/>
            </a:pPr>
            <a:r>
              <a:rPr lang="fa-IR" sz="2400">
                <a:solidFill>
                  <a:schemeClr val="tx1"/>
                </a:solidFill>
              </a:rPr>
              <a:t>کشاورز بازم خوشحال شد و</a:t>
            </a:r>
          </a:p>
          <a:p>
            <a:pPr marL="0" indent="0" algn="r">
              <a:buNone/>
            </a:pPr>
            <a:r>
              <a:rPr lang="fa-IR" sz="2400">
                <a:solidFill>
                  <a:schemeClr val="tx1"/>
                </a:solidFill>
              </a:rPr>
              <a:t>اسم اونم گذاشت ۶ و روی دیوار</a:t>
            </a:r>
          </a:p>
          <a:p>
            <a:pPr marL="0" indent="0" algn="r">
              <a:buNone/>
            </a:pPr>
            <a:r>
              <a:rPr lang="fa-IR" sz="2400">
                <a:solidFill>
                  <a:schemeClr val="tx1"/>
                </a:solidFill>
              </a:rPr>
              <a:t>اسمشو نوشت.</a:t>
            </a:r>
            <a:endParaRPr lang="fa-IR" sz="2400">
              <a:solidFill>
                <a:srgbClr val="FF0000"/>
              </a:solidFill>
            </a:endParaRPr>
          </a:p>
        </p:txBody>
      </p:sp>
      <p:pic>
        <p:nvPicPr>
          <p:cNvPr id="4" name="Picture 4">
            <a:extLst>
              <a:ext uri="{FF2B5EF4-FFF2-40B4-BE49-F238E27FC236}">
                <a16:creationId xmlns:a16="http://schemas.microsoft.com/office/drawing/2014/main" id="{FDD15328-2888-8446-8FAA-E2BBD1D03065}"/>
              </a:ext>
            </a:extLst>
          </p:cNvPr>
          <p:cNvPicPr>
            <a:picLocks noChangeAspect="1"/>
          </p:cNvPicPr>
          <p:nvPr/>
        </p:nvPicPr>
        <p:blipFill>
          <a:blip r:embed="rId2"/>
          <a:stretch>
            <a:fillRect/>
          </a:stretch>
        </p:blipFill>
        <p:spPr>
          <a:xfrm>
            <a:off x="239799" y="463880"/>
            <a:ext cx="4454666" cy="5930240"/>
          </a:xfrm>
          <a:prstGeom prst="rect">
            <a:avLst/>
          </a:prstGeom>
        </p:spPr>
      </p:pic>
    </p:spTree>
    <p:extLst>
      <p:ext uri="{BB962C8B-B14F-4D97-AF65-F5344CB8AC3E}">
        <p14:creationId xmlns:p14="http://schemas.microsoft.com/office/powerpoint/2010/main" val="797779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3663C-B8B9-7F4E-A1AD-80B72BA22B5B}"/>
              </a:ext>
            </a:extLst>
          </p:cNvPr>
          <p:cNvSpPr>
            <a:spLocks noGrp="1"/>
          </p:cNvSpPr>
          <p:nvPr>
            <p:ph idx="1"/>
          </p:nvPr>
        </p:nvSpPr>
        <p:spPr>
          <a:xfrm>
            <a:off x="677334" y="519545"/>
            <a:ext cx="8596668" cy="5844887"/>
          </a:xfrm>
        </p:spPr>
        <p:txBody>
          <a:bodyPr>
            <a:normAutofit/>
          </a:bodyPr>
          <a:lstStyle/>
          <a:p>
            <a:pPr marL="0" indent="0" algn="r">
              <a:buNone/>
            </a:pPr>
            <a:r>
              <a:rPr lang="fa-IR" sz="2400"/>
              <a:t>تمرین :به تعداد خط‌های سمت چپ رنگ آبی و به تعداد چوب خط‌‌های سمت راست رنگ سبز بزن. </a:t>
            </a:r>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r>
              <a:rPr lang="fa-IR" sz="2400"/>
              <a:t>۱۴ .</a:t>
            </a:r>
          </a:p>
          <a:p>
            <a:pPr marL="0" indent="0" algn="r">
              <a:buNone/>
            </a:pPr>
            <a:r>
              <a:rPr lang="fa-IR" sz="2400">
                <a:solidFill>
                  <a:srgbClr val="FF0000"/>
                </a:solidFill>
              </a:rPr>
              <a:t>آموزش عدد ۷ و طریقه نوشتن آن </a:t>
            </a:r>
            <a:endParaRPr lang="fa-IR" sz="2400">
              <a:solidFill>
                <a:schemeClr val="tx1"/>
              </a:solidFill>
            </a:endParaRPr>
          </a:p>
          <a:p>
            <a:pPr marL="0" indent="0" algn="r">
              <a:buNone/>
            </a:pPr>
            <a:r>
              <a:rPr lang="fa-IR" sz="2400">
                <a:solidFill>
                  <a:schemeClr val="tx1"/>
                </a:solidFill>
              </a:rPr>
              <a:t>کشاورز از اینکه هر روز یه دوست جدید به قارچ‌ها اضافه میشد خوشحال بود و امروز یه دوست تازه بهشون اضافه شد که اسمش ۷ هستش و کشاورز اسم اونو روی دیوار نوشت.</a:t>
            </a:r>
            <a:endParaRPr lang="en-US" sz="2400">
              <a:solidFill>
                <a:srgbClr val="FF0000"/>
              </a:solidFill>
            </a:endParaRPr>
          </a:p>
        </p:txBody>
      </p:sp>
      <p:pic>
        <p:nvPicPr>
          <p:cNvPr id="4" name="Picture 4">
            <a:extLst>
              <a:ext uri="{FF2B5EF4-FFF2-40B4-BE49-F238E27FC236}">
                <a16:creationId xmlns:a16="http://schemas.microsoft.com/office/drawing/2014/main" id="{FF2AC315-D5C8-D949-B78E-85D5E16B86B1}"/>
              </a:ext>
            </a:extLst>
          </p:cNvPr>
          <p:cNvPicPr>
            <a:picLocks noChangeAspect="1"/>
          </p:cNvPicPr>
          <p:nvPr/>
        </p:nvPicPr>
        <p:blipFill>
          <a:blip r:embed="rId2"/>
          <a:stretch>
            <a:fillRect/>
          </a:stretch>
        </p:blipFill>
        <p:spPr>
          <a:xfrm>
            <a:off x="677334" y="1408337"/>
            <a:ext cx="7231825" cy="2358368"/>
          </a:xfrm>
          <a:prstGeom prst="rect">
            <a:avLst/>
          </a:prstGeom>
        </p:spPr>
      </p:pic>
    </p:spTree>
    <p:extLst>
      <p:ext uri="{BB962C8B-B14F-4D97-AF65-F5344CB8AC3E}">
        <p14:creationId xmlns:p14="http://schemas.microsoft.com/office/powerpoint/2010/main" val="652439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2904B2E-068A-0C48-8CEB-F02ADC6730EE}"/>
              </a:ext>
            </a:extLst>
          </p:cNvPr>
          <p:cNvSpPr>
            <a:spLocks noGrp="1"/>
          </p:cNvSpPr>
          <p:nvPr>
            <p:ph idx="1"/>
          </p:nvPr>
        </p:nvSpPr>
        <p:spPr>
          <a:xfrm>
            <a:off x="677334" y="426769"/>
            <a:ext cx="8596668" cy="5614593"/>
          </a:xfrm>
        </p:spPr>
        <p:txBody>
          <a:bodyPr>
            <a:normAutofit/>
          </a:bodyPr>
          <a:lstStyle/>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r>
              <a:rPr lang="fa-IR" sz="2400"/>
              <a:t>تمرین :به تعداد انگشتان دست چپ رنگ آبی و به تعداد انگشتان دست راست رنگ سبز بزن.</a:t>
            </a:r>
          </a:p>
          <a:p>
            <a:pPr marL="0" indent="0" algn="r">
              <a:buNone/>
            </a:pPr>
            <a:endParaRPr lang="en-US" sz="2400"/>
          </a:p>
        </p:txBody>
      </p:sp>
      <p:pic>
        <p:nvPicPr>
          <p:cNvPr id="8" name="Picture 8">
            <a:extLst>
              <a:ext uri="{FF2B5EF4-FFF2-40B4-BE49-F238E27FC236}">
                <a16:creationId xmlns:a16="http://schemas.microsoft.com/office/drawing/2014/main" id="{620FCF43-07D1-674B-AC8A-C159B5C7D27C}"/>
              </a:ext>
            </a:extLst>
          </p:cNvPr>
          <p:cNvPicPr>
            <a:picLocks noChangeAspect="1"/>
          </p:cNvPicPr>
          <p:nvPr/>
        </p:nvPicPr>
        <p:blipFill>
          <a:blip r:embed="rId2"/>
          <a:stretch>
            <a:fillRect/>
          </a:stretch>
        </p:blipFill>
        <p:spPr>
          <a:xfrm>
            <a:off x="1236055" y="0"/>
            <a:ext cx="7002451" cy="2773248"/>
          </a:xfrm>
          <a:prstGeom prst="rect">
            <a:avLst/>
          </a:prstGeom>
        </p:spPr>
      </p:pic>
      <p:pic>
        <p:nvPicPr>
          <p:cNvPr id="10" name="Picture 10">
            <a:extLst>
              <a:ext uri="{FF2B5EF4-FFF2-40B4-BE49-F238E27FC236}">
                <a16:creationId xmlns:a16="http://schemas.microsoft.com/office/drawing/2014/main" id="{217D6094-4F28-794A-8F45-3EEAEDC27DA1}"/>
              </a:ext>
            </a:extLst>
          </p:cNvPr>
          <p:cNvPicPr>
            <a:picLocks noChangeAspect="1"/>
          </p:cNvPicPr>
          <p:nvPr/>
        </p:nvPicPr>
        <p:blipFill>
          <a:blip r:embed="rId3"/>
          <a:stretch>
            <a:fillRect/>
          </a:stretch>
        </p:blipFill>
        <p:spPr>
          <a:xfrm>
            <a:off x="1236055" y="3732264"/>
            <a:ext cx="5807088" cy="2550526"/>
          </a:xfrm>
          <a:prstGeom prst="rect">
            <a:avLst/>
          </a:prstGeom>
        </p:spPr>
      </p:pic>
    </p:spTree>
    <p:extLst>
      <p:ext uri="{BB962C8B-B14F-4D97-AF65-F5344CB8AC3E}">
        <p14:creationId xmlns:p14="http://schemas.microsoft.com/office/powerpoint/2010/main" val="511831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8954-EED9-9049-B5E6-AB30F1D3CC55}"/>
              </a:ext>
            </a:extLst>
          </p:cNvPr>
          <p:cNvSpPr>
            <a:spLocks noGrp="1"/>
          </p:cNvSpPr>
          <p:nvPr>
            <p:ph idx="1"/>
          </p:nvPr>
        </p:nvSpPr>
        <p:spPr>
          <a:xfrm>
            <a:off x="677334" y="593766"/>
            <a:ext cx="8596668" cy="5807775"/>
          </a:xfrm>
        </p:spPr>
        <p:txBody>
          <a:bodyPr>
            <a:normAutofit/>
          </a:bodyPr>
          <a:lstStyle/>
          <a:p>
            <a:pPr marL="0" indent="0" algn="r">
              <a:buNone/>
            </a:pPr>
            <a:r>
              <a:rPr lang="fa-IR" sz="2400"/>
              <a:t>تمرین :عدد مربوط به هر دسته را زیر آن بنویس. در هر قسمت دسته‌ای که شکل‌های بیشتری دارد رنگ بزن.</a:t>
            </a:r>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r>
              <a:rPr lang="fa-IR" sz="2400"/>
              <a:t>تمرین :مانند نمونه عدد هر دسته را بنویس. اگر تعداد شکل‌های هر دسته برابر است علامت مساوی (=) بگذار.</a:t>
            </a:r>
          </a:p>
        </p:txBody>
      </p:sp>
      <p:pic>
        <p:nvPicPr>
          <p:cNvPr id="4" name="Picture 4">
            <a:extLst>
              <a:ext uri="{FF2B5EF4-FFF2-40B4-BE49-F238E27FC236}">
                <a16:creationId xmlns:a16="http://schemas.microsoft.com/office/drawing/2014/main" id="{B7674D48-BF9A-7844-9565-8E92B7E1F09E}"/>
              </a:ext>
            </a:extLst>
          </p:cNvPr>
          <p:cNvPicPr>
            <a:picLocks noChangeAspect="1"/>
          </p:cNvPicPr>
          <p:nvPr/>
        </p:nvPicPr>
        <p:blipFill>
          <a:blip r:embed="rId2"/>
          <a:stretch>
            <a:fillRect/>
          </a:stretch>
        </p:blipFill>
        <p:spPr>
          <a:xfrm>
            <a:off x="1397392" y="1387929"/>
            <a:ext cx="7876610" cy="2861211"/>
          </a:xfrm>
          <a:prstGeom prst="rect">
            <a:avLst/>
          </a:prstGeom>
        </p:spPr>
      </p:pic>
    </p:spTree>
    <p:extLst>
      <p:ext uri="{BB962C8B-B14F-4D97-AF65-F5344CB8AC3E}">
        <p14:creationId xmlns:p14="http://schemas.microsoft.com/office/powerpoint/2010/main" val="1817457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93900-6803-724F-A520-DD13909CB007}"/>
              </a:ext>
            </a:extLst>
          </p:cNvPr>
          <p:cNvSpPr>
            <a:spLocks noGrp="1"/>
          </p:cNvSpPr>
          <p:nvPr>
            <p:ph idx="1"/>
          </p:nvPr>
        </p:nvSpPr>
        <p:spPr>
          <a:xfrm>
            <a:off x="677334" y="426769"/>
            <a:ext cx="8767260" cy="6011884"/>
          </a:xfrm>
        </p:spPr>
        <p:txBody>
          <a:bodyPr>
            <a:normAutofit/>
          </a:bodyPr>
          <a:lstStyle/>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r>
              <a:rPr lang="fa-IR" sz="2400"/>
              <a:t>۱۵ .</a:t>
            </a:r>
          </a:p>
          <a:p>
            <a:pPr marL="0" indent="0" algn="r">
              <a:buNone/>
            </a:pPr>
            <a:r>
              <a:rPr lang="fa-IR" sz="2400">
                <a:solidFill>
                  <a:srgbClr val="FF0000"/>
                </a:solidFill>
              </a:rPr>
              <a:t>آموزش عدد ۸ و طریقه نوشتن آن</a:t>
            </a:r>
            <a:r>
              <a:rPr lang="fa-IR" sz="2400">
                <a:solidFill>
                  <a:schemeClr val="tx1"/>
                </a:solidFill>
              </a:rPr>
              <a:t> </a:t>
            </a:r>
          </a:p>
          <a:p>
            <a:pPr marL="0" indent="0" algn="r">
              <a:buNone/>
            </a:pPr>
            <a:r>
              <a:rPr lang="fa-IR" sz="2400">
                <a:solidFill>
                  <a:schemeClr val="tx1"/>
                </a:solidFill>
              </a:rPr>
              <a:t>همین‌ طور که روز به روز به تعداد قارچ‌ها اضافه میشد قارچ‌ها کنار هم خوشحال بودن !!چونکه هر روز یه دوست خوب بهشون اضافه میشد! اسم دوست امروز ما ۸ هستش ، وکشاورز بازم اسمشو روی دیوار نوشت.</a:t>
            </a:r>
            <a:endParaRPr lang="en-US" sz="2400">
              <a:solidFill>
                <a:srgbClr val="FF0000"/>
              </a:solidFill>
            </a:endParaRPr>
          </a:p>
        </p:txBody>
      </p:sp>
      <p:pic>
        <p:nvPicPr>
          <p:cNvPr id="4" name="Picture 4">
            <a:extLst>
              <a:ext uri="{FF2B5EF4-FFF2-40B4-BE49-F238E27FC236}">
                <a16:creationId xmlns:a16="http://schemas.microsoft.com/office/drawing/2014/main" id="{E86EB04B-59A1-6C43-A326-7B00F7CCA922}"/>
              </a:ext>
            </a:extLst>
          </p:cNvPr>
          <p:cNvPicPr>
            <a:picLocks noChangeAspect="1"/>
          </p:cNvPicPr>
          <p:nvPr/>
        </p:nvPicPr>
        <p:blipFill>
          <a:blip r:embed="rId2"/>
          <a:stretch>
            <a:fillRect/>
          </a:stretch>
        </p:blipFill>
        <p:spPr>
          <a:xfrm>
            <a:off x="1113312" y="129886"/>
            <a:ext cx="7422078" cy="3080162"/>
          </a:xfrm>
          <a:prstGeom prst="rect">
            <a:avLst/>
          </a:prstGeom>
        </p:spPr>
      </p:pic>
      <p:pic>
        <p:nvPicPr>
          <p:cNvPr id="2" name="Picture 4">
            <a:extLst>
              <a:ext uri="{FF2B5EF4-FFF2-40B4-BE49-F238E27FC236}">
                <a16:creationId xmlns:a16="http://schemas.microsoft.com/office/drawing/2014/main" id="{70E9E600-6928-DD4D-B7F4-C15B35CAA554}"/>
              </a:ext>
            </a:extLst>
          </p:cNvPr>
          <p:cNvPicPr>
            <a:picLocks noChangeAspect="1"/>
          </p:cNvPicPr>
          <p:nvPr/>
        </p:nvPicPr>
        <p:blipFill>
          <a:blip r:embed="rId3"/>
          <a:stretch>
            <a:fillRect/>
          </a:stretch>
        </p:blipFill>
        <p:spPr>
          <a:xfrm>
            <a:off x="-1" y="5121235"/>
            <a:ext cx="7422078" cy="1736766"/>
          </a:xfrm>
          <a:prstGeom prst="rect">
            <a:avLst/>
          </a:prstGeom>
        </p:spPr>
      </p:pic>
    </p:spTree>
    <p:extLst>
      <p:ext uri="{BB962C8B-B14F-4D97-AF65-F5344CB8AC3E}">
        <p14:creationId xmlns:p14="http://schemas.microsoft.com/office/powerpoint/2010/main" val="160901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31412-6EDD-2249-818C-AAF77FA66C32}"/>
              </a:ext>
            </a:extLst>
          </p:cNvPr>
          <p:cNvSpPr>
            <a:spLocks noGrp="1"/>
          </p:cNvSpPr>
          <p:nvPr>
            <p:ph idx="1"/>
          </p:nvPr>
        </p:nvSpPr>
        <p:spPr>
          <a:xfrm>
            <a:off x="677334" y="630877"/>
            <a:ext cx="8596668" cy="5410485"/>
          </a:xfrm>
        </p:spPr>
        <p:txBody>
          <a:bodyPr>
            <a:normAutofit/>
          </a:bodyPr>
          <a:lstStyle/>
          <a:p>
            <a:pPr marL="0" indent="0" algn="ctr">
              <a:buNone/>
            </a:pPr>
            <a:r>
              <a:rPr lang="fa-IR" sz="2800"/>
              <a:t>فهرست مطالب</a:t>
            </a:r>
          </a:p>
          <a:p>
            <a:pPr marL="0" indent="0" algn="r">
              <a:buNone/>
            </a:pPr>
            <a:r>
              <a:rPr lang="fa-IR" sz="2400"/>
              <a:t>۱ ‌.الگو یابی                 ۲ .الگویابی             ۳ .شمارش</a:t>
            </a:r>
          </a:p>
          <a:p>
            <a:pPr marL="0" indent="0" algn="r">
              <a:buNone/>
            </a:pPr>
            <a:r>
              <a:rPr lang="fa-IR" sz="2400"/>
              <a:t>۴ .اضافه کردن شکل      ۵ .شمارش ضلع و گوشه</a:t>
            </a:r>
          </a:p>
          <a:p>
            <a:pPr marL="0" indent="0" algn="r">
              <a:buNone/>
            </a:pPr>
            <a:r>
              <a:rPr lang="fa-IR" sz="2400"/>
              <a:t>۶ .شمارش با چوب خط   ۷ .اعداد               ۸ .آموزش عدد ۱ و طریقه نوشتن آن           ۹ .آموزش عدد ۲ و طریقه نوشتن آن</a:t>
            </a:r>
          </a:p>
          <a:p>
            <a:pPr marL="0" indent="0" algn="r">
              <a:buNone/>
            </a:pPr>
            <a:r>
              <a:rPr lang="fa-IR" sz="2400"/>
              <a:t>۱۰ .آموزش عدد ۳ وطریقه نوشتن آن           ۱۱.آموزش عدد ۴ و طریقه نوشتن آن          ۱۲ .آموزش عدد ۵ و طریقه نوشتن آن</a:t>
            </a:r>
          </a:p>
          <a:p>
            <a:pPr marL="0" indent="0" algn="r">
              <a:buNone/>
            </a:pPr>
            <a:r>
              <a:rPr lang="fa-IR" sz="2400"/>
              <a:t>۱۳ .آموزش عدد ۶ و طریقه نوشتن آن          ۱۴ .آموزش عدد ۷ و طریقه نوشتن آن           ۱۵ .آموزش عدد ۸ و طریقه نوشتن آن</a:t>
            </a:r>
          </a:p>
          <a:p>
            <a:pPr marL="0" indent="0" algn="r">
              <a:buNone/>
            </a:pPr>
            <a:r>
              <a:rPr lang="fa-IR" sz="2400"/>
              <a:t>۱۶ .آموزش عدد ۹ و طریقه نوشتن آن          ۱۷ . آموزش عدد صفر و طریقه نوشتن آن.</a:t>
            </a:r>
            <a:endParaRPr lang="en-US" sz="2400"/>
          </a:p>
        </p:txBody>
      </p:sp>
    </p:spTree>
    <p:extLst>
      <p:ext uri="{BB962C8B-B14F-4D97-AF65-F5344CB8AC3E}">
        <p14:creationId xmlns:p14="http://schemas.microsoft.com/office/powerpoint/2010/main" val="818133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ECDE4-543C-0241-9D5B-955717F8C84E}"/>
              </a:ext>
            </a:extLst>
          </p:cNvPr>
          <p:cNvSpPr>
            <a:spLocks noGrp="1"/>
          </p:cNvSpPr>
          <p:nvPr>
            <p:ph idx="1"/>
          </p:nvPr>
        </p:nvSpPr>
        <p:spPr>
          <a:xfrm>
            <a:off x="677334" y="519545"/>
            <a:ext cx="8596668" cy="5844887"/>
          </a:xfrm>
        </p:spPr>
        <p:txBody>
          <a:bodyPr>
            <a:normAutofit/>
          </a:bodyPr>
          <a:lstStyle/>
          <a:p>
            <a:pPr marL="0" indent="0" algn="ctr">
              <a:buNone/>
            </a:pPr>
            <a:r>
              <a:rPr lang="fa-IR" sz="2800">
                <a:solidFill>
                  <a:srgbClr val="FF0000"/>
                </a:solidFill>
              </a:rPr>
              <a:t>*زنگ تفریح*</a:t>
            </a:r>
            <a:endParaRPr lang="fa-IR" sz="2400">
              <a:solidFill>
                <a:srgbClr val="FF0000"/>
              </a:solidFill>
            </a:endParaRPr>
          </a:p>
          <a:p>
            <a:pPr marL="0" indent="0" algn="r">
              <a:buNone/>
            </a:pPr>
            <a:r>
              <a:rPr lang="fa-IR" sz="2400">
                <a:solidFill>
                  <a:srgbClr val="FF0000"/>
                </a:solidFill>
              </a:rPr>
              <a:t>با خط کش شکل بالا را در قسمت پایین بکش.</a:t>
            </a:r>
          </a:p>
          <a:p>
            <a:pPr marL="0" indent="0" algn="r">
              <a:buNone/>
            </a:pPr>
            <a:endParaRPr lang="en-US" sz="2800">
              <a:solidFill>
                <a:srgbClr val="FF0000"/>
              </a:solidFill>
            </a:endParaRPr>
          </a:p>
        </p:txBody>
      </p:sp>
      <p:pic>
        <p:nvPicPr>
          <p:cNvPr id="4" name="Picture 4">
            <a:extLst>
              <a:ext uri="{FF2B5EF4-FFF2-40B4-BE49-F238E27FC236}">
                <a16:creationId xmlns:a16="http://schemas.microsoft.com/office/drawing/2014/main" id="{2CD158E4-CD81-0F40-83DE-A23C5E39BB29}"/>
              </a:ext>
            </a:extLst>
          </p:cNvPr>
          <p:cNvPicPr>
            <a:picLocks noChangeAspect="1"/>
          </p:cNvPicPr>
          <p:nvPr/>
        </p:nvPicPr>
        <p:blipFill>
          <a:blip r:embed="rId2"/>
          <a:stretch>
            <a:fillRect/>
          </a:stretch>
        </p:blipFill>
        <p:spPr>
          <a:xfrm>
            <a:off x="677334" y="1650889"/>
            <a:ext cx="6939642" cy="4713543"/>
          </a:xfrm>
          <a:prstGeom prst="rect">
            <a:avLst/>
          </a:prstGeom>
        </p:spPr>
      </p:pic>
    </p:spTree>
    <p:extLst>
      <p:ext uri="{BB962C8B-B14F-4D97-AF65-F5344CB8AC3E}">
        <p14:creationId xmlns:p14="http://schemas.microsoft.com/office/powerpoint/2010/main" val="1961414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36BC03E-BFD2-5349-8D82-86965A2DF25E}"/>
              </a:ext>
            </a:extLst>
          </p:cNvPr>
          <p:cNvPicPr>
            <a:picLocks noChangeAspect="1"/>
          </p:cNvPicPr>
          <p:nvPr/>
        </p:nvPicPr>
        <p:blipFill>
          <a:blip r:embed="rId2"/>
          <a:stretch>
            <a:fillRect/>
          </a:stretch>
        </p:blipFill>
        <p:spPr>
          <a:xfrm>
            <a:off x="311036" y="942328"/>
            <a:ext cx="4167776" cy="4383013"/>
          </a:xfrm>
          <a:prstGeom prst="rect">
            <a:avLst/>
          </a:prstGeom>
        </p:spPr>
      </p:pic>
      <p:sp>
        <p:nvSpPr>
          <p:cNvPr id="7" name="Content Placeholder 6">
            <a:extLst>
              <a:ext uri="{FF2B5EF4-FFF2-40B4-BE49-F238E27FC236}">
                <a16:creationId xmlns:a16="http://schemas.microsoft.com/office/drawing/2014/main" id="{078FD78C-A1F8-2E47-9A89-D96960A59AD6}"/>
              </a:ext>
            </a:extLst>
          </p:cNvPr>
          <p:cNvSpPr>
            <a:spLocks noGrp="1"/>
          </p:cNvSpPr>
          <p:nvPr>
            <p:ph idx="1"/>
          </p:nvPr>
        </p:nvSpPr>
        <p:spPr>
          <a:xfrm>
            <a:off x="454672" y="305069"/>
            <a:ext cx="8596668" cy="6207804"/>
          </a:xfrm>
        </p:spPr>
        <p:txBody>
          <a:bodyPr>
            <a:normAutofit/>
          </a:bodyPr>
          <a:lstStyle/>
          <a:p>
            <a:pPr marL="0" indent="0" algn="r">
              <a:buNone/>
            </a:pPr>
            <a:r>
              <a:rPr lang="fa-IR" sz="2400"/>
              <a:t>تمرین :مثل نمونه از علامت کمتر، بیشتر، یا مساوی استفاده کن.</a:t>
            </a:r>
          </a:p>
          <a:p>
            <a:pPr marL="0" indent="0" algn="r">
              <a:buNone/>
            </a:pPr>
            <a:endParaRPr lang="fa-IR" sz="2400"/>
          </a:p>
          <a:p>
            <a:pPr marL="0" indent="0" algn="r">
              <a:buNone/>
            </a:pPr>
            <a:endParaRPr lang="fa-IR" sz="2400"/>
          </a:p>
          <a:p>
            <a:pPr marL="0" indent="0" algn="r">
              <a:buNone/>
            </a:pPr>
            <a:endParaRPr lang="fa-IR" sz="2400"/>
          </a:p>
          <a:p>
            <a:pPr marL="0" indent="0" algn="r">
              <a:buNone/>
            </a:pPr>
            <a:r>
              <a:rPr lang="fa-IR" sz="2400"/>
              <a:t>نکته :علامت‌های کمتر، بیشتر و</a:t>
            </a:r>
          </a:p>
          <a:p>
            <a:pPr marL="0" indent="0" algn="r">
              <a:buNone/>
            </a:pPr>
            <a:r>
              <a:rPr lang="fa-IR" sz="2400"/>
              <a:t>مساوی نشان دهنده‌ی بزرگی، </a:t>
            </a:r>
          </a:p>
          <a:p>
            <a:pPr marL="0" indent="0" algn="r">
              <a:buNone/>
            </a:pPr>
            <a:r>
              <a:rPr lang="fa-IR" sz="2400"/>
              <a:t>کوچکی و یا مساوی بودن دو عدد</a:t>
            </a:r>
          </a:p>
          <a:p>
            <a:pPr marL="0" indent="0" algn="r">
              <a:buNone/>
            </a:pPr>
            <a:r>
              <a:rPr lang="fa-IR" sz="2400"/>
              <a:t>با یگدیگر است.</a:t>
            </a:r>
          </a:p>
          <a:p>
            <a:pPr marL="0" indent="0" algn="r">
              <a:buNone/>
            </a:pPr>
            <a:endParaRPr lang="en-US" sz="2400"/>
          </a:p>
        </p:txBody>
      </p:sp>
    </p:spTree>
    <p:extLst>
      <p:ext uri="{BB962C8B-B14F-4D97-AF65-F5344CB8AC3E}">
        <p14:creationId xmlns:p14="http://schemas.microsoft.com/office/powerpoint/2010/main" val="301785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790C9-5C9F-C443-B32B-47A42B4DED4E}"/>
              </a:ext>
            </a:extLst>
          </p:cNvPr>
          <p:cNvSpPr>
            <a:spLocks noGrp="1"/>
          </p:cNvSpPr>
          <p:nvPr>
            <p:ph idx="1"/>
          </p:nvPr>
        </p:nvSpPr>
        <p:spPr>
          <a:xfrm>
            <a:off x="677334" y="278329"/>
            <a:ext cx="8596668" cy="6067548"/>
          </a:xfrm>
        </p:spPr>
        <p:txBody>
          <a:bodyPr>
            <a:normAutofit/>
          </a:bodyPr>
          <a:lstStyle/>
          <a:p>
            <a:pPr marL="0" indent="0" algn="r">
              <a:buNone/>
            </a:pPr>
            <a:r>
              <a:rPr lang="fa-IR" sz="2400">
                <a:solidFill>
                  <a:srgbClr val="FF0000"/>
                </a:solidFill>
              </a:rPr>
              <a:t>۱۶ .</a:t>
            </a:r>
          </a:p>
          <a:p>
            <a:pPr marL="0" indent="0" algn="r">
              <a:buNone/>
            </a:pPr>
            <a:r>
              <a:rPr lang="fa-IR" sz="2400">
                <a:solidFill>
                  <a:srgbClr val="FF0000"/>
                </a:solidFill>
              </a:rPr>
              <a:t>آموزش عدد ۹ و طریقه نوشتن آن </a:t>
            </a:r>
            <a:endParaRPr lang="fa-IR" sz="2400">
              <a:solidFill>
                <a:schemeClr val="tx1"/>
              </a:solidFill>
            </a:endParaRPr>
          </a:p>
          <a:p>
            <a:pPr marL="0" indent="0" algn="r">
              <a:buNone/>
            </a:pPr>
            <a:r>
              <a:rPr lang="fa-IR" sz="2400">
                <a:solidFill>
                  <a:schemeClr val="tx1"/>
                </a:solidFill>
              </a:rPr>
              <a:t>بچه‌ها دیگ تو جعبه فقط یه‌جا </a:t>
            </a:r>
          </a:p>
          <a:p>
            <a:pPr marL="0" indent="0" algn="r">
              <a:buNone/>
            </a:pPr>
            <a:r>
              <a:rPr lang="fa-IR" sz="2400">
                <a:solidFill>
                  <a:schemeClr val="tx1"/>
                </a:solidFill>
              </a:rPr>
              <a:t>مونده بود! که فرداش اون یه جام</a:t>
            </a:r>
          </a:p>
          <a:p>
            <a:pPr marL="0" indent="0" algn="r">
              <a:buNone/>
            </a:pPr>
            <a:r>
              <a:rPr lang="fa-IR" sz="2400">
                <a:solidFill>
                  <a:schemeClr val="tx1"/>
                </a:solidFill>
              </a:rPr>
              <a:t>پر شد و کشاورز اسم آخریو </a:t>
            </a:r>
          </a:p>
          <a:p>
            <a:pPr marL="0" indent="0" algn="r">
              <a:buNone/>
            </a:pPr>
            <a:r>
              <a:rPr lang="fa-IR" sz="2400">
                <a:solidFill>
                  <a:schemeClr val="tx1"/>
                </a:solidFill>
              </a:rPr>
              <a:t>گذاشت ۹ و از اینکه ۹ تا قارچ </a:t>
            </a:r>
          </a:p>
          <a:p>
            <a:pPr marL="0" indent="0" algn="r">
              <a:buNone/>
            </a:pPr>
            <a:r>
              <a:rPr lang="fa-IR" sz="2400">
                <a:solidFill>
                  <a:schemeClr val="tx1"/>
                </a:solidFill>
              </a:rPr>
              <a:t>دوست‌ هم و کنار هم بودند</a:t>
            </a:r>
          </a:p>
          <a:p>
            <a:pPr marL="0" indent="0" algn="r">
              <a:buNone/>
            </a:pPr>
            <a:r>
              <a:rPr lang="fa-IR" sz="2400">
                <a:solidFill>
                  <a:schemeClr val="tx1"/>
                </a:solidFill>
              </a:rPr>
              <a:t>خیلی خوشحال بود و خدارو</a:t>
            </a:r>
          </a:p>
          <a:p>
            <a:pPr marL="0" indent="0" algn="r">
              <a:buNone/>
            </a:pPr>
            <a:r>
              <a:rPr lang="fa-IR" sz="2400">
                <a:solidFill>
                  <a:schemeClr val="tx1"/>
                </a:solidFill>
              </a:rPr>
              <a:t>شکر میکرد.</a:t>
            </a:r>
          </a:p>
          <a:p>
            <a:pPr marL="0" indent="0" algn="r">
              <a:buNone/>
            </a:pPr>
            <a:r>
              <a:rPr lang="fa-IR" sz="2400">
                <a:solidFill>
                  <a:schemeClr val="tx1"/>
                </a:solidFill>
              </a:rPr>
              <a:t>و اسم  ۹ رو هم به اون ۸ تا </a:t>
            </a:r>
          </a:p>
          <a:p>
            <a:pPr marL="0" indent="0" algn="r">
              <a:buNone/>
            </a:pPr>
            <a:r>
              <a:rPr lang="fa-IR" sz="2400">
                <a:solidFill>
                  <a:schemeClr val="tx1"/>
                </a:solidFill>
              </a:rPr>
              <a:t>دوستش اضافه کرد و روی </a:t>
            </a:r>
          </a:p>
          <a:p>
            <a:pPr marL="0" indent="0" algn="r">
              <a:buNone/>
            </a:pPr>
            <a:r>
              <a:rPr lang="fa-IR" sz="2400">
                <a:solidFill>
                  <a:schemeClr val="tx1"/>
                </a:solidFill>
              </a:rPr>
              <a:t>دیوار نوشت.</a:t>
            </a:r>
          </a:p>
        </p:txBody>
      </p:sp>
      <p:pic>
        <p:nvPicPr>
          <p:cNvPr id="4" name="Picture 4">
            <a:extLst>
              <a:ext uri="{FF2B5EF4-FFF2-40B4-BE49-F238E27FC236}">
                <a16:creationId xmlns:a16="http://schemas.microsoft.com/office/drawing/2014/main" id="{400D3C4B-6F1B-0145-A113-649D5B12A6AA}"/>
              </a:ext>
            </a:extLst>
          </p:cNvPr>
          <p:cNvPicPr>
            <a:picLocks noChangeAspect="1"/>
          </p:cNvPicPr>
          <p:nvPr/>
        </p:nvPicPr>
        <p:blipFill>
          <a:blip r:embed="rId2"/>
          <a:stretch>
            <a:fillRect/>
          </a:stretch>
        </p:blipFill>
        <p:spPr>
          <a:xfrm>
            <a:off x="105941" y="278329"/>
            <a:ext cx="4959627" cy="6067548"/>
          </a:xfrm>
          <a:prstGeom prst="rect">
            <a:avLst/>
          </a:prstGeom>
        </p:spPr>
      </p:pic>
    </p:spTree>
    <p:extLst>
      <p:ext uri="{BB962C8B-B14F-4D97-AF65-F5344CB8AC3E}">
        <p14:creationId xmlns:p14="http://schemas.microsoft.com/office/powerpoint/2010/main" val="2664155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DB884-D111-B44C-AA77-DACB68F3CD38}"/>
              </a:ext>
            </a:extLst>
          </p:cNvPr>
          <p:cNvSpPr>
            <a:spLocks noGrp="1"/>
          </p:cNvSpPr>
          <p:nvPr>
            <p:ph idx="1"/>
          </p:nvPr>
        </p:nvSpPr>
        <p:spPr>
          <a:xfrm>
            <a:off x="677334" y="463881"/>
            <a:ext cx="8596668" cy="6104658"/>
          </a:xfrm>
        </p:spPr>
        <p:txBody>
          <a:bodyPr>
            <a:normAutofit fontScale="62500" lnSpcReduction="20000"/>
          </a:bodyPr>
          <a:lstStyle/>
          <a:p>
            <a:pPr marL="0" indent="0" algn="r">
              <a:buNone/>
            </a:pPr>
            <a:r>
              <a:rPr lang="fa-IR" sz="2400">
                <a:solidFill>
                  <a:srgbClr val="FF0000"/>
                </a:solidFill>
              </a:rPr>
              <a:t>۱۷ .</a:t>
            </a:r>
          </a:p>
          <a:p>
            <a:pPr marL="0" indent="0" algn="r">
              <a:buNone/>
            </a:pPr>
            <a:r>
              <a:rPr lang="fa-IR" sz="2400">
                <a:solidFill>
                  <a:srgbClr val="FF0000"/>
                </a:solidFill>
              </a:rPr>
              <a:t>آموزش عدد صفر (0) و طریقه نوشتن آن</a:t>
            </a:r>
            <a:endParaRPr lang="fa-IR" sz="2400">
              <a:solidFill>
                <a:schemeClr val="tx1"/>
              </a:solidFill>
            </a:endParaRPr>
          </a:p>
          <a:p>
            <a:pPr marL="0" indent="0" algn="r">
              <a:buNone/>
            </a:pPr>
            <a:r>
              <a:rPr lang="fa-IR" sz="2400">
                <a:solidFill>
                  <a:schemeClr val="tx1"/>
                </a:solidFill>
              </a:rPr>
              <a:t>یه روز که کشاورز به قارچ‌ها </a:t>
            </a:r>
          </a:p>
          <a:p>
            <a:pPr marL="0" indent="0" algn="r">
              <a:buNone/>
            </a:pPr>
            <a:r>
              <a:rPr lang="fa-IR" sz="2400">
                <a:solidFill>
                  <a:schemeClr val="tx1"/>
                </a:solidFill>
              </a:rPr>
              <a:t>میخواست سر بزنه دید هیچکدو</a:t>
            </a:r>
          </a:p>
          <a:p>
            <a:pPr marL="0" indent="0" algn="r">
              <a:buNone/>
            </a:pPr>
            <a:r>
              <a:rPr lang="fa-IR" sz="2400">
                <a:solidFill>
                  <a:schemeClr val="tx1"/>
                </a:solidFill>
              </a:rPr>
              <a:t>مشون نیستن!!تعجب کرد و ترسید!؟</a:t>
            </a:r>
          </a:p>
          <a:p>
            <a:pPr marL="0" indent="0" algn="r">
              <a:buNone/>
            </a:pPr>
            <a:r>
              <a:rPr lang="fa-IR" sz="2400">
                <a:solidFill>
                  <a:schemeClr val="tx1"/>
                </a:solidFill>
              </a:rPr>
              <a:t>دید که مرغاش همشونو  خوردن !!</a:t>
            </a:r>
          </a:p>
          <a:p>
            <a:pPr marL="0" indent="0" algn="r">
              <a:buNone/>
            </a:pPr>
            <a:r>
              <a:rPr lang="fa-IR" sz="2400">
                <a:solidFill>
                  <a:schemeClr val="tx1"/>
                </a:solidFill>
              </a:rPr>
              <a:t>ناراحت شد و تو نبود اونها دور همه اونا که</a:t>
            </a:r>
          </a:p>
          <a:p>
            <a:pPr marL="0" indent="0" algn="r">
              <a:buNone/>
            </a:pPr>
            <a:r>
              <a:rPr lang="fa-IR" sz="2400">
                <a:solidFill>
                  <a:schemeClr val="tx1"/>
                </a:solidFill>
              </a:rPr>
              <a:t>اسماشونو رو دیوار کشیده بود یه دایره</a:t>
            </a:r>
          </a:p>
          <a:p>
            <a:pPr marL="0" indent="0" algn="r">
              <a:buNone/>
            </a:pPr>
            <a:r>
              <a:rPr lang="fa-IR" sz="2400">
                <a:solidFill>
                  <a:schemeClr val="tx1"/>
                </a:solidFill>
              </a:rPr>
              <a:t>کشید.</a:t>
            </a:r>
          </a:p>
          <a:p>
            <a:pPr marL="0" indent="0" algn="r">
              <a:buNone/>
            </a:pPr>
            <a:r>
              <a:rPr lang="fa-IR" sz="2400">
                <a:solidFill>
                  <a:schemeClr val="tx1"/>
                </a:solidFill>
              </a:rPr>
              <a:t>با این مثال توضیح داده می‌شود که</a:t>
            </a:r>
          </a:p>
          <a:p>
            <a:pPr marL="0" indent="0" algn="r">
              <a:buNone/>
            </a:pPr>
            <a:r>
              <a:rPr lang="fa-IR" sz="2400">
                <a:solidFill>
                  <a:schemeClr val="tx1"/>
                </a:solidFill>
              </a:rPr>
              <a:t>اگر به تعداد شکل‌های سمت</a:t>
            </a:r>
          </a:p>
          <a:p>
            <a:pPr marL="0" indent="0" algn="r">
              <a:buNone/>
            </a:pPr>
            <a:r>
              <a:rPr lang="fa-IR" sz="2400">
                <a:solidFill>
                  <a:schemeClr val="tx1"/>
                </a:solidFill>
              </a:rPr>
              <a:t>راست از شکل‌های سمت چپ</a:t>
            </a:r>
          </a:p>
          <a:p>
            <a:pPr marL="0" indent="0" algn="r">
              <a:buNone/>
            </a:pPr>
            <a:r>
              <a:rPr lang="fa-IR" sz="2400">
                <a:solidFill>
                  <a:schemeClr val="tx1"/>
                </a:solidFill>
              </a:rPr>
              <a:t>برداریم چندتا می‌ماند؟</a:t>
            </a:r>
          </a:p>
          <a:p>
            <a:pPr marL="0" indent="0" algn="r">
              <a:buNone/>
            </a:pPr>
            <a:endParaRPr lang="fa-IR" sz="2400">
              <a:solidFill>
                <a:schemeClr val="tx1"/>
              </a:solidFill>
            </a:endParaRPr>
          </a:p>
          <a:p>
            <a:pPr marL="0" indent="0" algn="r">
              <a:buNone/>
            </a:pPr>
            <a:endParaRPr lang="fa-IR" sz="2400">
              <a:solidFill>
                <a:schemeClr val="tx1"/>
              </a:solidFill>
            </a:endParaRPr>
          </a:p>
          <a:p>
            <a:pPr marL="0" indent="0" algn="r">
              <a:buNone/>
            </a:pPr>
            <a:endParaRPr lang="fa-IR" sz="2400">
              <a:solidFill>
                <a:schemeClr val="tx1"/>
              </a:solidFill>
            </a:endParaRPr>
          </a:p>
          <a:p>
            <a:pPr marL="0" indent="0" algn="r">
              <a:buNone/>
            </a:pPr>
            <a:endParaRPr lang="fa-IR" sz="2400">
              <a:solidFill>
                <a:srgbClr val="FF0000"/>
              </a:solidFill>
            </a:endParaRPr>
          </a:p>
          <a:p>
            <a:pPr marL="0" indent="0" algn="r">
              <a:buNone/>
            </a:pPr>
            <a:r>
              <a:rPr lang="fa-IR" sz="2400">
                <a:solidFill>
                  <a:srgbClr val="FF0000"/>
                </a:solidFill>
              </a:rPr>
              <a:t>به این عدد صفر می‌گویند که وجود چیزی را مشخص نمی‌کند یعنی اشیاء، اشخاص، میوه و... وجود ندارد.</a:t>
            </a:r>
            <a:r>
              <a:rPr lang="fa-IR" sz="2400">
                <a:solidFill>
                  <a:schemeClr val="tx1"/>
                </a:solidFill>
              </a:rPr>
              <a:t> </a:t>
            </a:r>
          </a:p>
          <a:p>
            <a:pPr marL="0" indent="0" algn="r">
              <a:buNone/>
            </a:pPr>
            <a:endParaRPr lang="fa-IR" sz="2400">
              <a:solidFill>
                <a:schemeClr val="tx1"/>
              </a:solidFill>
            </a:endParaRPr>
          </a:p>
        </p:txBody>
      </p:sp>
      <p:pic>
        <p:nvPicPr>
          <p:cNvPr id="4" name="Picture 4">
            <a:extLst>
              <a:ext uri="{FF2B5EF4-FFF2-40B4-BE49-F238E27FC236}">
                <a16:creationId xmlns:a16="http://schemas.microsoft.com/office/drawing/2014/main" id="{9A440169-7870-2745-A11B-5B1C5ABC2EF2}"/>
              </a:ext>
            </a:extLst>
          </p:cNvPr>
          <p:cNvPicPr>
            <a:picLocks noChangeAspect="1"/>
          </p:cNvPicPr>
          <p:nvPr/>
        </p:nvPicPr>
        <p:blipFill>
          <a:blip r:embed="rId2"/>
          <a:stretch>
            <a:fillRect/>
          </a:stretch>
        </p:blipFill>
        <p:spPr>
          <a:xfrm>
            <a:off x="-1" y="1070015"/>
            <a:ext cx="4768685" cy="3048000"/>
          </a:xfrm>
          <a:prstGeom prst="rect">
            <a:avLst/>
          </a:prstGeom>
        </p:spPr>
      </p:pic>
    </p:spTree>
    <p:extLst>
      <p:ext uri="{BB962C8B-B14F-4D97-AF65-F5344CB8AC3E}">
        <p14:creationId xmlns:p14="http://schemas.microsoft.com/office/powerpoint/2010/main" val="238668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633D5-6275-E948-A0BB-50ECB7BB2DE8}"/>
              </a:ext>
            </a:extLst>
          </p:cNvPr>
          <p:cNvSpPr>
            <a:spLocks noGrp="1"/>
          </p:cNvSpPr>
          <p:nvPr>
            <p:ph idx="1"/>
          </p:nvPr>
        </p:nvSpPr>
        <p:spPr>
          <a:xfrm>
            <a:off x="677334" y="352549"/>
            <a:ext cx="8596668" cy="5688813"/>
          </a:xfrm>
        </p:spPr>
        <p:txBody>
          <a:bodyPr>
            <a:normAutofit/>
          </a:bodyPr>
          <a:lstStyle/>
          <a:p>
            <a:pPr marL="0" indent="0" algn="r">
              <a:buNone/>
            </a:pPr>
            <a:r>
              <a:rPr lang="fa-IR" sz="2400"/>
              <a:t>تمرین :از هر شکل چند تا هست؟ با چوب خط بشمار و عدد مناسب را بنویس.</a:t>
            </a:r>
          </a:p>
          <a:p>
            <a:pPr marL="0" indent="0" algn="r">
              <a:buNone/>
            </a:pPr>
            <a:endParaRPr lang="en-US" sz="2400"/>
          </a:p>
        </p:txBody>
      </p:sp>
      <p:pic>
        <p:nvPicPr>
          <p:cNvPr id="4" name="Picture 4">
            <a:extLst>
              <a:ext uri="{FF2B5EF4-FFF2-40B4-BE49-F238E27FC236}">
                <a16:creationId xmlns:a16="http://schemas.microsoft.com/office/drawing/2014/main" id="{2C8D67A0-78CA-294E-AB1C-B9DF4FF9C119}"/>
              </a:ext>
            </a:extLst>
          </p:cNvPr>
          <p:cNvPicPr>
            <a:picLocks noChangeAspect="1"/>
          </p:cNvPicPr>
          <p:nvPr/>
        </p:nvPicPr>
        <p:blipFill>
          <a:blip r:embed="rId2"/>
          <a:stretch>
            <a:fillRect/>
          </a:stretch>
        </p:blipFill>
        <p:spPr>
          <a:xfrm>
            <a:off x="588778" y="927759"/>
            <a:ext cx="6740524" cy="4538391"/>
          </a:xfrm>
          <a:prstGeom prst="rect">
            <a:avLst/>
          </a:prstGeom>
        </p:spPr>
      </p:pic>
    </p:spTree>
    <p:extLst>
      <p:ext uri="{BB962C8B-B14F-4D97-AF65-F5344CB8AC3E}">
        <p14:creationId xmlns:p14="http://schemas.microsoft.com/office/powerpoint/2010/main" val="235596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F22D0-CD5E-CC48-AF01-0EA10B72C102}"/>
              </a:ext>
            </a:extLst>
          </p:cNvPr>
          <p:cNvSpPr>
            <a:spLocks noGrp="1"/>
          </p:cNvSpPr>
          <p:nvPr>
            <p:ph idx="1"/>
          </p:nvPr>
        </p:nvSpPr>
        <p:spPr>
          <a:xfrm>
            <a:off x="640224" y="612321"/>
            <a:ext cx="8596668" cy="5269675"/>
          </a:xfrm>
        </p:spPr>
        <p:txBody>
          <a:bodyPr>
            <a:normAutofit/>
          </a:bodyPr>
          <a:lstStyle/>
          <a:p>
            <a:pPr marL="0" indent="0" algn="r">
              <a:buNone/>
            </a:pPr>
            <a:r>
              <a:rPr lang="fa-IR" sz="2800">
                <a:solidFill>
                  <a:srgbClr val="00B0F0"/>
                </a:solidFill>
              </a:rPr>
              <a:t>نتیجه گیری :</a:t>
            </a:r>
            <a:endParaRPr lang="fa-IR" sz="2800">
              <a:solidFill>
                <a:schemeClr val="tx1"/>
              </a:solidFill>
            </a:endParaRPr>
          </a:p>
          <a:p>
            <a:pPr marL="0" indent="0" algn="r">
              <a:buNone/>
            </a:pPr>
            <a:r>
              <a:rPr lang="fa-IR" sz="2800">
                <a:solidFill>
                  <a:schemeClr val="tx1"/>
                </a:solidFill>
              </a:rPr>
              <a:t>کتاب ریاضی سال اول ابتدایی بیشتر بر روی بازی و سرگرمی استوار است. بدین صورت که با ایجاد فضای شاد که در آن با رنگ آمیزی آشکال و متنوع بودن رنگ‌ها، و اشکال به یادگیری بهتر می انجامد. با روش‌های قصه‌گویی، نمایش، و استفاده از ابزار‌های گوناگون  می‌توان موجب ایجاد انگیزه و رغبت در جهت یادگیری بهتر و موثرتر اقدام کرد.</a:t>
            </a:r>
          </a:p>
          <a:p>
            <a:pPr marL="0" indent="0" algn="r">
              <a:buNone/>
            </a:pPr>
            <a:r>
              <a:rPr lang="fa-IR" sz="2800">
                <a:solidFill>
                  <a:schemeClr val="tx1"/>
                </a:solidFill>
              </a:rPr>
              <a:t>  </a:t>
            </a:r>
          </a:p>
          <a:p>
            <a:pPr marL="0" indent="0" algn="r">
              <a:buNone/>
            </a:pPr>
            <a:r>
              <a:rPr lang="fa-IR" sz="2800">
                <a:solidFill>
                  <a:schemeClr val="tx1"/>
                </a:solidFill>
              </a:rPr>
              <a:t>                                   " </a:t>
            </a:r>
            <a:r>
              <a:rPr lang="fa-IR" sz="2800">
                <a:solidFill>
                  <a:srgbClr val="00B0F0"/>
                </a:solidFill>
              </a:rPr>
              <a:t>با تشکر از نگاه‌های گرمتان"</a:t>
            </a:r>
          </a:p>
        </p:txBody>
      </p:sp>
    </p:spTree>
    <p:extLst>
      <p:ext uri="{BB962C8B-B14F-4D97-AF65-F5344CB8AC3E}">
        <p14:creationId xmlns:p14="http://schemas.microsoft.com/office/powerpoint/2010/main" val="153944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1BEC3-39DB-7841-A697-28A5A355D57F}"/>
              </a:ext>
            </a:extLst>
          </p:cNvPr>
          <p:cNvSpPr>
            <a:spLocks noGrp="1"/>
          </p:cNvSpPr>
          <p:nvPr>
            <p:ph idx="1"/>
          </p:nvPr>
        </p:nvSpPr>
        <p:spPr>
          <a:xfrm>
            <a:off x="677334" y="686543"/>
            <a:ext cx="8596668" cy="5354820"/>
          </a:xfrm>
        </p:spPr>
        <p:txBody>
          <a:bodyPr>
            <a:normAutofit/>
          </a:bodyPr>
          <a:lstStyle/>
          <a:p>
            <a:pPr marL="0" indent="0" algn="r">
              <a:buNone/>
            </a:pPr>
            <a:r>
              <a:rPr lang="fa-IR" sz="2400"/>
              <a:t>۱ .الگو یابی : درس را با مثالی از رنگ آمیزی شروع میکنیم بدین صورت که از بچه ها میخواهیم به میوه‌ها توجه کنند، و متناسب با تعداد و رنگ‌های آنها به داخل خانه‌های رنگ شده توجه کنند.</a:t>
            </a:r>
          </a:p>
          <a:p>
            <a:pPr marL="0" indent="0" algn="r">
              <a:buNone/>
            </a:pPr>
            <a:endParaRPr lang="en-US" sz="2400"/>
          </a:p>
        </p:txBody>
      </p:sp>
      <p:pic>
        <p:nvPicPr>
          <p:cNvPr id="8" name="Picture 8">
            <a:extLst>
              <a:ext uri="{FF2B5EF4-FFF2-40B4-BE49-F238E27FC236}">
                <a16:creationId xmlns:a16="http://schemas.microsoft.com/office/drawing/2014/main" id="{5022AA7E-423B-3143-BDDB-013ACB640EC0}"/>
              </a:ext>
            </a:extLst>
          </p:cNvPr>
          <p:cNvPicPr>
            <a:picLocks noChangeAspect="1"/>
          </p:cNvPicPr>
          <p:nvPr/>
        </p:nvPicPr>
        <p:blipFill>
          <a:blip r:embed="rId2"/>
          <a:stretch>
            <a:fillRect/>
          </a:stretch>
        </p:blipFill>
        <p:spPr>
          <a:xfrm>
            <a:off x="1812394" y="2423099"/>
            <a:ext cx="7190208" cy="2758861"/>
          </a:xfrm>
          <a:prstGeom prst="rect">
            <a:avLst/>
          </a:prstGeom>
        </p:spPr>
      </p:pic>
    </p:spTree>
    <p:extLst>
      <p:ext uri="{BB962C8B-B14F-4D97-AF65-F5344CB8AC3E}">
        <p14:creationId xmlns:p14="http://schemas.microsoft.com/office/powerpoint/2010/main" val="292671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FABA1-DBFB-CD47-9780-64F5BE5BF2F2}"/>
              </a:ext>
            </a:extLst>
          </p:cNvPr>
          <p:cNvSpPr>
            <a:spLocks noGrp="1"/>
          </p:cNvSpPr>
          <p:nvPr>
            <p:ph idx="1"/>
          </p:nvPr>
        </p:nvSpPr>
        <p:spPr>
          <a:xfrm>
            <a:off x="733000" y="760867"/>
            <a:ext cx="8596668" cy="5336265"/>
          </a:xfrm>
        </p:spPr>
        <p:txBody>
          <a:bodyPr>
            <a:normAutofit/>
          </a:bodyPr>
          <a:lstStyle/>
          <a:p>
            <a:pPr marL="0" indent="0" algn="r">
              <a:buNone/>
            </a:pPr>
            <a:r>
              <a:rPr lang="fa-IR" sz="2400"/>
              <a:t>تمرین :به تعداد هر شکل خانه ی مقابل آنرا رنگ کن.</a:t>
            </a:r>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a:p>
            <a:pPr marL="0" indent="0" algn="r">
              <a:buNone/>
            </a:pPr>
            <a:endParaRPr lang="fa-IR" sz="2400"/>
          </a:p>
        </p:txBody>
      </p:sp>
      <p:pic>
        <p:nvPicPr>
          <p:cNvPr id="6" name="Picture 6">
            <a:extLst>
              <a:ext uri="{FF2B5EF4-FFF2-40B4-BE49-F238E27FC236}">
                <a16:creationId xmlns:a16="http://schemas.microsoft.com/office/drawing/2014/main" id="{598E38FC-5B27-F943-B486-6C711E216E60}"/>
              </a:ext>
            </a:extLst>
          </p:cNvPr>
          <p:cNvPicPr>
            <a:picLocks noChangeAspect="1"/>
          </p:cNvPicPr>
          <p:nvPr/>
        </p:nvPicPr>
        <p:blipFill>
          <a:blip r:embed="rId2"/>
          <a:stretch>
            <a:fillRect/>
          </a:stretch>
        </p:blipFill>
        <p:spPr>
          <a:xfrm>
            <a:off x="817117" y="1639442"/>
            <a:ext cx="7255081" cy="4457690"/>
          </a:xfrm>
          <a:prstGeom prst="rect">
            <a:avLst/>
          </a:prstGeom>
        </p:spPr>
      </p:pic>
    </p:spTree>
    <p:extLst>
      <p:ext uri="{BB962C8B-B14F-4D97-AF65-F5344CB8AC3E}">
        <p14:creationId xmlns:p14="http://schemas.microsoft.com/office/powerpoint/2010/main" val="30707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B7861-A70F-2246-A704-C5367D68A97A}"/>
              </a:ext>
            </a:extLst>
          </p:cNvPr>
          <p:cNvSpPr>
            <a:spLocks noGrp="1"/>
          </p:cNvSpPr>
          <p:nvPr>
            <p:ph idx="1"/>
          </p:nvPr>
        </p:nvSpPr>
        <p:spPr>
          <a:xfrm>
            <a:off x="677334" y="538102"/>
            <a:ext cx="8284825" cy="5696444"/>
          </a:xfrm>
        </p:spPr>
        <p:txBody>
          <a:bodyPr>
            <a:normAutofit/>
          </a:bodyPr>
          <a:lstStyle/>
          <a:p>
            <a:pPr marL="0" indent="0" algn="r">
              <a:buNone/>
            </a:pPr>
            <a:r>
              <a:rPr lang="fa-IR" sz="2400"/>
              <a:t>۲ .الگو یابی :به دانش‌آموزان یاد می‌دهیم که ما دوتا شکل متفاوت کنار هم داریم که یکی از دسته‌ی آنها رنگ شده و دیگری بدون رنگ هستند به تعداد شکل‌های رنگ شده، شکل‌های بدون رنگ را رنگ‌ آمیزی کنند.</a:t>
            </a:r>
          </a:p>
          <a:p>
            <a:pPr marL="0" indent="0" algn="r">
              <a:buNone/>
            </a:pPr>
            <a:endParaRPr lang="en-US" sz="2400"/>
          </a:p>
        </p:txBody>
      </p:sp>
      <p:pic>
        <p:nvPicPr>
          <p:cNvPr id="4" name="Picture 4">
            <a:extLst>
              <a:ext uri="{FF2B5EF4-FFF2-40B4-BE49-F238E27FC236}">
                <a16:creationId xmlns:a16="http://schemas.microsoft.com/office/drawing/2014/main" id="{7FDF3834-1AF0-184A-A381-7039E547A2CC}"/>
              </a:ext>
            </a:extLst>
          </p:cNvPr>
          <p:cNvPicPr>
            <a:picLocks noChangeAspect="1"/>
          </p:cNvPicPr>
          <p:nvPr/>
        </p:nvPicPr>
        <p:blipFill>
          <a:blip r:embed="rId2"/>
          <a:stretch>
            <a:fillRect/>
          </a:stretch>
        </p:blipFill>
        <p:spPr>
          <a:xfrm>
            <a:off x="389659" y="2279938"/>
            <a:ext cx="7403523" cy="4039960"/>
          </a:xfrm>
          <a:prstGeom prst="rect">
            <a:avLst/>
          </a:prstGeom>
        </p:spPr>
      </p:pic>
    </p:spTree>
    <p:extLst>
      <p:ext uri="{BB962C8B-B14F-4D97-AF65-F5344CB8AC3E}">
        <p14:creationId xmlns:p14="http://schemas.microsoft.com/office/powerpoint/2010/main" val="297612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3984D-5E5D-C640-8EB6-78712604865E}"/>
              </a:ext>
            </a:extLst>
          </p:cNvPr>
          <p:cNvSpPr>
            <a:spLocks noGrp="1"/>
          </p:cNvSpPr>
          <p:nvPr>
            <p:ph idx="1"/>
          </p:nvPr>
        </p:nvSpPr>
        <p:spPr>
          <a:xfrm>
            <a:off x="677334" y="686647"/>
            <a:ext cx="8596668" cy="5484706"/>
          </a:xfrm>
        </p:spPr>
        <p:txBody>
          <a:bodyPr>
            <a:normAutofit/>
          </a:bodyPr>
          <a:lstStyle/>
          <a:p>
            <a:pPr marL="0" indent="0" algn="r">
              <a:buNone/>
            </a:pPr>
            <a:r>
              <a:rPr lang="fa-IR" sz="2400"/>
              <a:t>۳ .شمارش :در اینجا به دانش‌آموزان یاد می‌دهیم که چگونه با انگشتان دست خود کار کنند. انواع شکل‌های مختلف را طبق نمونه نشان می‌دهیم و با شمارش انگشتان دست یاد می‌دهیم تا تعداد اشکال را بشمارند.</a:t>
            </a:r>
          </a:p>
          <a:p>
            <a:pPr marL="0" indent="0" algn="r">
              <a:buNone/>
            </a:pPr>
            <a:endParaRPr lang="en-US" sz="2400"/>
          </a:p>
        </p:txBody>
      </p:sp>
      <p:pic>
        <p:nvPicPr>
          <p:cNvPr id="4" name="Picture 4">
            <a:extLst>
              <a:ext uri="{FF2B5EF4-FFF2-40B4-BE49-F238E27FC236}">
                <a16:creationId xmlns:a16="http://schemas.microsoft.com/office/drawing/2014/main" id="{E4BBEAD2-4EAE-904E-B293-9830AD689C6B}"/>
              </a:ext>
            </a:extLst>
          </p:cNvPr>
          <p:cNvPicPr>
            <a:picLocks noChangeAspect="1"/>
          </p:cNvPicPr>
          <p:nvPr/>
        </p:nvPicPr>
        <p:blipFill>
          <a:blip r:embed="rId2"/>
          <a:stretch>
            <a:fillRect/>
          </a:stretch>
        </p:blipFill>
        <p:spPr>
          <a:xfrm>
            <a:off x="436117" y="2189514"/>
            <a:ext cx="7236526" cy="4193474"/>
          </a:xfrm>
          <a:prstGeom prst="rect">
            <a:avLst/>
          </a:prstGeom>
        </p:spPr>
      </p:pic>
    </p:spTree>
    <p:extLst>
      <p:ext uri="{BB962C8B-B14F-4D97-AF65-F5344CB8AC3E}">
        <p14:creationId xmlns:p14="http://schemas.microsoft.com/office/powerpoint/2010/main" val="345853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D3200-73CC-974B-9D88-0D8A3012AFD1}"/>
              </a:ext>
            </a:extLst>
          </p:cNvPr>
          <p:cNvSpPr>
            <a:spLocks noGrp="1"/>
          </p:cNvSpPr>
          <p:nvPr>
            <p:ph idx="1"/>
          </p:nvPr>
        </p:nvSpPr>
        <p:spPr>
          <a:xfrm>
            <a:off x="695889" y="556656"/>
            <a:ext cx="8596668" cy="5447596"/>
          </a:xfrm>
        </p:spPr>
        <p:txBody>
          <a:bodyPr>
            <a:normAutofit/>
          </a:bodyPr>
          <a:lstStyle/>
          <a:p>
            <a:pPr marL="0" indent="0" algn="r">
              <a:buNone/>
            </a:pPr>
            <a:r>
              <a:rPr lang="fa-IR" sz="2400"/>
              <a:t>تمرین :تعداد شکل‌های هر دسته را با انگشتان دست بشمار و نشان بده.</a:t>
            </a:r>
            <a:endParaRPr lang="en-US" sz="2400"/>
          </a:p>
        </p:txBody>
      </p:sp>
      <p:pic>
        <p:nvPicPr>
          <p:cNvPr id="4" name="Picture 4">
            <a:extLst>
              <a:ext uri="{FF2B5EF4-FFF2-40B4-BE49-F238E27FC236}">
                <a16:creationId xmlns:a16="http://schemas.microsoft.com/office/drawing/2014/main" id="{88ED11A1-A44D-3A43-921F-6E6A7B6D46D2}"/>
              </a:ext>
            </a:extLst>
          </p:cNvPr>
          <p:cNvPicPr>
            <a:picLocks noChangeAspect="1"/>
          </p:cNvPicPr>
          <p:nvPr/>
        </p:nvPicPr>
        <p:blipFill>
          <a:blip r:embed="rId2"/>
          <a:stretch>
            <a:fillRect/>
          </a:stretch>
        </p:blipFill>
        <p:spPr>
          <a:xfrm>
            <a:off x="695889" y="1399123"/>
            <a:ext cx="6911741" cy="5210175"/>
          </a:xfrm>
          <a:prstGeom prst="rect">
            <a:avLst/>
          </a:prstGeom>
        </p:spPr>
      </p:pic>
    </p:spTree>
    <p:extLst>
      <p:ext uri="{BB962C8B-B14F-4D97-AF65-F5344CB8AC3E}">
        <p14:creationId xmlns:p14="http://schemas.microsoft.com/office/powerpoint/2010/main" val="21915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12F70-EF00-9C46-99D4-366F1CA89B44}"/>
              </a:ext>
            </a:extLst>
          </p:cNvPr>
          <p:cNvSpPr>
            <a:spLocks noGrp="1"/>
          </p:cNvSpPr>
          <p:nvPr>
            <p:ph idx="1"/>
          </p:nvPr>
        </p:nvSpPr>
        <p:spPr>
          <a:xfrm>
            <a:off x="677334" y="649433"/>
            <a:ext cx="8596668" cy="5391930"/>
          </a:xfrm>
        </p:spPr>
        <p:txBody>
          <a:bodyPr>
            <a:normAutofit/>
          </a:bodyPr>
          <a:lstStyle/>
          <a:p>
            <a:pPr marL="0" indent="0" algn="r">
              <a:buNone/>
            </a:pPr>
            <a:r>
              <a:rPr lang="fa-IR" sz="2400"/>
              <a:t>۴ .اضافه کردن شکل :در این مبحث دانش‌آموزان یاد می‌گیرند که به تعداد خواسته شده به هر دسته شکل‌های متناسب با آنرا اضافه، رسم و رنگ‌آمیزی کنند. و سپس تعداد آنها را بشمارد.(با انگشتان نشان دهد).</a:t>
            </a:r>
          </a:p>
          <a:p>
            <a:pPr marL="0" indent="0" algn="r">
              <a:buNone/>
            </a:pPr>
            <a:r>
              <a:rPr lang="fa-IR" sz="2400"/>
              <a:t>تمرین :۲تا شکل به هر دسته اضافه کن و بگو چندتا می‌شود.</a:t>
            </a:r>
          </a:p>
          <a:p>
            <a:pPr marL="0" indent="0" algn="r">
              <a:buNone/>
            </a:pPr>
            <a:endParaRPr lang="en-US" sz="2400"/>
          </a:p>
        </p:txBody>
      </p:sp>
      <p:pic>
        <p:nvPicPr>
          <p:cNvPr id="4" name="Picture 4">
            <a:extLst>
              <a:ext uri="{FF2B5EF4-FFF2-40B4-BE49-F238E27FC236}">
                <a16:creationId xmlns:a16="http://schemas.microsoft.com/office/drawing/2014/main" id="{7C672177-E97D-3C40-BA2D-E98A856691DC}"/>
              </a:ext>
            </a:extLst>
          </p:cNvPr>
          <p:cNvPicPr>
            <a:picLocks noChangeAspect="1"/>
          </p:cNvPicPr>
          <p:nvPr/>
        </p:nvPicPr>
        <p:blipFill>
          <a:blip r:embed="rId2"/>
          <a:stretch>
            <a:fillRect/>
          </a:stretch>
        </p:blipFill>
        <p:spPr>
          <a:xfrm>
            <a:off x="677333" y="2779566"/>
            <a:ext cx="7338511" cy="3788973"/>
          </a:xfrm>
          <a:prstGeom prst="rect">
            <a:avLst/>
          </a:prstGeom>
        </p:spPr>
      </p:pic>
    </p:spTree>
    <p:extLst>
      <p:ext uri="{BB962C8B-B14F-4D97-AF65-F5344CB8AC3E}">
        <p14:creationId xmlns:p14="http://schemas.microsoft.com/office/powerpoint/2010/main" val="23145703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0</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Facet</vt:lpstr>
      <vt:lpstr>به نام خدا   موضوع تدریس :تدریس نیمه اول کتاب ریاضی سال اول ابتدایی  تهیه کننده :مصطفی توکلی  استاد گرامی :آقای مسروری  دانشگاه فرهنگیان علامه امینی تبریز  بهار ۹۹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موضوع تدریس :تدریس نیمه اول کتاب ریاضی سال اول ابتدایی  تهیه کننده :مصطفی توکلی  استاد گرامی :آقای مسروری  دانشگاه علامه امینی تبریز  بهار ۹۹</dc:title>
  <dc:creator>tavakkliimostafa@gmail.com</dc:creator>
  <cp:lastModifiedBy>tavakkliimostafa@gmail.com</cp:lastModifiedBy>
  <cp:revision>5</cp:revision>
  <dcterms:created xsi:type="dcterms:W3CDTF">2020-04-20T17:22:25Z</dcterms:created>
  <dcterms:modified xsi:type="dcterms:W3CDTF">2020-04-24T09:13:49Z</dcterms:modified>
</cp:coreProperties>
</file>