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Lst>
  <p:sldIdLst>
    <p:sldId id="261" r:id="rId2"/>
    <p:sldId id="256" r:id="rId3"/>
    <p:sldId id="257" r:id="rId4"/>
    <p:sldId id="259" r:id="rId5"/>
    <p:sldId id="260" r:id="rId6"/>
    <p:sldId id="262" r:id="rId7"/>
    <p:sldId id="263" r:id="rId8"/>
    <p:sldId id="265" r:id="rId9"/>
    <p:sldId id="266" r:id="rId10"/>
    <p:sldId id="267" r:id="rId11"/>
    <p:sldId id="268" r:id="rId12"/>
    <p:sldId id="26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97BF36F-1B39-46BD-B43A-44E465E7AC39}">
          <p14:sldIdLst>
            <p14:sldId id="261"/>
            <p14:sldId id="256"/>
            <p14:sldId id="257"/>
            <p14:sldId id="259"/>
            <p14:sldId id="260"/>
          </p14:sldIdLst>
        </p14:section>
        <p14:section name="Untitled Section" id="{10E7F1CC-6E59-4922-A124-744A23CDAE70}">
          <p14:sldIdLst>
            <p14:sldId id="262"/>
            <p14:sldId id="263"/>
            <p14:sldId id="265"/>
            <p14:sldId id="266"/>
            <p14:sldId id="267"/>
            <p14:sldId id="268"/>
            <p14:sldId id="26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7" d="100"/>
          <a:sy n="107" d="100"/>
        </p:scale>
        <p:origin x="102" y="22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CFD5883-1587-449B-B319-C11E29F4EC65}" type="datetimeFigureOut">
              <a:rPr lang="en-US" smtClean="0"/>
              <a:t>4/24/2020</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C9A2145D-EFF3-47F1-A1C1-FA07580165F8}" type="slidenum">
              <a:rPr lang="en-US" smtClean="0"/>
              <a:t>‹#›</a:t>
            </a:fld>
            <a:endParaRPr lang="en-US"/>
          </a:p>
        </p:txBody>
      </p:sp>
    </p:spTree>
    <p:extLst>
      <p:ext uri="{BB962C8B-B14F-4D97-AF65-F5344CB8AC3E}">
        <p14:creationId xmlns:p14="http://schemas.microsoft.com/office/powerpoint/2010/main" val="1616504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CFD5883-1587-449B-B319-C11E29F4EC65}" type="datetimeFigureOut">
              <a:rPr lang="en-US" smtClean="0"/>
              <a:t>4/24/2020</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9A2145D-EFF3-47F1-A1C1-FA07580165F8}" type="slidenum">
              <a:rPr lang="en-US" smtClean="0"/>
              <a:t>‹#›</a:t>
            </a:fld>
            <a:endParaRPr lang="en-US"/>
          </a:p>
        </p:txBody>
      </p:sp>
    </p:spTree>
    <p:extLst>
      <p:ext uri="{BB962C8B-B14F-4D97-AF65-F5344CB8AC3E}">
        <p14:creationId xmlns:p14="http://schemas.microsoft.com/office/powerpoint/2010/main" val="230368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CFD5883-1587-449B-B319-C11E29F4EC65}" type="datetimeFigureOut">
              <a:rPr lang="en-US" smtClean="0"/>
              <a:t>4/24/2020</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9A2145D-EFF3-47F1-A1C1-FA07580165F8}"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697734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4CFD5883-1587-449B-B319-C11E29F4EC65}" type="datetimeFigureOut">
              <a:rPr lang="en-US" smtClean="0"/>
              <a:t>4/24/2020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9A2145D-EFF3-47F1-A1C1-FA07580165F8}" type="slidenum">
              <a:rPr lang="en-US" smtClean="0"/>
              <a:t>‹#›</a:t>
            </a:fld>
            <a:endParaRPr lang="en-US"/>
          </a:p>
        </p:txBody>
      </p:sp>
    </p:spTree>
    <p:extLst>
      <p:ext uri="{BB962C8B-B14F-4D97-AF65-F5344CB8AC3E}">
        <p14:creationId xmlns:p14="http://schemas.microsoft.com/office/powerpoint/2010/main" val="40541926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4CFD5883-1587-449B-B319-C11E29F4EC65}" type="datetimeFigureOut">
              <a:rPr lang="en-US" smtClean="0"/>
              <a:t>4/24/2020</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9A2145D-EFF3-47F1-A1C1-FA07580165F8}"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221561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4CFD5883-1587-449B-B319-C11E29F4EC65}" type="datetimeFigureOut">
              <a:rPr lang="en-US" smtClean="0"/>
              <a:t>4/24/2020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9A2145D-EFF3-47F1-A1C1-FA07580165F8}" type="slidenum">
              <a:rPr lang="en-US" smtClean="0"/>
              <a:t>‹#›</a:t>
            </a:fld>
            <a:endParaRPr lang="en-US"/>
          </a:p>
        </p:txBody>
      </p:sp>
    </p:spTree>
    <p:extLst>
      <p:ext uri="{BB962C8B-B14F-4D97-AF65-F5344CB8AC3E}">
        <p14:creationId xmlns:p14="http://schemas.microsoft.com/office/powerpoint/2010/main" val="2269221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FD5883-1587-449B-B319-C11E29F4EC65}" type="datetimeFigureOut">
              <a:rPr lang="en-US" smtClean="0"/>
              <a:t>4/24/2020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9A2145D-EFF3-47F1-A1C1-FA07580165F8}" type="slidenum">
              <a:rPr lang="en-US" smtClean="0"/>
              <a:t>‹#›</a:t>
            </a:fld>
            <a:endParaRPr lang="en-US"/>
          </a:p>
        </p:txBody>
      </p:sp>
    </p:spTree>
    <p:extLst>
      <p:ext uri="{BB962C8B-B14F-4D97-AF65-F5344CB8AC3E}">
        <p14:creationId xmlns:p14="http://schemas.microsoft.com/office/powerpoint/2010/main" val="24335925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FD5883-1587-449B-B319-C11E29F4EC65}" type="datetimeFigureOut">
              <a:rPr lang="en-US" smtClean="0"/>
              <a:t>4/24/2020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9A2145D-EFF3-47F1-A1C1-FA07580165F8}" type="slidenum">
              <a:rPr lang="en-US" smtClean="0"/>
              <a:t>‹#›</a:t>
            </a:fld>
            <a:endParaRPr lang="en-US"/>
          </a:p>
        </p:txBody>
      </p:sp>
    </p:spTree>
    <p:extLst>
      <p:ext uri="{BB962C8B-B14F-4D97-AF65-F5344CB8AC3E}">
        <p14:creationId xmlns:p14="http://schemas.microsoft.com/office/powerpoint/2010/main" val="1455186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FD5883-1587-449B-B319-C11E29F4EC65}" type="datetimeFigureOut">
              <a:rPr lang="en-US" smtClean="0"/>
              <a:t>4/24/2020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9A2145D-EFF3-47F1-A1C1-FA07580165F8}" type="slidenum">
              <a:rPr lang="en-US" smtClean="0"/>
              <a:t>‹#›</a:t>
            </a:fld>
            <a:endParaRPr lang="en-US"/>
          </a:p>
        </p:txBody>
      </p:sp>
    </p:spTree>
    <p:extLst>
      <p:ext uri="{BB962C8B-B14F-4D97-AF65-F5344CB8AC3E}">
        <p14:creationId xmlns:p14="http://schemas.microsoft.com/office/powerpoint/2010/main" val="3838905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CFD5883-1587-449B-B319-C11E29F4EC65}" type="datetimeFigureOut">
              <a:rPr lang="en-US" smtClean="0"/>
              <a:t>4/24/2020</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9A2145D-EFF3-47F1-A1C1-FA07580165F8}" type="slidenum">
              <a:rPr lang="en-US" smtClean="0"/>
              <a:t>‹#›</a:t>
            </a:fld>
            <a:endParaRPr lang="en-US"/>
          </a:p>
        </p:txBody>
      </p:sp>
    </p:spTree>
    <p:extLst>
      <p:ext uri="{BB962C8B-B14F-4D97-AF65-F5344CB8AC3E}">
        <p14:creationId xmlns:p14="http://schemas.microsoft.com/office/powerpoint/2010/main" val="562748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CFD5883-1587-449B-B319-C11E29F4EC65}" type="datetimeFigureOut">
              <a:rPr lang="en-US" smtClean="0"/>
              <a:t>4/24/2020</a:t>
            </a:fld>
            <a:endParaRPr lang="en-US"/>
          </a:p>
        </p:txBody>
      </p:sp>
      <p:sp>
        <p:nvSpPr>
          <p:cNvPr id="6" name="Footer Placeholder 5"/>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C9A2145D-EFF3-47F1-A1C1-FA07580165F8}" type="slidenum">
              <a:rPr lang="en-US" smtClean="0"/>
              <a:t>‹#›</a:t>
            </a:fld>
            <a:endParaRPr lang="en-US"/>
          </a:p>
        </p:txBody>
      </p:sp>
    </p:spTree>
    <p:extLst>
      <p:ext uri="{BB962C8B-B14F-4D97-AF65-F5344CB8AC3E}">
        <p14:creationId xmlns:p14="http://schemas.microsoft.com/office/powerpoint/2010/main" val="2535150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CFD5883-1587-449B-B319-C11E29F4EC65}" type="datetimeFigureOut">
              <a:rPr lang="en-US" smtClean="0"/>
              <a:t>4/24/2020</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C9A2145D-EFF3-47F1-A1C1-FA07580165F8}" type="slidenum">
              <a:rPr lang="en-US" smtClean="0"/>
              <a:t>‹#›</a:t>
            </a:fld>
            <a:endParaRPr lang="en-US"/>
          </a:p>
        </p:txBody>
      </p:sp>
    </p:spTree>
    <p:extLst>
      <p:ext uri="{BB962C8B-B14F-4D97-AF65-F5344CB8AC3E}">
        <p14:creationId xmlns:p14="http://schemas.microsoft.com/office/powerpoint/2010/main" val="4238828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CFD5883-1587-449B-B319-C11E29F4EC65}" type="datetimeFigureOut">
              <a:rPr lang="en-US" smtClean="0"/>
              <a:t>4/24/2020</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C9A2145D-EFF3-47F1-A1C1-FA07580165F8}" type="slidenum">
              <a:rPr lang="en-US" smtClean="0"/>
              <a:t>‹#›</a:t>
            </a:fld>
            <a:endParaRPr lang="en-US"/>
          </a:p>
        </p:txBody>
      </p:sp>
    </p:spTree>
    <p:extLst>
      <p:ext uri="{BB962C8B-B14F-4D97-AF65-F5344CB8AC3E}">
        <p14:creationId xmlns:p14="http://schemas.microsoft.com/office/powerpoint/2010/main" val="2206802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FD5883-1587-449B-B319-C11E29F4EC65}" type="datetimeFigureOut">
              <a:rPr lang="en-US" smtClean="0"/>
              <a:t>4/24/2020</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C9A2145D-EFF3-47F1-A1C1-FA07580165F8}" type="slidenum">
              <a:rPr lang="en-US" smtClean="0"/>
              <a:t>‹#›</a:t>
            </a:fld>
            <a:endParaRPr lang="en-US"/>
          </a:p>
        </p:txBody>
      </p:sp>
    </p:spTree>
    <p:extLst>
      <p:ext uri="{BB962C8B-B14F-4D97-AF65-F5344CB8AC3E}">
        <p14:creationId xmlns:p14="http://schemas.microsoft.com/office/powerpoint/2010/main" val="415913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CFD5883-1587-449B-B319-C11E29F4EC65}" type="datetimeFigureOut">
              <a:rPr lang="en-US" smtClean="0"/>
              <a:t>4/24/2020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C9A2145D-EFF3-47F1-A1C1-FA07580165F8}" type="slidenum">
              <a:rPr lang="en-US" smtClean="0"/>
              <a:t>‹#›</a:t>
            </a:fld>
            <a:endParaRPr lang="en-US"/>
          </a:p>
        </p:txBody>
      </p:sp>
    </p:spTree>
    <p:extLst>
      <p:ext uri="{BB962C8B-B14F-4D97-AF65-F5344CB8AC3E}">
        <p14:creationId xmlns:p14="http://schemas.microsoft.com/office/powerpoint/2010/main" val="1696930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CFD5883-1587-449B-B319-C11E29F4EC65}" type="datetimeFigureOut">
              <a:rPr lang="en-US" smtClean="0"/>
              <a:t>4/24/2020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9A2145D-EFF3-47F1-A1C1-FA07580165F8}" type="slidenum">
              <a:rPr lang="en-US" smtClean="0"/>
              <a:t>‹#›</a:t>
            </a:fld>
            <a:endParaRPr lang="en-US"/>
          </a:p>
        </p:txBody>
      </p:sp>
    </p:spTree>
    <p:extLst>
      <p:ext uri="{BB962C8B-B14F-4D97-AF65-F5344CB8AC3E}">
        <p14:creationId xmlns:p14="http://schemas.microsoft.com/office/powerpoint/2010/main" val="2137906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CFD5883-1587-449B-B319-C11E29F4EC65}" type="datetimeFigureOut">
              <a:rPr lang="en-US" smtClean="0"/>
              <a:t>4/24/2020</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C9A2145D-EFF3-47F1-A1C1-FA07580165F8}" type="slidenum">
              <a:rPr lang="en-US" smtClean="0"/>
              <a:t>‹#›</a:t>
            </a:fld>
            <a:endParaRPr lang="en-US"/>
          </a:p>
        </p:txBody>
      </p:sp>
    </p:spTree>
    <p:extLst>
      <p:ext uri="{BB962C8B-B14F-4D97-AF65-F5344CB8AC3E}">
        <p14:creationId xmlns:p14="http://schemas.microsoft.com/office/powerpoint/2010/main" val="7730644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4"/><Relationship Id="rId1" Type="http://schemas.microsoft.com/office/2007/relationships/media" Target="../media/media6.mp4"/><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4"/><Relationship Id="rId1" Type="http://schemas.microsoft.com/office/2007/relationships/media" Target="../media/media7.mp4"/><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4"/><Relationship Id="rId1" Type="http://schemas.microsoft.com/office/2007/relationships/media" Target="../media/media2.mp4"/><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4"/><Relationship Id="rId1" Type="http://schemas.microsoft.com/office/2007/relationships/media" Target="../media/media3.mp4"/><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4"/><Relationship Id="rId1" Type="http://schemas.microsoft.com/office/2007/relationships/media" Target="../media/media4.mp4"/><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mp4"/><Relationship Id="rId1" Type="http://schemas.openxmlformats.org/officeDocument/2006/relationships/audio" Target="NULL" TargetMode="Externa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2783" y="0"/>
            <a:ext cx="10844714" cy="6944115"/>
          </a:xfrm>
          <a:prstGeom prst="rect">
            <a:avLst/>
          </a:prstGeom>
        </p:spPr>
      </p:pic>
    </p:spTree>
    <p:extLst>
      <p:ext uri="{BB962C8B-B14F-4D97-AF65-F5344CB8AC3E}">
        <p14:creationId xmlns:p14="http://schemas.microsoft.com/office/powerpoint/2010/main" val="29047092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5805" y="276638"/>
            <a:ext cx="8911687" cy="1280890"/>
          </a:xfrm>
        </p:spPr>
        <p:txBody>
          <a:bodyPr>
            <a:normAutofit/>
          </a:bodyPr>
          <a:lstStyle/>
          <a:p>
            <a:pPr marL="0" marR="0" algn="r" rtl="1">
              <a:lnSpc>
                <a:spcPct val="115000"/>
              </a:lnSpc>
              <a:spcBef>
                <a:spcPts val="1200"/>
              </a:spcBef>
              <a:spcAft>
                <a:spcPts val="0"/>
              </a:spcAft>
            </a:pPr>
            <a:r>
              <a:rPr lang="ar-SA" b="1" kern="0" dirty="0">
                <a:latin typeface="B Titr" panose="00000700000000000000" pitchFamily="2" charset="-78"/>
                <a:ea typeface="Times New Roman" panose="02020603050405020304" pitchFamily="18" charset="0"/>
                <a:cs typeface="B Titr" panose="00000700000000000000" pitchFamily="2" charset="-78"/>
              </a:rPr>
              <a:t>4)زمان در پایه اول ابتدایی:</a:t>
            </a:r>
            <a:endParaRPr lang="en-US" b="1" kern="0" dirty="0">
              <a:latin typeface="B Titr" panose="00000700000000000000" pitchFamily="2" charset="-78"/>
              <a:ea typeface="Times New Roman" panose="02020603050405020304" pitchFamily="18" charset="0"/>
              <a:cs typeface="B Titr" panose="00000700000000000000" pitchFamily="2" charset="-78"/>
            </a:endParaRPr>
          </a:p>
        </p:txBody>
      </p:sp>
      <p:sp>
        <p:nvSpPr>
          <p:cNvPr id="3" name="Content Placeholder 2"/>
          <p:cNvSpPr>
            <a:spLocks noGrp="1"/>
          </p:cNvSpPr>
          <p:nvPr>
            <p:ph idx="1"/>
          </p:nvPr>
        </p:nvSpPr>
        <p:spPr>
          <a:xfrm>
            <a:off x="3042966" y="1027176"/>
            <a:ext cx="7718996" cy="1761014"/>
          </a:xfrm>
        </p:spPr>
        <p:txBody>
          <a:bodyPr>
            <a:normAutofit/>
          </a:bodyPr>
          <a:lstStyle/>
          <a:p>
            <a:pPr marL="0" marR="0" indent="0" algn="r" rtl="1">
              <a:lnSpc>
                <a:spcPct val="150000"/>
              </a:lnSpc>
              <a:spcBef>
                <a:spcPts val="0"/>
              </a:spcBef>
              <a:spcAft>
                <a:spcPts val="800"/>
              </a:spcAft>
              <a:buNone/>
            </a:pPr>
            <a:r>
              <a:rPr lang="ar-SA" sz="2800" b="1" dirty="0">
                <a:solidFill>
                  <a:schemeClr val="accent2">
                    <a:lumMod val="75000"/>
                  </a:schemeClr>
                </a:solidFill>
                <a:latin typeface="+mj-lt"/>
                <a:ea typeface="+mj-ea"/>
                <a:cs typeface="B Titr" panose="00000700000000000000" pitchFamily="2" charset="-78"/>
              </a:rPr>
              <a:t>ساعت خوانی :</a:t>
            </a:r>
            <a:endParaRPr lang="en-US" sz="2800" b="1" dirty="0">
              <a:solidFill>
                <a:schemeClr val="accent2">
                  <a:lumMod val="75000"/>
                </a:schemeClr>
              </a:solidFill>
              <a:latin typeface="+mj-lt"/>
              <a:ea typeface="+mj-ea"/>
              <a:cs typeface="B Titr" panose="00000700000000000000" pitchFamily="2" charset="-78"/>
            </a:endParaRPr>
          </a:p>
          <a:p>
            <a:pPr marL="0" marR="0" indent="0" algn="r" rtl="1">
              <a:lnSpc>
                <a:spcPct val="150000"/>
              </a:lnSpc>
              <a:spcBef>
                <a:spcPts val="0"/>
              </a:spcBef>
              <a:spcAft>
                <a:spcPts val="800"/>
              </a:spcAft>
              <a:buNone/>
            </a:pPr>
            <a:r>
              <a:rPr lang="ar-SA" sz="2800" b="1" dirty="0">
                <a:solidFill>
                  <a:schemeClr val="accent2">
                    <a:lumMod val="75000"/>
                  </a:schemeClr>
                </a:solidFill>
                <a:latin typeface="+mj-lt"/>
                <a:ea typeface="+mj-ea"/>
                <a:cs typeface="B Titr" panose="00000700000000000000" pitchFamily="2" charset="-78"/>
              </a:rPr>
              <a:t>آشنایی با حالت نوشتاری اعداد انگلیسی:</a:t>
            </a:r>
            <a:endParaRPr lang="en-US" sz="2800" b="1" dirty="0">
              <a:solidFill>
                <a:schemeClr val="accent2">
                  <a:lumMod val="75000"/>
                </a:schemeClr>
              </a:solidFill>
              <a:latin typeface="+mj-lt"/>
              <a:ea typeface="+mj-ea"/>
              <a:cs typeface="B Titr" panose="00000700000000000000" pitchFamily="2" charset="-78"/>
            </a:endParaRPr>
          </a:p>
          <a:p>
            <a:pPr marL="0" indent="0" algn="r" rtl="1">
              <a:buNone/>
            </a:pPr>
            <a:endParaRPr lang="en-US" sz="3600" b="1" dirty="0">
              <a:solidFill>
                <a:schemeClr val="accent2">
                  <a:lumMod val="75000"/>
                </a:schemeClr>
              </a:solidFill>
              <a:latin typeface="+mj-lt"/>
              <a:ea typeface="+mj-ea"/>
              <a:cs typeface="B Titr" panose="00000700000000000000" pitchFamily="2" charset="-78"/>
            </a:endParaRPr>
          </a:p>
          <a:p>
            <a:pPr marL="0" indent="0" algn="r" rtl="1">
              <a:buNone/>
            </a:pPr>
            <a:endParaRPr lang="en-US" sz="3600" b="1" dirty="0">
              <a:solidFill>
                <a:schemeClr val="accent2">
                  <a:lumMod val="75000"/>
                </a:schemeClr>
              </a:solidFill>
              <a:latin typeface="+mj-lt"/>
              <a:ea typeface="+mj-ea"/>
              <a:cs typeface="B Titr" panose="00000700000000000000" pitchFamily="2" charset="-78"/>
            </a:endParaRPr>
          </a:p>
          <a:p>
            <a:pPr marL="0" indent="0" algn="r" rtl="1">
              <a:buNone/>
            </a:pPr>
            <a:endParaRPr lang="en-US" dirty="0"/>
          </a:p>
        </p:txBody>
      </p:sp>
      <p:sp>
        <p:nvSpPr>
          <p:cNvPr id="7" name="Title 1"/>
          <p:cNvSpPr txBox="1">
            <a:spLocks/>
          </p:cNvSpPr>
          <p:nvPr/>
        </p:nvSpPr>
        <p:spPr>
          <a:xfrm>
            <a:off x="2772757" y="2568734"/>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rtl="1">
              <a:lnSpc>
                <a:spcPct val="115000"/>
              </a:lnSpc>
              <a:spcBef>
                <a:spcPts val="1200"/>
              </a:spcBef>
            </a:pPr>
            <a:r>
              <a:rPr lang="ar-SA" b="1" kern="0" dirty="0">
                <a:latin typeface="B Titr" panose="00000700000000000000" pitchFamily="2" charset="-78"/>
                <a:ea typeface="Times New Roman" panose="02020603050405020304" pitchFamily="18" charset="0"/>
                <a:cs typeface="B Titr" panose="00000700000000000000" pitchFamily="2" charset="-78"/>
              </a:rPr>
              <a:t>5)هندسه در پایه اول ابتدایی:</a:t>
            </a:r>
            <a:endParaRPr lang="en-US" b="1" kern="0" dirty="0">
              <a:latin typeface="B Titr" panose="00000700000000000000" pitchFamily="2" charset="-78"/>
              <a:ea typeface="Times New Roman" panose="02020603050405020304" pitchFamily="18" charset="0"/>
              <a:cs typeface="B Titr" panose="00000700000000000000" pitchFamily="2" charset="-78"/>
            </a:endParaRPr>
          </a:p>
        </p:txBody>
      </p:sp>
      <p:sp>
        <p:nvSpPr>
          <p:cNvPr id="9" name="Content Placeholder 2"/>
          <p:cNvSpPr txBox="1">
            <a:spLocks/>
          </p:cNvSpPr>
          <p:nvPr/>
        </p:nvSpPr>
        <p:spPr>
          <a:xfrm>
            <a:off x="3039918" y="3438144"/>
            <a:ext cx="7718996" cy="176101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indent="0" algn="r" rtl="1">
              <a:lnSpc>
                <a:spcPct val="150000"/>
              </a:lnSpc>
              <a:buNone/>
            </a:pPr>
            <a:r>
              <a:rPr lang="ar-SA" sz="2800" b="1" dirty="0">
                <a:solidFill>
                  <a:schemeClr val="accent2">
                    <a:lumMod val="75000"/>
                  </a:schemeClr>
                </a:solidFill>
                <a:latin typeface="+mj-lt"/>
                <a:ea typeface="+mj-ea"/>
                <a:cs typeface="B Titr" panose="00000700000000000000" pitchFamily="2" charset="-78"/>
              </a:rPr>
              <a:t>5-1)آموزش اشکال دو بعدی (شکل­های ساده): </a:t>
            </a:r>
            <a:endParaRPr lang="en-US" sz="2800" b="1" dirty="0">
              <a:solidFill>
                <a:schemeClr val="accent2">
                  <a:lumMod val="75000"/>
                </a:schemeClr>
              </a:solidFill>
              <a:latin typeface="+mj-lt"/>
              <a:ea typeface="+mj-ea"/>
              <a:cs typeface="B Titr" panose="00000700000000000000" pitchFamily="2" charset="-78"/>
            </a:endParaRPr>
          </a:p>
          <a:p>
            <a:pPr marL="0" marR="0" indent="0" algn="r" rtl="1">
              <a:lnSpc>
                <a:spcPct val="150000"/>
              </a:lnSpc>
              <a:buNone/>
            </a:pPr>
            <a:r>
              <a:rPr lang="ar-SA" sz="2800" b="1" dirty="0">
                <a:solidFill>
                  <a:schemeClr val="accent2">
                    <a:lumMod val="75000"/>
                  </a:schemeClr>
                </a:solidFill>
                <a:latin typeface="+mj-lt"/>
                <a:ea typeface="+mj-ea"/>
                <a:cs typeface="B Titr" panose="00000700000000000000" pitchFamily="2" charset="-78"/>
              </a:rPr>
              <a:t>5-2)تقارن</a:t>
            </a:r>
            <a:r>
              <a:rPr lang="ar-SA" sz="3200" b="1" dirty="0">
                <a:latin typeface="Arial" panose="020B0604020202020204" pitchFamily="34" charset="0"/>
                <a:ea typeface="Times New Roman" panose="02020603050405020304" pitchFamily="18" charset="0"/>
                <a:cs typeface="B Nazanin" panose="00000400000000000000" pitchFamily="2" charset="-78"/>
              </a:rPr>
              <a:t> </a:t>
            </a:r>
            <a:endParaRPr lang="en-US" sz="2800" b="1" dirty="0">
              <a:latin typeface="B Titr" panose="00000700000000000000" pitchFamily="2" charset="-78"/>
              <a:ea typeface="Times New Roman" panose="02020603050405020304" pitchFamily="18" charset="0"/>
              <a:cs typeface="B Titr" panose="00000700000000000000" pitchFamily="2" charset="-78"/>
            </a:endParaRPr>
          </a:p>
          <a:p>
            <a:pPr marL="0" indent="0" algn="r" rtl="1">
              <a:buFont typeface="Wingdings 3" charset="2"/>
              <a:buNone/>
            </a:pPr>
            <a:endParaRPr lang="en-US" sz="3600" b="1" dirty="0" smtClean="0">
              <a:solidFill>
                <a:schemeClr val="accent2">
                  <a:lumMod val="75000"/>
                </a:schemeClr>
              </a:solidFill>
              <a:latin typeface="+mj-lt"/>
              <a:ea typeface="+mj-ea"/>
              <a:cs typeface="B Titr" panose="00000700000000000000" pitchFamily="2" charset="-78"/>
            </a:endParaRPr>
          </a:p>
          <a:p>
            <a:pPr marL="0" indent="0" algn="r" rtl="1">
              <a:buFont typeface="Wingdings 3" charset="2"/>
              <a:buNone/>
            </a:pPr>
            <a:endParaRPr lang="en-US" sz="3600" b="1" dirty="0" smtClean="0">
              <a:solidFill>
                <a:schemeClr val="accent2">
                  <a:lumMod val="75000"/>
                </a:schemeClr>
              </a:solidFill>
              <a:latin typeface="+mj-lt"/>
              <a:ea typeface="+mj-ea"/>
              <a:cs typeface="B Titr" panose="00000700000000000000" pitchFamily="2" charset="-78"/>
            </a:endParaRPr>
          </a:p>
        </p:txBody>
      </p:sp>
      <p:sp>
        <p:nvSpPr>
          <p:cNvPr id="10" name="Title 1"/>
          <p:cNvSpPr txBox="1">
            <a:spLocks/>
          </p:cNvSpPr>
          <p:nvPr/>
        </p:nvSpPr>
        <p:spPr>
          <a:xfrm>
            <a:off x="2769709" y="495227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rtl="1">
              <a:lnSpc>
                <a:spcPct val="115000"/>
              </a:lnSpc>
              <a:spcBef>
                <a:spcPts val="1200"/>
              </a:spcBef>
            </a:pPr>
            <a:r>
              <a:rPr lang="ar-SA" b="1" kern="0" dirty="0">
                <a:latin typeface="B Titr" panose="00000700000000000000" pitchFamily="2" charset="-78"/>
                <a:ea typeface="Times New Roman" panose="02020603050405020304" pitchFamily="18" charset="0"/>
                <a:cs typeface="B Titr" panose="00000700000000000000" pitchFamily="2" charset="-78"/>
              </a:rPr>
              <a:t>6)بازی ریاضی در پایه اول ابتدایی:</a:t>
            </a:r>
            <a:endParaRPr lang="en-US" b="1" kern="0" dirty="0">
              <a:latin typeface="B Titr" panose="00000700000000000000" pitchFamily="2" charset="-78"/>
              <a:ea typeface="Times New Roman" panose="02020603050405020304" pitchFamily="18" charset="0"/>
              <a:cs typeface="B Titr" panose="00000700000000000000" pitchFamily="2" charset="-78"/>
            </a:endParaRPr>
          </a:p>
        </p:txBody>
      </p:sp>
      <p:sp>
        <p:nvSpPr>
          <p:cNvPr id="11" name="Content Placeholder 2"/>
          <p:cNvSpPr txBox="1">
            <a:spLocks/>
          </p:cNvSpPr>
          <p:nvPr/>
        </p:nvSpPr>
        <p:spPr>
          <a:xfrm>
            <a:off x="3046014" y="5925312"/>
            <a:ext cx="7718996" cy="75895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indent="0" algn="r" rtl="1">
              <a:lnSpc>
                <a:spcPct val="107000"/>
              </a:lnSpc>
              <a:spcBef>
                <a:spcPts val="0"/>
              </a:spcBef>
              <a:spcAft>
                <a:spcPts val="800"/>
              </a:spcAft>
              <a:buNone/>
            </a:pPr>
            <a:r>
              <a:rPr lang="ar-SA" sz="2800" b="1" dirty="0">
                <a:solidFill>
                  <a:schemeClr val="accent2">
                    <a:lumMod val="75000"/>
                  </a:schemeClr>
                </a:solidFill>
                <a:latin typeface="+mj-lt"/>
                <a:ea typeface="+mj-ea"/>
                <a:cs typeface="B Titr" panose="00000700000000000000" pitchFamily="2" charset="-78"/>
              </a:rPr>
              <a:t>مربع شگفت انگيز (حدس و آزمايش):</a:t>
            </a:r>
            <a:endParaRPr lang="en-US" sz="2800" b="1" dirty="0">
              <a:solidFill>
                <a:schemeClr val="accent2">
                  <a:lumMod val="75000"/>
                </a:schemeClr>
              </a:solidFill>
              <a:latin typeface="+mj-lt"/>
              <a:ea typeface="+mj-ea"/>
              <a:cs typeface="B Titr" panose="00000700000000000000" pitchFamily="2" charset="-78"/>
            </a:endParaRPr>
          </a:p>
        </p:txBody>
      </p:sp>
      <p:pic>
        <p:nvPicPr>
          <p:cNvPr id="5" name="tfttuftuf.5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713825" y="287671"/>
            <a:ext cx="609600" cy="493564"/>
          </a:xfrm>
          <a:prstGeom prst="rect">
            <a:avLst/>
          </a:prstGeom>
        </p:spPr>
      </p:pic>
    </p:spTree>
    <p:extLst>
      <p:ext uri="{BB962C8B-B14F-4D97-AF65-F5344CB8AC3E}">
        <p14:creationId xmlns:p14="http://schemas.microsoft.com/office/powerpoint/2010/main" val="252504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5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5805" y="450374"/>
            <a:ext cx="8911687" cy="1280890"/>
          </a:xfrm>
        </p:spPr>
        <p:txBody>
          <a:bodyPr>
            <a:normAutofit/>
          </a:bodyPr>
          <a:lstStyle/>
          <a:p>
            <a:pPr marL="0" marR="0" algn="r" rtl="1">
              <a:lnSpc>
                <a:spcPct val="115000"/>
              </a:lnSpc>
              <a:spcBef>
                <a:spcPts val="1200"/>
              </a:spcBef>
              <a:spcAft>
                <a:spcPts val="0"/>
              </a:spcAft>
            </a:pPr>
            <a:r>
              <a:rPr lang="ar-SA" b="1" kern="0" dirty="0">
                <a:latin typeface="B Titr" panose="00000700000000000000" pitchFamily="2" charset="-78"/>
                <a:ea typeface="Times New Roman" panose="02020603050405020304" pitchFamily="18" charset="0"/>
                <a:cs typeface="B Titr" panose="00000700000000000000" pitchFamily="2" charset="-78"/>
              </a:rPr>
              <a:t>7)جبر در پایه اول ابتدایی:</a:t>
            </a:r>
            <a:endParaRPr lang="en-US" b="1" kern="0" dirty="0">
              <a:latin typeface="B Titr" panose="00000700000000000000" pitchFamily="2" charset="-78"/>
              <a:ea typeface="Times New Roman" panose="02020603050405020304" pitchFamily="18" charset="0"/>
              <a:cs typeface="B Titr" panose="00000700000000000000" pitchFamily="2" charset="-78"/>
            </a:endParaRPr>
          </a:p>
        </p:txBody>
      </p:sp>
      <p:sp>
        <p:nvSpPr>
          <p:cNvPr id="3" name="Content Placeholder 2"/>
          <p:cNvSpPr>
            <a:spLocks noGrp="1"/>
          </p:cNvSpPr>
          <p:nvPr>
            <p:ph idx="1"/>
          </p:nvPr>
        </p:nvSpPr>
        <p:spPr>
          <a:xfrm>
            <a:off x="3061254" y="1292352"/>
            <a:ext cx="7718996" cy="4632960"/>
          </a:xfrm>
        </p:spPr>
        <p:txBody>
          <a:bodyPr>
            <a:normAutofit/>
          </a:bodyPr>
          <a:lstStyle/>
          <a:p>
            <a:pPr marL="0" indent="0" algn="r" rtl="1">
              <a:lnSpc>
                <a:spcPct val="150000"/>
              </a:lnSpc>
              <a:buNone/>
            </a:pPr>
            <a:r>
              <a:rPr lang="ar-SA" sz="2800" b="1" dirty="0">
                <a:solidFill>
                  <a:schemeClr val="accent2">
                    <a:lumMod val="75000"/>
                  </a:schemeClr>
                </a:solidFill>
                <a:latin typeface="+mj-lt"/>
                <a:ea typeface="+mj-ea"/>
                <a:cs typeface="B Titr" panose="00000700000000000000" pitchFamily="2" charset="-78"/>
              </a:rPr>
              <a:t>7-1)الگوهای عددی و الگوهای هندسی: </a:t>
            </a:r>
            <a:endParaRPr lang="en-US" sz="2800" b="1" dirty="0">
              <a:solidFill>
                <a:schemeClr val="accent2">
                  <a:lumMod val="75000"/>
                </a:schemeClr>
              </a:solidFill>
              <a:latin typeface="+mj-lt"/>
              <a:ea typeface="+mj-ea"/>
              <a:cs typeface="B Titr" panose="00000700000000000000" pitchFamily="2" charset="-78"/>
            </a:endParaRPr>
          </a:p>
          <a:p>
            <a:pPr marL="0" indent="0" algn="r" rtl="1">
              <a:lnSpc>
                <a:spcPct val="150000"/>
              </a:lnSpc>
              <a:buNone/>
            </a:pPr>
            <a:r>
              <a:rPr lang="ar-SA" sz="2800" b="1" dirty="0">
                <a:solidFill>
                  <a:schemeClr val="accent2">
                    <a:lumMod val="75000"/>
                  </a:schemeClr>
                </a:solidFill>
                <a:latin typeface="+mj-lt"/>
                <a:ea typeface="+mj-ea"/>
                <a:cs typeface="B Titr" panose="00000700000000000000" pitchFamily="2" charset="-78"/>
              </a:rPr>
              <a:t>7-2)حرکت از هندسه به عدد:</a:t>
            </a:r>
            <a:endParaRPr lang="en-US" sz="2800" b="1" dirty="0">
              <a:solidFill>
                <a:schemeClr val="accent2">
                  <a:lumMod val="75000"/>
                </a:schemeClr>
              </a:solidFill>
              <a:latin typeface="+mj-lt"/>
              <a:ea typeface="+mj-ea"/>
              <a:cs typeface="B Titr" panose="00000700000000000000" pitchFamily="2" charset="-78"/>
            </a:endParaRPr>
          </a:p>
          <a:p>
            <a:pPr marL="0" indent="0" algn="r" rtl="1">
              <a:lnSpc>
                <a:spcPct val="150000"/>
              </a:lnSpc>
              <a:buNone/>
            </a:pPr>
            <a:r>
              <a:rPr lang="ar-SA" sz="2800" b="1" dirty="0">
                <a:solidFill>
                  <a:schemeClr val="accent2">
                    <a:lumMod val="75000"/>
                  </a:schemeClr>
                </a:solidFill>
                <a:latin typeface="+mj-lt"/>
                <a:ea typeface="+mj-ea"/>
                <a:cs typeface="B Titr" panose="00000700000000000000" pitchFamily="2" charset="-78"/>
              </a:rPr>
              <a:t>آموزش الگوی 3 تایی به کمک شکل– محور:</a:t>
            </a:r>
            <a:endParaRPr lang="fa-IR" sz="2800" b="1" dirty="0">
              <a:solidFill>
                <a:schemeClr val="accent2">
                  <a:lumMod val="75000"/>
                </a:schemeClr>
              </a:solidFill>
              <a:latin typeface="+mj-lt"/>
              <a:ea typeface="+mj-ea"/>
              <a:cs typeface="B Titr" panose="00000700000000000000" pitchFamily="2" charset="-78"/>
            </a:endParaRPr>
          </a:p>
          <a:p>
            <a:pPr marL="0" indent="0" algn="r" rtl="1">
              <a:lnSpc>
                <a:spcPct val="150000"/>
              </a:lnSpc>
              <a:buNone/>
            </a:pPr>
            <a:r>
              <a:rPr lang="ar-SA" sz="2800" b="1" dirty="0">
                <a:solidFill>
                  <a:schemeClr val="accent2">
                    <a:lumMod val="75000"/>
                  </a:schemeClr>
                </a:solidFill>
                <a:latin typeface="+mj-lt"/>
                <a:ea typeface="+mj-ea"/>
                <a:cs typeface="B Titr" panose="00000700000000000000" pitchFamily="2" charset="-78"/>
              </a:rPr>
              <a:t>آموزش الگوی 8 تایی به کمک شکل – جدول – محور:</a:t>
            </a:r>
            <a:endParaRPr lang="en-US" sz="2800" b="1" dirty="0">
              <a:solidFill>
                <a:schemeClr val="accent2">
                  <a:lumMod val="75000"/>
                </a:schemeClr>
              </a:solidFill>
              <a:latin typeface="+mj-lt"/>
              <a:ea typeface="+mj-ea"/>
              <a:cs typeface="B Titr" panose="00000700000000000000" pitchFamily="2" charset="-78"/>
            </a:endParaRPr>
          </a:p>
          <a:p>
            <a:pPr marL="0" indent="0" algn="r" rtl="1">
              <a:lnSpc>
                <a:spcPct val="150000"/>
              </a:lnSpc>
              <a:buNone/>
            </a:pPr>
            <a:r>
              <a:rPr lang="ar-SA" sz="2800" b="1" dirty="0">
                <a:solidFill>
                  <a:schemeClr val="accent2">
                    <a:lumMod val="75000"/>
                  </a:schemeClr>
                </a:solidFill>
                <a:latin typeface="+mj-lt"/>
                <a:ea typeface="+mj-ea"/>
                <a:cs typeface="B Titr" panose="00000700000000000000" pitchFamily="2" charset="-78"/>
              </a:rPr>
              <a:t>7-</a:t>
            </a:r>
            <a:r>
              <a:rPr lang="fa-IR" sz="2800" b="1" dirty="0">
                <a:solidFill>
                  <a:schemeClr val="accent2">
                    <a:lumMod val="75000"/>
                  </a:schemeClr>
                </a:solidFill>
                <a:latin typeface="+mj-lt"/>
                <a:ea typeface="+mj-ea"/>
                <a:cs typeface="B Titr" panose="00000700000000000000" pitchFamily="2" charset="-78"/>
              </a:rPr>
              <a:t>3</a:t>
            </a:r>
            <a:r>
              <a:rPr lang="ar-SA" sz="2800" b="1" dirty="0">
                <a:solidFill>
                  <a:schemeClr val="accent2">
                    <a:lumMod val="75000"/>
                  </a:schemeClr>
                </a:solidFill>
                <a:latin typeface="+mj-lt"/>
                <a:ea typeface="+mj-ea"/>
                <a:cs typeface="B Titr" panose="00000700000000000000" pitchFamily="2" charset="-78"/>
              </a:rPr>
              <a:t>)حرکت از عدد به هندسه:</a:t>
            </a:r>
            <a:endParaRPr lang="en-US" sz="2800" b="1" dirty="0">
              <a:solidFill>
                <a:schemeClr val="accent2">
                  <a:lumMod val="75000"/>
                </a:schemeClr>
              </a:solidFill>
              <a:latin typeface="+mj-lt"/>
              <a:ea typeface="+mj-ea"/>
              <a:cs typeface="B Titr" panose="00000700000000000000" pitchFamily="2" charset="-78"/>
            </a:endParaRPr>
          </a:p>
          <a:p>
            <a:pPr marL="0" indent="0" algn="r" rtl="1">
              <a:lnSpc>
                <a:spcPct val="150000"/>
              </a:lnSpc>
              <a:buNone/>
            </a:pPr>
            <a:r>
              <a:rPr lang="ar-SA" sz="2800" b="1" dirty="0" smtClean="0">
                <a:solidFill>
                  <a:schemeClr val="accent2">
                    <a:lumMod val="75000"/>
                  </a:schemeClr>
                </a:solidFill>
                <a:latin typeface="+mj-lt"/>
                <a:ea typeface="+mj-ea"/>
                <a:cs typeface="B Titr" panose="00000700000000000000" pitchFamily="2" charset="-78"/>
              </a:rPr>
              <a:t>7-</a:t>
            </a:r>
            <a:r>
              <a:rPr lang="fa-IR" sz="2800" b="1" dirty="0" smtClean="0">
                <a:solidFill>
                  <a:schemeClr val="accent2">
                    <a:lumMod val="75000"/>
                  </a:schemeClr>
                </a:solidFill>
                <a:latin typeface="+mj-lt"/>
                <a:ea typeface="+mj-ea"/>
                <a:cs typeface="B Titr" panose="00000700000000000000" pitchFamily="2" charset="-78"/>
              </a:rPr>
              <a:t>4</a:t>
            </a:r>
            <a:r>
              <a:rPr lang="ar-SA" sz="2800" b="1" dirty="0" smtClean="0">
                <a:solidFill>
                  <a:schemeClr val="accent2">
                    <a:lumMod val="75000"/>
                  </a:schemeClr>
                </a:solidFill>
                <a:latin typeface="+mj-lt"/>
                <a:ea typeface="+mj-ea"/>
                <a:cs typeface="B Titr" panose="00000700000000000000" pitchFamily="2" charset="-78"/>
              </a:rPr>
              <a:t>)الگويابی </a:t>
            </a:r>
            <a:r>
              <a:rPr lang="ar-SA" sz="2800" b="1" dirty="0">
                <a:solidFill>
                  <a:schemeClr val="accent2">
                    <a:lumMod val="75000"/>
                  </a:schemeClr>
                </a:solidFill>
                <a:latin typeface="+mj-lt"/>
                <a:ea typeface="+mj-ea"/>
                <a:cs typeface="B Titr" panose="00000700000000000000" pitchFamily="2" charset="-78"/>
              </a:rPr>
              <a:t>هندسی</a:t>
            </a:r>
            <a:r>
              <a:rPr lang="en-US" sz="2800" b="1" dirty="0">
                <a:solidFill>
                  <a:schemeClr val="accent2">
                    <a:lumMod val="75000"/>
                  </a:schemeClr>
                </a:solidFill>
                <a:latin typeface="+mj-lt"/>
                <a:ea typeface="+mj-ea"/>
                <a:cs typeface="B Titr" panose="00000700000000000000" pitchFamily="2" charset="-78"/>
              </a:rPr>
              <a:t> </a:t>
            </a:r>
            <a:r>
              <a:rPr lang="ar-SA" sz="2800" b="1" dirty="0">
                <a:solidFill>
                  <a:schemeClr val="accent2">
                    <a:lumMod val="75000"/>
                  </a:schemeClr>
                </a:solidFill>
                <a:latin typeface="+mj-lt"/>
                <a:ea typeface="+mj-ea"/>
                <a:cs typeface="B Titr" panose="00000700000000000000" pitchFamily="2" charset="-78"/>
              </a:rPr>
              <a:t>:</a:t>
            </a:r>
            <a:endParaRPr lang="en-US" sz="2800" b="1" dirty="0">
              <a:solidFill>
                <a:schemeClr val="accent2">
                  <a:lumMod val="75000"/>
                </a:schemeClr>
              </a:solidFill>
              <a:latin typeface="+mj-lt"/>
              <a:ea typeface="+mj-ea"/>
              <a:cs typeface="B Titr" panose="00000700000000000000" pitchFamily="2" charset="-78"/>
            </a:endParaRPr>
          </a:p>
          <a:p>
            <a:pPr marL="0" indent="0" algn="r" rtl="1">
              <a:buNone/>
            </a:pPr>
            <a:endParaRPr lang="en-US" sz="3600" b="1" dirty="0">
              <a:solidFill>
                <a:schemeClr val="accent2">
                  <a:lumMod val="75000"/>
                </a:schemeClr>
              </a:solidFill>
              <a:latin typeface="+mj-lt"/>
              <a:ea typeface="+mj-ea"/>
              <a:cs typeface="B Titr" panose="00000700000000000000" pitchFamily="2" charset="-78"/>
            </a:endParaRPr>
          </a:p>
          <a:p>
            <a:pPr marL="0" indent="0" algn="r" rtl="1">
              <a:buNone/>
            </a:pPr>
            <a:endParaRPr lang="en-US" sz="3600" b="1" dirty="0">
              <a:solidFill>
                <a:schemeClr val="accent2">
                  <a:lumMod val="75000"/>
                </a:schemeClr>
              </a:solidFill>
              <a:latin typeface="+mj-lt"/>
              <a:ea typeface="+mj-ea"/>
              <a:cs typeface="B Titr" panose="00000700000000000000" pitchFamily="2" charset="-78"/>
            </a:endParaRPr>
          </a:p>
          <a:p>
            <a:pPr marL="0" indent="0" algn="r" rtl="1">
              <a:buNone/>
            </a:pPr>
            <a:endParaRPr lang="en-US" dirty="0"/>
          </a:p>
        </p:txBody>
      </p:sp>
      <p:sp>
        <p:nvSpPr>
          <p:cNvPr id="4" name="Title 1"/>
          <p:cNvSpPr txBox="1">
            <a:spLocks/>
          </p:cNvSpPr>
          <p:nvPr/>
        </p:nvSpPr>
        <p:spPr>
          <a:xfrm>
            <a:off x="2772757" y="5915438"/>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rtl="1">
              <a:lnSpc>
                <a:spcPct val="107000"/>
              </a:lnSpc>
              <a:spcBef>
                <a:spcPts val="1200"/>
              </a:spcBef>
            </a:pPr>
            <a:r>
              <a:rPr lang="ar-SA" b="1" kern="0" dirty="0" smtClean="0">
                <a:latin typeface="B Titr" panose="00000700000000000000" pitchFamily="2" charset="-78"/>
                <a:ea typeface="Times New Roman" panose="02020603050405020304" pitchFamily="18" charset="0"/>
                <a:cs typeface="B Titr" panose="00000700000000000000" pitchFamily="2" charset="-78"/>
              </a:rPr>
              <a:t>8)آمار در پایه اول ابتدایی</a:t>
            </a:r>
            <a:endParaRPr lang="en-US" b="1" kern="0" dirty="0">
              <a:latin typeface="B Titr" panose="00000700000000000000" pitchFamily="2" charset="-78"/>
              <a:ea typeface="Times New Roman" panose="02020603050405020304" pitchFamily="18" charset="0"/>
              <a:cs typeface="B Titr" panose="00000700000000000000" pitchFamily="2" charset="-78"/>
            </a:endParaRPr>
          </a:p>
        </p:txBody>
      </p:sp>
      <p:pic>
        <p:nvPicPr>
          <p:cNvPr id="5" name="WhatsApp Audio 2020-04-24 at 18.19.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84016" y="145574"/>
            <a:ext cx="609600" cy="440352"/>
          </a:xfrm>
          <a:prstGeom prst="rect">
            <a:avLst/>
          </a:prstGeom>
        </p:spPr>
      </p:pic>
    </p:spTree>
    <p:extLst>
      <p:ext uri="{BB962C8B-B14F-4D97-AF65-F5344CB8AC3E}">
        <p14:creationId xmlns:p14="http://schemas.microsoft.com/office/powerpoint/2010/main" val="58794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57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61254" y="1950720"/>
            <a:ext cx="7718996" cy="4632960"/>
          </a:xfrm>
        </p:spPr>
        <p:txBody>
          <a:bodyPr>
            <a:normAutofit/>
          </a:bodyPr>
          <a:lstStyle/>
          <a:p>
            <a:pPr marL="0" indent="0" algn="r" rtl="1">
              <a:buNone/>
            </a:pPr>
            <a:endParaRPr lang="en-US" sz="3600" b="1" dirty="0">
              <a:solidFill>
                <a:schemeClr val="accent2">
                  <a:lumMod val="75000"/>
                </a:schemeClr>
              </a:solidFill>
              <a:latin typeface="+mj-lt"/>
              <a:ea typeface="+mj-ea"/>
              <a:cs typeface="B Titr" panose="00000700000000000000" pitchFamily="2" charset="-78"/>
            </a:endParaRPr>
          </a:p>
          <a:p>
            <a:pPr marL="0" indent="0" algn="r" rtl="1">
              <a:buNone/>
            </a:pPr>
            <a:endParaRPr lang="en-US" sz="3600" b="1" dirty="0">
              <a:solidFill>
                <a:schemeClr val="accent2">
                  <a:lumMod val="75000"/>
                </a:schemeClr>
              </a:solidFill>
              <a:latin typeface="+mj-lt"/>
              <a:ea typeface="+mj-ea"/>
              <a:cs typeface="B Titr" panose="00000700000000000000" pitchFamily="2" charset="-78"/>
            </a:endParaRPr>
          </a:p>
          <a:p>
            <a:pPr marL="0" indent="0" algn="r" rtl="1">
              <a:buNone/>
            </a:pPr>
            <a:endParaRPr lang="en-US" dirty="0"/>
          </a:p>
        </p:txBody>
      </p:sp>
      <p:sp>
        <p:nvSpPr>
          <p:cNvPr id="4" name="Title 3"/>
          <p:cNvSpPr>
            <a:spLocks noGrp="1"/>
          </p:cNvSpPr>
          <p:nvPr>
            <p:ph type="title"/>
          </p:nvPr>
        </p:nvSpPr>
        <p:spPr>
          <a:xfrm>
            <a:off x="2931253" y="2270030"/>
            <a:ext cx="8911687" cy="1280890"/>
          </a:xfrm>
          <a:solidFill>
            <a:schemeClr val="accent3">
              <a:lumMod val="20000"/>
              <a:lumOff val="80000"/>
            </a:schemeClr>
          </a:solidFill>
          <a:ln>
            <a:noFill/>
          </a:ln>
          <a:effectLst>
            <a:outerShdw blurRad="190500" dist="228600" dir="2700000" algn="ctr">
              <a:srgbClr val="000000">
                <a:alpha val="30000"/>
              </a:srgbClr>
            </a:outerShdw>
          </a:effectLst>
          <a:scene3d>
            <a:camera prst="perspectiveRelaxedModerately"/>
            <a:lightRig rig="glow" dir="t">
              <a:rot lat="0" lon="0" rev="4800000"/>
            </a:lightRig>
          </a:scene3d>
          <a:sp3d prstMaterial="matte">
            <a:bevelT w="127000" h="63500"/>
          </a:sp3d>
        </p:spPr>
        <p:txBody>
          <a:bodyPr>
            <a:normAutofit/>
          </a:bodyPr>
          <a:lstStyle/>
          <a:p>
            <a:r>
              <a:rPr lang="fa-IR" sz="66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cs typeface="B Kamran Outline" panose="00000400000000000000" pitchFamily="2" charset="-78"/>
              </a:rPr>
              <a:t>با تشکر از توجه شما</a:t>
            </a:r>
            <a:endParaRPr lang="en-US" sz="6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cs typeface="B Kamran Outline" panose="00000400000000000000" pitchFamily="2" charset="-78"/>
            </a:endParaRPr>
          </a:p>
        </p:txBody>
      </p:sp>
    </p:spTree>
    <p:extLst>
      <p:ext uri="{BB962C8B-B14F-4D97-AF65-F5344CB8AC3E}">
        <p14:creationId xmlns:p14="http://schemas.microsoft.com/office/powerpoint/2010/main" val="34546394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89212" y="562939"/>
            <a:ext cx="8915399" cy="1388722"/>
          </a:xfrm>
        </p:spPr>
        <p:txBody>
          <a:bodyPr>
            <a:normAutofit/>
          </a:bodyPr>
          <a:lstStyle/>
          <a:p>
            <a:r>
              <a:rPr lang="fa-IR" sz="3600" dirty="0" smtClean="0">
                <a:cs typeface="B Titr" panose="00000700000000000000" pitchFamily="2" charset="-78"/>
              </a:rPr>
              <a:t>عنوان موضوع:ارائه نیمه دوم ریاضی اول ابتدایی</a:t>
            </a:r>
            <a:endParaRPr lang="en-US" sz="3600" dirty="0">
              <a:cs typeface="B Titr" panose="00000700000000000000" pitchFamily="2" charset="-78"/>
            </a:endParaRPr>
          </a:p>
        </p:txBody>
      </p:sp>
      <p:sp>
        <p:nvSpPr>
          <p:cNvPr id="3" name="Subtitle 2"/>
          <p:cNvSpPr>
            <a:spLocks noGrp="1"/>
          </p:cNvSpPr>
          <p:nvPr>
            <p:ph type="subTitle" idx="1"/>
          </p:nvPr>
        </p:nvSpPr>
        <p:spPr>
          <a:xfrm>
            <a:off x="2589213" y="2917370"/>
            <a:ext cx="8915399" cy="3738923"/>
          </a:xfrm>
        </p:spPr>
        <p:txBody>
          <a:bodyPr/>
          <a:lstStyle/>
          <a:p>
            <a:pPr algn="ctr" rtl="1"/>
            <a:r>
              <a:rPr lang="fa-IR" sz="3200" dirty="0" smtClean="0">
                <a:solidFill>
                  <a:schemeClr val="accent2">
                    <a:lumMod val="75000"/>
                  </a:schemeClr>
                </a:solidFill>
                <a:cs typeface="B Titr" panose="00000700000000000000" pitchFamily="2" charset="-78"/>
              </a:rPr>
              <a:t>استاد:جناب دکتر مسروری</a:t>
            </a:r>
          </a:p>
          <a:p>
            <a:pPr algn="ctr" rtl="1"/>
            <a:endParaRPr lang="fa-IR" sz="2400" dirty="0" smtClean="0">
              <a:cs typeface="B Titr" panose="00000700000000000000" pitchFamily="2" charset="-78"/>
            </a:endParaRPr>
          </a:p>
          <a:p>
            <a:pPr algn="ctr" rtl="1"/>
            <a:r>
              <a:rPr lang="fa-IR" sz="2400" dirty="0" smtClean="0">
                <a:solidFill>
                  <a:schemeClr val="tx1">
                    <a:lumMod val="95000"/>
                    <a:lumOff val="5000"/>
                  </a:schemeClr>
                </a:solidFill>
                <a:cs typeface="B Titr" panose="00000700000000000000" pitchFamily="2" charset="-78"/>
              </a:rPr>
              <a:t>اسامی دانشجویان: (</a:t>
            </a:r>
            <a:r>
              <a:rPr lang="fa-IR" sz="2400" dirty="0" smtClean="0">
                <a:solidFill>
                  <a:srgbClr val="FF0000"/>
                </a:solidFill>
                <a:cs typeface="B Titr" panose="00000700000000000000" pitchFamily="2" charset="-78"/>
              </a:rPr>
              <a:t>گروه </a:t>
            </a:r>
            <a:r>
              <a:rPr lang="en-US" sz="2400" b="1" dirty="0" smtClean="0">
                <a:solidFill>
                  <a:srgbClr val="FF0000"/>
                </a:solidFill>
                <a:cs typeface="B Titr" panose="00000700000000000000" pitchFamily="2" charset="-78"/>
              </a:rPr>
              <a:t>B</a:t>
            </a:r>
            <a:r>
              <a:rPr lang="fa-IR" sz="2400" dirty="0" smtClean="0">
                <a:solidFill>
                  <a:schemeClr val="tx1">
                    <a:lumMod val="95000"/>
                    <a:lumOff val="5000"/>
                  </a:schemeClr>
                </a:solidFill>
                <a:cs typeface="B Titr" panose="00000700000000000000" pitchFamily="2" charset="-78"/>
              </a:rPr>
              <a:t>)</a:t>
            </a:r>
          </a:p>
          <a:p>
            <a:pPr algn="ctr" rtl="1"/>
            <a:r>
              <a:rPr lang="en-US" sz="2400" dirty="0" smtClean="0">
                <a:solidFill>
                  <a:schemeClr val="tx1">
                    <a:lumMod val="95000"/>
                    <a:lumOff val="5000"/>
                  </a:schemeClr>
                </a:solidFill>
                <a:cs typeface="B Titr" panose="00000700000000000000" pitchFamily="2" charset="-78"/>
              </a:rPr>
              <a:t> </a:t>
            </a:r>
            <a:r>
              <a:rPr lang="fa-IR" sz="2400" dirty="0" smtClean="0">
                <a:solidFill>
                  <a:schemeClr val="tx1">
                    <a:lumMod val="95000"/>
                    <a:lumOff val="5000"/>
                  </a:schemeClr>
                </a:solidFill>
                <a:cs typeface="B Titr" panose="00000700000000000000" pitchFamily="2" charset="-78"/>
              </a:rPr>
              <a:t>محمدعلی تشهدجمال - محسن هوشنگ- محمدفولادی یامچی</a:t>
            </a:r>
          </a:p>
          <a:p>
            <a:pPr algn="ctr" rtl="1"/>
            <a:r>
              <a:rPr lang="fa-IR" sz="2400" dirty="0" smtClean="0">
                <a:solidFill>
                  <a:schemeClr val="tx1">
                    <a:lumMod val="95000"/>
                    <a:lumOff val="5000"/>
                  </a:schemeClr>
                </a:solidFill>
                <a:cs typeface="B Titr" panose="00000700000000000000" pitchFamily="2" charset="-78"/>
              </a:rPr>
              <a:t>حامداحمدی کندجانی- حسین اقاملا اقدم</a:t>
            </a:r>
          </a:p>
          <a:p>
            <a:pPr algn="ctr" rtl="1"/>
            <a:endParaRPr lang="fa-IR" sz="2400" dirty="0">
              <a:solidFill>
                <a:schemeClr val="tx1">
                  <a:lumMod val="95000"/>
                  <a:lumOff val="5000"/>
                </a:schemeClr>
              </a:solidFill>
              <a:cs typeface="B Titr" panose="00000700000000000000" pitchFamily="2" charset="-78"/>
            </a:endParaRPr>
          </a:p>
          <a:p>
            <a:pPr algn="ctr" rtl="1"/>
            <a:r>
              <a:rPr lang="fa-IR" sz="2400" dirty="0" smtClean="0">
                <a:solidFill>
                  <a:schemeClr val="tx1">
                    <a:lumMod val="95000"/>
                    <a:lumOff val="5000"/>
                  </a:schemeClr>
                </a:solidFill>
                <a:cs typeface="B Titr" panose="00000700000000000000" pitchFamily="2" charset="-78"/>
              </a:rPr>
              <a:t>بهار 99</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178" y="188259"/>
            <a:ext cx="1471799" cy="2138082"/>
          </a:xfrm>
          <a:prstGeom prst="rect">
            <a:avLst/>
          </a:prstGeom>
        </p:spPr>
      </p:pic>
    </p:spTree>
    <p:extLst>
      <p:ext uri="{BB962C8B-B14F-4D97-AF65-F5344CB8AC3E}">
        <p14:creationId xmlns:p14="http://schemas.microsoft.com/office/powerpoint/2010/main" val="29565314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0"/>
            <a:ext cx="11156269" cy="1280890"/>
          </a:xfrm>
        </p:spPr>
        <p:txBody>
          <a:bodyPr>
            <a:normAutofit/>
          </a:bodyPr>
          <a:lstStyle/>
          <a:p>
            <a:pPr algn="ctr" rtl="1">
              <a:spcBef>
                <a:spcPts val="1000"/>
              </a:spcBef>
              <a:buClr>
                <a:schemeClr val="accent1"/>
              </a:buClr>
            </a:pPr>
            <a:r>
              <a:rPr lang="fa-IR" sz="3200" dirty="0" smtClean="0">
                <a:latin typeface="+mn-lt"/>
                <a:ea typeface="+mn-ea"/>
                <a:cs typeface="B Titr" panose="00000700000000000000" pitchFamily="2" charset="-78"/>
              </a:rPr>
              <a:t/>
            </a:r>
            <a:br>
              <a:rPr lang="fa-IR" sz="3200" dirty="0" smtClean="0">
                <a:latin typeface="+mn-lt"/>
                <a:ea typeface="+mn-ea"/>
                <a:cs typeface="B Titr" panose="00000700000000000000" pitchFamily="2" charset="-78"/>
              </a:rPr>
            </a:br>
            <a:r>
              <a:rPr lang="fa-IR" sz="3200" dirty="0" smtClean="0">
                <a:latin typeface="+mn-lt"/>
                <a:ea typeface="+mn-ea"/>
                <a:cs typeface="B Titr" panose="00000700000000000000" pitchFamily="2" charset="-78"/>
              </a:rPr>
              <a:t>مقدمه:</a:t>
            </a:r>
            <a:endParaRPr lang="en-US" sz="3200" dirty="0">
              <a:latin typeface="+mn-lt"/>
              <a:ea typeface="+mn-ea"/>
              <a:cs typeface="B Titr" panose="00000700000000000000" pitchFamily="2" charset="-78"/>
            </a:endParaRPr>
          </a:p>
        </p:txBody>
      </p:sp>
      <p:sp>
        <p:nvSpPr>
          <p:cNvPr id="3" name="Content Placeholder 2"/>
          <p:cNvSpPr>
            <a:spLocks noGrp="1"/>
          </p:cNvSpPr>
          <p:nvPr>
            <p:ph idx="1"/>
          </p:nvPr>
        </p:nvSpPr>
        <p:spPr>
          <a:xfrm>
            <a:off x="1965088" y="1142563"/>
            <a:ext cx="9675223" cy="6170023"/>
          </a:xfrm>
        </p:spPr>
        <p:txBody>
          <a:bodyPr>
            <a:noAutofit/>
          </a:bodyPr>
          <a:lstStyle/>
          <a:p>
            <a:pPr marL="400050" lvl="1" indent="1588" algn="justLow" rtl="1" fontAlgn="base">
              <a:buNone/>
            </a:pPr>
            <a:r>
              <a:rPr lang="ar-SA" sz="1800" dirty="0" smtClean="0">
                <a:cs typeface="B Nazanin" panose="00000400000000000000" pitchFamily="2" charset="-78"/>
              </a:rPr>
              <a:t>کتاب ریاضی اول دبستان ۲۵ بخش دارد که هر بخش با یک صفحه تصویری آغاز می‌شود. این صفحات چند هدفی هستند و در آموزش ۶ صفحه دیگر آن بخش نقش دارند و در مدت‌زمان تدریس آن بخش چندین مرتبه به صفحه آغازین رجوع می‌شود. به‌طور معمول تدریس هر صفحه با مراجعه به صفحه آغازین شروع می‌شود</a:t>
            </a:r>
            <a:r>
              <a:rPr lang="en-US" sz="1800" dirty="0" smtClean="0">
                <a:cs typeface="B Nazanin" panose="00000400000000000000" pitchFamily="2" charset="-78"/>
              </a:rPr>
              <a:t>.</a:t>
            </a:r>
          </a:p>
          <a:p>
            <a:pPr marL="400050" lvl="1" indent="1588" algn="justLow" rtl="1" fontAlgn="base">
              <a:buNone/>
            </a:pPr>
            <a:r>
              <a:rPr lang="ar-SA" sz="1800" dirty="0" smtClean="0">
                <a:cs typeface="B Nazanin" panose="00000400000000000000" pitchFamily="2" charset="-78"/>
              </a:rPr>
              <a:t>استفاده از صفحه آغازین هر بخش درواقع یادآور همان فعالیت‌های دست ورزی و مقدمه‌چینی‌های ورود به موضوع است که آموزگاران محترم پیش از این نیز انجام می‌دادند. قبل از اینکه موضوع ریاضی هر یک از صفحات کتاب ریاضی آغاز شود با مراجعه به صفحه آغازین بخش ضمن انجام فعالیت‌های دست ورزی از آن صفحه برای مقدمه‌چینی و طرح موضوع استفاده می‌شود؛ بنابراین می‌توان جمع‌بندی کرد که محتوای آموزشی کتاب ریاضی اول دبستان ١٥٠ صفحه است و ٢٥ صفحه که شامل صفحه آغازین است مکمل همان ١٥٠ صفحه است</a:t>
            </a:r>
            <a:r>
              <a:rPr lang="en-US" sz="1800" dirty="0" smtClean="0">
                <a:cs typeface="B Nazanin" panose="00000400000000000000" pitchFamily="2" charset="-78"/>
              </a:rPr>
              <a:t>.</a:t>
            </a:r>
          </a:p>
          <a:p>
            <a:pPr marL="400050" lvl="1" indent="1588" algn="justLow" rtl="1" fontAlgn="base">
              <a:buNone/>
            </a:pPr>
            <a:r>
              <a:rPr lang="ar-SA" sz="1800" dirty="0" smtClean="0">
                <a:cs typeface="B Nazanin" panose="00000400000000000000" pitchFamily="2" charset="-78"/>
              </a:rPr>
              <a:t>در کتاب ریاضی اول دبستان تلاش شده است با روش‌های آموزشی جدید دانش‌آموزان به فکر کردن ترغیب شوند و در یادگیری، نقش فعال ایفا کنند. در عین حال مهارت‌هایی را بیاموزند که توانایی آن‌ها را در حل مسئله تقویت می‌کند</a:t>
            </a:r>
            <a:r>
              <a:rPr lang="en-US" sz="1800" dirty="0" smtClean="0">
                <a:cs typeface="B Nazanin" panose="00000400000000000000" pitchFamily="2" charset="-78"/>
              </a:rPr>
              <a:t>.</a:t>
            </a:r>
          </a:p>
          <a:p>
            <a:pPr marL="400050" lvl="1" indent="1588" algn="justLow" rtl="1" fontAlgn="base">
              <a:buNone/>
            </a:pPr>
            <a:r>
              <a:rPr lang="ar-SA" sz="1800" dirty="0" smtClean="0">
                <a:cs typeface="B Nazanin" panose="00000400000000000000" pitchFamily="2" charset="-78"/>
              </a:rPr>
              <a:t>در کتاب ریاضی اول دبستان چند نگاه متفاوت وجود دارد. از طرفی ریاضیات یک هنر است که باید از لحاظ زیبایی‌شناسی و حقیقت‌نمایی ارزش‌های نهفته خود را آشکار سازد. همچنین ریاضیات مقدمه‌ای است برای آموزش مجردات که الهیات را به یاد ما می‌آورد و به معارف بالا شباهت دارد. آموزش ریاضیات نه‌تنها اهرمی مؤثر برای رشد تفکر است بلکه وسیله‌ای برای تعالی انسان از طریق ساختارهای شناختی و معرفتی اوست که البته بدون تکیه‌بر معارف الهی و علوم توحیدی میسر نخواهد شد</a:t>
            </a:r>
            <a:r>
              <a:rPr lang="en-US" sz="1800" dirty="0" smtClean="0">
                <a:cs typeface="B Nazanin" panose="00000400000000000000" pitchFamily="2" charset="-78"/>
              </a:rPr>
              <a:t>.</a:t>
            </a:r>
            <a:endParaRPr lang="en-US" sz="1800" dirty="0">
              <a:cs typeface="B Nazanin" panose="00000400000000000000" pitchFamily="2" charset="-78"/>
            </a:endParaRPr>
          </a:p>
        </p:txBody>
      </p:sp>
      <p:pic>
        <p:nvPicPr>
          <p:cNvPr id="5" name="WhatsApp Audio 2020-04-24 at 13.19.0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5102" y="80504"/>
            <a:ext cx="539614" cy="490777"/>
          </a:xfrm>
          <a:prstGeom prst="rect">
            <a:avLst/>
          </a:prstGeom>
        </p:spPr>
      </p:pic>
    </p:spTree>
    <p:extLst>
      <p:ext uri="{BB962C8B-B14F-4D97-AF65-F5344CB8AC3E}">
        <p14:creationId xmlns:p14="http://schemas.microsoft.com/office/powerpoint/2010/main" val="126410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0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6604" y="223516"/>
            <a:ext cx="8911687" cy="1280890"/>
          </a:xfrm>
        </p:spPr>
        <p:txBody>
          <a:bodyPr/>
          <a:lstStyle/>
          <a:p>
            <a:pPr algn="ctr" rtl="1"/>
            <a:r>
              <a:rPr lang="fa-IR" dirty="0">
                <a:cs typeface="B Titr" panose="00000700000000000000" pitchFamily="2" charset="-78"/>
              </a:rPr>
              <a:t>هدف </a:t>
            </a:r>
            <a:r>
              <a:rPr lang="fa-IR" dirty="0" smtClean="0">
                <a:cs typeface="B Titr" panose="00000700000000000000" pitchFamily="2" charset="-78"/>
              </a:rPr>
              <a:t>نویسنده:</a:t>
            </a:r>
            <a:endParaRPr lang="en-US" dirty="0"/>
          </a:p>
        </p:txBody>
      </p:sp>
      <p:sp>
        <p:nvSpPr>
          <p:cNvPr id="3" name="Content Placeholder 2"/>
          <p:cNvSpPr>
            <a:spLocks noGrp="1"/>
          </p:cNvSpPr>
          <p:nvPr>
            <p:ph idx="1"/>
          </p:nvPr>
        </p:nvSpPr>
        <p:spPr>
          <a:xfrm>
            <a:off x="2037806" y="1088571"/>
            <a:ext cx="9431383" cy="5468983"/>
          </a:xfrm>
        </p:spPr>
        <p:txBody>
          <a:bodyPr>
            <a:normAutofit fontScale="92500" lnSpcReduction="10000"/>
          </a:bodyPr>
          <a:lstStyle/>
          <a:p>
            <a:pPr marL="0" indent="0" algn="just" rtl="1" fontAlgn="base">
              <a:buNone/>
            </a:pPr>
            <a:r>
              <a:rPr lang="ar-SA" sz="2000" dirty="0">
                <a:cs typeface="B Nazanin" panose="00000400000000000000" pitchFamily="2" charset="-78"/>
              </a:rPr>
              <a:t>هدف از آموزش ریاضی تنها پرورش نخبه‌ها و علاقه‌مندان به ریاضی یا افراد خاصی که می‌خواهند رشته ریاضی را در سطح دانشگاهی ادامه دهند نیست، بلکه در این برنامه، هدف از آموزش ریاضی، بهتر زندگی کردن دانش آموزان می‌باشد. بنابراین برقراری ارتباط بین ریاضی و زندگی روزمره، کسب مهارت‌های مدل‌سازی ریاضی و حل مسئله، رشد مهارت‌های تفکر، برقراری ارتباط بین نمایش‌های مختلف ریاضی و تعبیر و تفسیر آن‌ها، برقراری ارتباط بین ریاضی و سایر علوم و در حالت کلی، به‌کارگیری مفاهیم ریاضی در محیط پیرامونی و تفسیر و تحلیل آن‌ها ازجمله هدف‌های اصلی این برنامه درسی است</a:t>
            </a:r>
            <a:r>
              <a:rPr lang="en-US" sz="2000" dirty="0">
                <a:cs typeface="B Nazanin" panose="00000400000000000000" pitchFamily="2" charset="-78"/>
              </a:rPr>
              <a:t>.</a:t>
            </a:r>
          </a:p>
          <a:p>
            <a:pPr marL="0" indent="0" algn="just" rtl="1" fontAlgn="base">
              <a:buNone/>
            </a:pPr>
            <a:endParaRPr lang="en-US" sz="2000" dirty="0">
              <a:cs typeface="B Nazanin" panose="00000400000000000000" pitchFamily="2" charset="-78"/>
            </a:endParaRPr>
          </a:p>
          <a:p>
            <a:pPr marL="0" indent="0" algn="just" rtl="1" fontAlgn="base">
              <a:buNone/>
            </a:pPr>
            <a:r>
              <a:rPr lang="ar-SA" sz="2000" dirty="0">
                <a:cs typeface="B Nazanin" panose="00000400000000000000" pitchFamily="2" charset="-78"/>
              </a:rPr>
              <a:t>اهداف کلی ریاضی اول ابتدایی</a:t>
            </a:r>
            <a:endParaRPr lang="en-US" sz="2000" dirty="0">
              <a:cs typeface="B Nazanin" panose="00000400000000000000" pitchFamily="2" charset="-78"/>
            </a:endParaRPr>
          </a:p>
          <a:p>
            <a:pPr algn="just" rtl="1" fontAlgn="base">
              <a:buFont typeface="Arial" panose="020B0604020202020204" pitchFamily="34" charset="0"/>
              <a:buChar char="•"/>
            </a:pPr>
            <a:r>
              <a:rPr lang="ar-SA" sz="2000" dirty="0" smtClean="0">
                <a:cs typeface="B Nazanin" panose="00000400000000000000" pitchFamily="2" charset="-78"/>
              </a:rPr>
              <a:t>آموزش </a:t>
            </a:r>
            <a:r>
              <a:rPr lang="ar-SA" sz="2000" dirty="0">
                <a:cs typeface="B Nazanin" panose="00000400000000000000" pitchFamily="2" charset="-78"/>
              </a:rPr>
              <a:t>شمارش اشیاء پیرامون دانش‌آموزان با تمرینات جذاب و متنوع</a:t>
            </a:r>
            <a:endParaRPr lang="en-US" sz="2000" dirty="0">
              <a:cs typeface="B Nazanin" panose="00000400000000000000" pitchFamily="2" charset="-78"/>
            </a:endParaRPr>
          </a:p>
          <a:p>
            <a:pPr algn="just" rtl="1" fontAlgn="base">
              <a:buFont typeface="Arial" panose="020B0604020202020204" pitchFamily="34" charset="0"/>
              <a:buChar char="•"/>
            </a:pPr>
            <a:r>
              <a:rPr lang="ar-SA" sz="2000" dirty="0">
                <a:cs typeface="B Nazanin" panose="00000400000000000000" pitchFamily="2" charset="-78"/>
              </a:rPr>
              <a:t>آشنایی دانش‌آموزان با نمایش‌های مختلف یک عدد، بیان تعداد اشیای هر دسته بدون شمارش آن‌ها</a:t>
            </a:r>
            <a:endParaRPr lang="en-US" sz="2000" dirty="0">
              <a:cs typeface="B Nazanin" panose="00000400000000000000" pitchFamily="2" charset="-78"/>
            </a:endParaRPr>
          </a:p>
          <a:p>
            <a:pPr algn="just" rtl="1" fontAlgn="base">
              <a:buFont typeface="Arial" panose="020B0604020202020204" pitchFamily="34" charset="0"/>
              <a:buChar char="•"/>
            </a:pPr>
            <a:r>
              <a:rPr lang="ar-SA" sz="2000" dirty="0">
                <a:cs typeface="B Nazanin" panose="00000400000000000000" pitchFamily="2" charset="-78"/>
              </a:rPr>
              <a:t>درک مفهوم اضافه کردن دو شی و ایجاد توانایی پیدا کردن الگوهای شطرنجی</a:t>
            </a:r>
            <a:endParaRPr lang="en-US" sz="2000" dirty="0">
              <a:cs typeface="B Nazanin" panose="00000400000000000000" pitchFamily="2" charset="-78"/>
            </a:endParaRPr>
          </a:p>
          <a:p>
            <a:pPr algn="just" rtl="1" fontAlgn="base">
              <a:buFont typeface="Arial" panose="020B0604020202020204" pitchFamily="34" charset="0"/>
              <a:buChar char="•"/>
            </a:pPr>
            <a:r>
              <a:rPr lang="ar-SA" sz="2000" dirty="0">
                <a:cs typeface="B Nazanin" panose="00000400000000000000" pitchFamily="2" charset="-78"/>
              </a:rPr>
              <a:t>بالا بردن توانایی دانش‌آموزان در نوشتن صحیح نماد عدد سه و چهار و تشخیص مصادیق آن‌ها در محیط پیرامون</a:t>
            </a:r>
            <a:endParaRPr lang="en-US" sz="2000" dirty="0">
              <a:cs typeface="B Nazanin" panose="00000400000000000000" pitchFamily="2" charset="-78"/>
            </a:endParaRPr>
          </a:p>
          <a:p>
            <a:pPr algn="just" rtl="1" fontAlgn="base">
              <a:buFont typeface="Arial" panose="020B0604020202020204" pitchFamily="34" charset="0"/>
              <a:buChar char="•"/>
            </a:pPr>
            <a:r>
              <a:rPr lang="ar-SA" sz="2000" dirty="0">
                <a:cs typeface="B Nazanin" panose="00000400000000000000" pitchFamily="2" charset="-78"/>
              </a:rPr>
              <a:t>کشف قانون الگو و رسم الگوی تکرارشونده، اندازه‌گیری طول با استفاده از اشیاء مختلف و شمارش تعداد اشیاء واحد</a:t>
            </a:r>
            <a:endParaRPr lang="en-US" sz="2000" dirty="0">
              <a:cs typeface="B Nazanin" panose="00000400000000000000" pitchFamily="2" charset="-78"/>
            </a:endParaRPr>
          </a:p>
          <a:p>
            <a:pPr algn="just" rtl="1" fontAlgn="base">
              <a:buFont typeface="Arial" panose="020B0604020202020204" pitchFamily="34" charset="0"/>
              <a:buChar char="•"/>
            </a:pPr>
            <a:r>
              <a:rPr lang="ar-SA" sz="2000" dirty="0">
                <a:cs typeface="B Nazanin" panose="00000400000000000000" pitchFamily="2" charset="-78"/>
              </a:rPr>
              <a:t>آشنایی دانش‌آموزان با مفهوم جمع و تفریق و نمایش آن‌ها با استفاده از ابزار مختلف</a:t>
            </a:r>
            <a:endParaRPr lang="en-US" sz="2000" dirty="0">
              <a:cs typeface="B Nazanin" panose="00000400000000000000" pitchFamily="2" charset="-78"/>
            </a:endParaRPr>
          </a:p>
          <a:p>
            <a:pPr algn="just" rtl="1" fontAlgn="base">
              <a:buFont typeface="Arial" panose="020B0604020202020204" pitchFamily="34" charset="0"/>
              <a:buChar char="•"/>
            </a:pPr>
            <a:r>
              <a:rPr lang="ar-SA" sz="2000" dirty="0">
                <a:cs typeface="B Nazanin" panose="00000400000000000000" pitchFamily="2" charset="-78"/>
              </a:rPr>
              <a:t>تشخیص الگوی شطرنجی و ادامه دادن آن</a:t>
            </a:r>
            <a:endParaRPr lang="en-US" sz="2000" dirty="0">
              <a:cs typeface="B Nazanin" panose="00000400000000000000" pitchFamily="2" charset="-78"/>
            </a:endParaRPr>
          </a:p>
          <a:p>
            <a:pPr algn="just" rtl="1" fontAlgn="base">
              <a:buFont typeface="Arial" panose="020B0604020202020204" pitchFamily="34" charset="0"/>
              <a:buChar char="•"/>
            </a:pPr>
            <a:r>
              <a:rPr lang="ar-SA" sz="2000" dirty="0">
                <a:cs typeface="B Nazanin" panose="00000400000000000000" pitchFamily="2" charset="-78"/>
              </a:rPr>
              <a:t>درک قانون تقارن و کشیدن قرینه اشکال هندسی و همچنین در ک خصوصیات و تفاوت اشکال هندسی</a:t>
            </a:r>
            <a:endParaRPr lang="en-US" sz="2000" dirty="0">
              <a:cs typeface="B Nazanin" panose="00000400000000000000" pitchFamily="2" charset="-78"/>
            </a:endParaRPr>
          </a:p>
          <a:p>
            <a:endParaRPr lang="en-US" dirty="0">
              <a:cs typeface="B Nazanin" panose="00000400000000000000" pitchFamily="2" charset="-78"/>
            </a:endParaRPr>
          </a:p>
        </p:txBody>
      </p:sp>
      <p:pic>
        <p:nvPicPr>
          <p:cNvPr id="12" name="hhhhh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68723" y="159059"/>
            <a:ext cx="609600" cy="400234"/>
          </a:xfrm>
          <a:prstGeom prst="rect">
            <a:avLst/>
          </a:prstGeom>
        </p:spPr>
      </p:pic>
    </p:spTree>
    <p:extLst>
      <p:ext uri="{BB962C8B-B14F-4D97-AF65-F5344CB8AC3E}">
        <p14:creationId xmlns:p14="http://schemas.microsoft.com/office/powerpoint/2010/main" val="282956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78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6604" y="223516"/>
            <a:ext cx="8911687" cy="1280890"/>
          </a:xfrm>
        </p:spPr>
        <p:txBody>
          <a:bodyPr/>
          <a:lstStyle/>
          <a:p>
            <a:pPr algn="ctr" rtl="1"/>
            <a:r>
              <a:rPr lang="fa-IR" dirty="0" smtClean="0">
                <a:cs typeface="B Titr" panose="00000700000000000000" pitchFamily="2" charset="-78"/>
              </a:rPr>
              <a:t>فهرست و محتوا:</a:t>
            </a:r>
            <a:endParaRPr lang="en-US" dirty="0"/>
          </a:p>
        </p:txBody>
      </p:sp>
      <p:sp>
        <p:nvSpPr>
          <p:cNvPr id="3" name="Content Placeholder 2"/>
          <p:cNvSpPr>
            <a:spLocks noGrp="1"/>
          </p:cNvSpPr>
          <p:nvPr>
            <p:ph idx="1"/>
          </p:nvPr>
        </p:nvSpPr>
        <p:spPr>
          <a:xfrm>
            <a:off x="2037806" y="1088571"/>
            <a:ext cx="9431383" cy="5468983"/>
          </a:xfrm>
        </p:spPr>
        <p:txBody>
          <a:bodyPr>
            <a:normAutofit fontScale="85000" lnSpcReduction="20000"/>
          </a:bodyPr>
          <a:lstStyle/>
          <a:p>
            <a:pPr marL="0" indent="0" algn="just" rtl="1" fontAlgn="base">
              <a:buNone/>
            </a:pPr>
            <a:r>
              <a:rPr lang="ar-SA" sz="2200" dirty="0">
                <a:cs typeface="B Nazanin" panose="00000400000000000000" pitchFamily="2" charset="-78"/>
              </a:rPr>
              <a:t>در این تحقیق مطالب مربوط به بخش</a:t>
            </a:r>
            <a:r>
              <a:rPr lang="ar-SA" sz="2200" dirty="0">
                <a:solidFill>
                  <a:srgbClr val="FF0000"/>
                </a:solidFill>
                <a:cs typeface="B Nazanin" panose="00000400000000000000" pitchFamily="2" charset="-78"/>
              </a:rPr>
              <a:t> </a:t>
            </a:r>
            <a:r>
              <a:rPr lang="ar-SA" sz="2200" u="sng" dirty="0">
                <a:solidFill>
                  <a:srgbClr val="FF0000"/>
                </a:solidFill>
                <a:cs typeface="B Nazanin" panose="00000400000000000000" pitchFamily="2" charset="-78"/>
              </a:rPr>
              <a:t>سیزدهم </a:t>
            </a:r>
            <a:r>
              <a:rPr lang="ar-SA" sz="2200" dirty="0">
                <a:cs typeface="B Nazanin" panose="00000400000000000000" pitchFamily="2" charset="-78"/>
              </a:rPr>
              <a:t>تا </a:t>
            </a:r>
            <a:r>
              <a:rPr lang="ar-SA" sz="2200" u="sng" dirty="0">
                <a:solidFill>
                  <a:srgbClr val="FF0000"/>
                </a:solidFill>
                <a:cs typeface="B Nazanin" panose="00000400000000000000" pitchFamily="2" charset="-78"/>
              </a:rPr>
              <a:t>بیست پنجم </a:t>
            </a:r>
            <a:r>
              <a:rPr lang="ar-SA" sz="2200" dirty="0">
                <a:cs typeface="B Nazanin" panose="00000400000000000000" pitchFamily="2" charset="-78"/>
              </a:rPr>
              <a:t>مورد بررسی است. </a:t>
            </a:r>
            <a:endParaRPr lang="en-US" sz="2200" dirty="0">
              <a:cs typeface="B Nazanin" panose="00000400000000000000" pitchFamily="2" charset="-78"/>
            </a:endParaRPr>
          </a:p>
          <a:p>
            <a:pPr lvl="0" algn="just" rtl="1" fontAlgn="base">
              <a:buFont typeface="Wingdings" panose="05000000000000000000" pitchFamily="2" charset="2"/>
              <a:buChar char="Ø"/>
            </a:pPr>
            <a:r>
              <a:rPr lang="ar-SA" dirty="0">
                <a:solidFill>
                  <a:srgbClr val="FF0000"/>
                </a:solidFill>
                <a:cs typeface="B Titr" panose="00000700000000000000" pitchFamily="2" charset="-78"/>
              </a:rPr>
              <a:t>درس سیزدهم: </a:t>
            </a:r>
            <a:r>
              <a:rPr lang="ar-SA" sz="2200" dirty="0">
                <a:cs typeface="B Nazanin" panose="00000400000000000000" pitchFamily="2" charset="-78"/>
              </a:rPr>
              <a:t>انجام عمل جمع با انتقال انگشتان یک دست به دست دیگر، آموزش نماد جمع، درک مفهوم جمع و حاصل آن و نوشتن یک تساوی جمع، نوشتن نظام‌دار ترکیب‌های هر عدد، شناخت و درک مفهوم عدد ده و نوشتن نماد آن، درک مفهوم تقارن و استفاده از آن در تکمیل یک طرح شطرنجی، یادگرفتن نوشتن پاسخ‌ها به صورت منظم و آشنایی با تفکر نظام‌دار، تشخیص رابطه بین اشکال یکسان با اندازه‌های مختلف</a:t>
            </a:r>
            <a:r>
              <a:rPr lang="en-US" sz="2200" dirty="0">
                <a:cs typeface="B Nazanin" panose="00000400000000000000" pitchFamily="2" charset="-78"/>
              </a:rPr>
              <a:t>.</a:t>
            </a:r>
          </a:p>
          <a:p>
            <a:pPr lvl="0" algn="just" rtl="1" fontAlgn="base">
              <a:buFont typeface="Wingdings" panose="05000000000000000000" pitchFamily="2" charset="2"/>
              <a:buChar char="Ø"/>
            </a:pPr>
            <a:r>
              <a:rPr lang="ar-SA" dirty="0">
                <a:solidFill>
                  <a:srgbClr val="FF0000"/>
                </a:solidFill>
                <a:cs typeface="B Titr" panose="00000700000000000000" pitchFamily="2" charset="-78"/>
              </a:rPr>
              <a:t>درس چهاردهم: </a:t>
            </a:r>
            <a:r>
              <a:rPr lang="ar-SA" sz="2200" dirty="0">
                <a:cs typeface="B Nazanin" panose="00000400000000000000" pitchFamily="2" charset="-78"/>
              </a:rPr>
              <a:t>آشنایی با نماد تفریق و توانایی در نوشتن یک عبارت تفریق و انجام آن به کمک انگشتان دست، درک مفهوم تقریبی اندازه یک شیء و استفاده از واژه کمی بلندتر، آشنایی با جمع سه عدد، درک تجزیه یک عدد به عددهای کوچکتر و یا ترکیب‌های بیشتر از دوتایی یک عدد، توانایی رسم اشکال قرینه با شابلون</a:t>
            </a:r>
            <a:r>
              <a:rPr lang="en-US" sz="2200" dirty="0">
                <a:cs typeface="B Nazanin" panose="00000400000000000000" pitchFamily="2" charset="-78"/>
              </a:rPr>
              <a:t>.</a:t>
            </a:r>
          </a:p>
          <a:p>
            <a:pPr lvl="0" algn="just" rtl="1" fontAlgn="base">
              <a:buFont typeface="Wingdings" panose="05000000000000000000" pitchFamily="2" charset="2"/>
              <a:buChar char="Ø"/>
            </a:pPr>
            <a:r>
              <a:rPr lang="ar-SA" dirty="0">
                <a:solidFill>
                  <a:srgbClr val="FF0000"/>
                </a:solidFill>
                <a:cs typeface="B Titr" panose="00000700000000000000" pitchFamily="2" charset="-78"/>
              </a:rPr>
              <a:t>درس پانزدهم: </a:t>
            </a:r>
            <a:r>
              <a:rPr lang="ar-SA" sz="2200" dirty="0">
                <a:cs typeface="B Nazanin" panose="00000400000000000000" pitchFamily="2" charset="-78"/>
              </a:rPr>
              <a:t>بالا بردن دسته‌بندی کردن اشياء کمتر از ۲۰ تا به دسته‌های مساوی، ایجاد آمادگی برای درک مفهوم ارزش مکانی، آشنایی با مفهوم دسته‌های ده‌تایی و بیان تعداد اشیاء به صورت ده‌تایی و یکی، نمايش عدد در جدول يکی و ده‌تایی پس از دسته‌بندی، آموزش عدد ده با استفاده از مفهوم ارزش مکانی، به‌کارگیری راهبرد حدس و آزمایش (آزمون و خطا) در حل مسئله، بالا بردن توانایی تخمین طول با یک واحد غیراستاندارد، ساخت اشکال هندسی نظیر مستطیل، مربع و مثلث و تشخیص آن‌ها در شکل، درک کردن خصوصیات اشکال هندسی نظیر تعداد گوشه‌ها و تعداد اضلاع و مساوی بودن ضلع‌ها</a:t>
            </a:r>
            <a:r>
              <a:rPr lang="en-US" sz="2200" dirty="0">
                <a:cs typeface="B Nazanin" panose="00000400000000000000" pitchFamily="2" charset="-78"/>
              </a:rPr>
              <a:t>.</a:t>
            </a:r>
          </a:p>
          <a:p>
            <a:pPr lvl="0" algn="just" rtl="1" fontAlgn="base">
              <a:buFont typeface="Wingdings" panose="05000000000000000000" pitchFamily="2" charset="2"/>
              <a:buChar char="Ø"/>
            </a:pPr>
            <a:r>
              <a:rPr lang="ar-SA" dirty="0">
                <a:solidFill>
                  <a:srgbClr val="FF0000"/>
                </a:solidFill>
                <a:cs typeface="B Titr" panose="00000700000000000000" pitchFamily="2" charset="-78"/>
              </a:rPr>
              <a:t>درس شانزدهم: </a:t>
            </a:r>
            <a:r>
              <a:rPr lang="ar-SA" sz="2200" dirty="0">
                <a:cs typeface="B Nazanin" panose="00000400000000000000" pitchFamily="2" charset="-78"/>
              </a:rPr>
              <a:t>ساختن عددهای دو رقمی با دسته‌بندی و سرشماری با چوب‌خط، توانایی نوشتن اعداد یازده تا نوزده، درک قرینه بودن شکل هندسی و ویژگی اشکال قرینه، درک مفهوم جمع و نوشتن جمع متناظر با شکل، تمرین دیدن عددهای معمولی ده تا بیست به صورت یک دسته ده‌تایی و تعدادی یکی، درک رابطه بین محور اعداد و صفحه ساعت، درک مفهوم اندازه‌گیری تقریبی طول با واحدهای غیراستاندارد</a:t>
            </a:r>
            <a:r>
              <a:rPr lang="en-US" sz="2200" dirty="0">
                <a:cs typeface="B Nazanin" panose="00000400000000000000" pitchFamily="2" charset="-78"/>
              </a:rPr>
              <a:t>.</a:t>
            </a:r>
          </a:p>
          <a:p>
            <a:pPr algn="just" rtl="1" fontAlgn="base">
              <a:buFont typeface="Wingdings" panose="05000000000000000000" pitchFamily="2" charset="2"/>
              <a:buChar char="Ø"/>
            </a:pPr>
            <a:r>
              <a:rPr lang="ar-SA" sz="2200" dirty="0">
                <a:cs typeface="B Nazanin" panose="00000400000000000000" pitchFamily="2" charset="-78"/>
              </a:rPr>
              <a:t> </a:t>
            </a:r>
            <a:r>
              <a:rPr lang="ar-SA" dirty="0" smtClean="0">
                <a:solidFill>
                  <a:srgbClr val="FF0000"/>
                </a:solidFill>
                <a:cs typeface="B Titr" panose="00000700000000000000" pitchFamily="2" charset="-78"/>
              </a:rPr>
              <a:t>درس </a:t>
            </a:r>
            <a:r>
              <a:rPr lang="ar-SA" dirty="0">
                <a:solidFill>
                  <a:srgbClr val="FF0000"/>
                </a:solidFill>
                <a:cs typeface="B Titr" panose="00000700000000000000" pitchFamily="2" charset="-78"/>
              </a:rPr>
              <a:t>هفدهم: </a:t>
            </a:r>
            <a:r>
              <a:rPr lang="ar-SA" sz="2200" dirty="0">
                <a:cs typeface="B Nazanin" panose="00000400000000000000" pitchFamily="2" charset="-78"/>
              </a:rPr>
              <a:t>توانایی نوشتن جمع متناظر، مقایسه عبارت‌های عددی با یکدیگر پس از پیدا کردن حاصل عبارت، درک رابطه بين شکل‌ها در دو اندازه مختلف، آشنایی با مفهوم تقریب در اندازه‌گیری طول، برقراری ارتباط بين عددهای ترتيبی و مفهوم زمان در فصل‌های مختلف، توانايی نمايش يک عبارت جمع يا تفريق روی محور</a:t>
            </a:r>
            <a:r>
              <a:rPr lang="en-US" dirty="0" smtClean="0"/>
              <a:t>.</a:t>
            </a:r>
            <a:endParaRPr lang="en-US" dirty="0"/>
          </a:p>
        </p:txBody>
      </p:sp>
    </p:spTree>
    <p:extLst>
      <p:ext uri="{BB962C8B-B14F-4D97-AF65-F5344CB8AC3E}">
        <p14:creationId xmlns:p14="http://schemas.microsoft.com/office/powerpoint/2010/main" val="21106249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6604" y="223516"/>
            <a:ext cx="8911687" cy="1280890"/>
          </a:xfrm>
        </p:spPr>
        <p:txBody>
          <a:bodyPr/>
          <a:lstStyle/>
          <a:p>
            <a:pPr algn="ctr" rtl="1"/>
            <a:r>
              <a:rPr lang="fa-IR" dirty="0" smtClean="0">
                <a:cs typeface="B Titr" panose="00000700000000000000" pitchFamily="2" charset="-78"/>
              </a:rPr>
              <a:t>فهرست و محتوا:</a:t>
            </a:r>
            <a:endParaRPr lang="en-US" dirty="0"/>
          </a:p>
        </p:txBody>
      </p:sp>
      <p:sp>
        <p:nvSpPr>
          <p:cNvPr id="3" name="Content Placeholder 2"/>
          <p:cNvSpPr>
            <a:spLocks noGrp="1"/>
          </p:cNvSpPr>
          <p:nvPr>
            <p:ph idx="1"/>
          </p:nvPr>
        </p:nvSpPr>
        <p:spPr>
          <a:xfrm>
            <a:off x="2037806" y="1088571"/>
            <a:ext cx="9431383" cy="5468983"/>
          </a:xfrm>
        </p:spPr>
        <p:txBody>
          <a:bodyPr>
            <a:normAutofit fontScale="92500" lnSpcReduction="20000"/>
          </a:bodyPr>
          <a:lstStyle/>
          <a:p>
            <a:pPr lvl="0" algn="just" rtl="1" fontAlgn="base">
              <a:buFont typeface="Wingdings" panose="05000000000000000000" pitchFamily="2" charset="2"/>
              <a:buChar char="Ø"/>
            </a:pPr>
            <a:r>
              <a:rPr lang="ar-SA" sz="1500" dirty="0">
                <a:solidFill>
                  <a:srgbClr val="FF0000"/>
                </a:solidFill>
                <a:cs typeface="B Titr" panose="00000700000000000000" pitchFamily="2" charset="-78"/>
              </a:rPr>
              <a:t>درس هجدهم</a:t>
            </a:r>
            <a:r>
              <a:rPr lang="ar-SA" dirty="0">
                <a:cs typeface="B Nazanin" panose="00000400000000000000" pitchFamily="2" charset="-78"/>
              </a:rPr>
              <a:t>: درک رابطه بین الگوهای هندسی و الگوهای عددی، درک و مفهوم عددهای فرد و زوج، انجام جمع‌های اساسی با حاصل کمتر از 20 به کمک رسم چوب‌خط، رسم شکل‌های قرينه با استفاده از شابلون، کسب آمادگی برای حل مسئله با استفاده از رسم شکل در پيدا کردن جواب جمع‌های اساسی</a:t>
            </a:r>
            <a:r>
              <a:rPr lang="en-US" dirty="0">
                <a:cs typeface="B Nazanin" panose="00000400000000000000" pitchFamily="2" charset="-78"/>
              </a:rPr>
              <a:t>.</a:t>
            </a:r>
          </a:p>
          <a:p>
            <a:pPr lvl="0" algn="just" rtl="1" fontAlgn="base">
              <a:buFont typeface="Wingdings" panose="05000000000000000000" pitchFamily="2" charset="2"/>
              <a:buChar char="Ø"/>
            </a:pPr>
            <a:r>
              <a:rPr lang="ar-SA" sz="1500" dirty="0">
                <a:solidFill>
                  <a:srgbClr val="FF0000"/>
                </a:solidFill>
                <a:cs typeface="B Titr" panose="00000700000000000000" pitchFamily="2" charset="-78"/>
              </a:rPr>
              <a:t>درس نوزدهم: </a:t>
            </a:r>
            <a:r>
              <a:rPr lang="ar-SA" dirty="0">
                <a:cs typeface="B Nazanin" panose="00000400000000000000" pitchFamily="2" charset="-78"/>
              </a:rPr>
              <a:t>خواندن و نوشتن عددهای مضرب ده، بالا بردن توانايی انجام عمل جمع مضارب عدد صد، حل مسائل کلامی با استفاده از راهبرد رسم شکل، حل مسائل کلامی تفريق با استفاده از محور اعداد، تمرين مقايسهٔ اعداد پس از انجام عمليات، بالا بردن درک مفهوم تقارن افقی و عمودی به صورت هم‌زمان، حل مسائل کلامی مربوط به تفريق با استفاده از راهبرد رسم شکل و محور اعداد</a:t>
            </a:r>
            <a:r>
              <a:rPr lang="en-US" dirty="0">
                <a:cs typeface="B Nazanin" panose="00000400000000000000" pitchFamily="2" charset="-78"/>
              </a:rPr>
              <a:t>.</a:t>
            </a:r>
          </a:p>
          <a:p>
            <a:pPr lvl="0" algn="just" rtl="1" fontAlgn="base">
              <a:buFont typeface="Wingdings" panose="05000000000000000000" pitchFamily="2" charset="2"/>
              <a:buChar char="Ø"/>
            </a:pPr>
            <a:r>
              <a:rPr lang="ar-SA" sz="1500" dirty="0">
                <a:solidFill>
                  <a:srgbClr val="FF0000"/>
                </a:solidFill>
                <a:cs typeface="B Titr" panose="00000700000000000000" pitchFamily="2" charset="-78"/>
              </a:rPr>
              <a:t>درس بیستم: </a:t>
            </a:r>
            <a:r>
              <a:rPr lang="ar-SA" dirty="0">
                <a:cs typeface="B Nazanin" panose="00000400000000000000" pitchFamily="2" charset="-78"/>
              </a:rPr>
              <a:t>درک اعداد از 20 تا 99 با استفاده از جدول ارزش مکانی و دسته‌بندی آن‌ها، بالا بردن توانايی بردن عدد داخل جدول ارزش مکانی، ترسيم اشکال متقارن نسبت به خط عمودی و افقی، نوشتن جلونويسی برای پاسخ مسئله</a:t>
            </a:r>
            <a:r>
              <a:rPr lang="en-US" dirty="0">
                <a:cs typeface="B Nazanin" panose="00000400000000000000" pitchFamily="2" charset="-78"/>
              </a:rPr>
              <a:t>.</a:t>
            </a:r>
          </a:p>
          <a:p>
            <a:pPr lvl="0" algn="just" rtl="1" fontAlgn="base">
              <a:buFont typeface="Wingdings" panose="05000000000000000000" pitchFamily="2" charset="2"/>
              <a:buChar char="Ø"/>
            </a:pPr>
            <a:r>
              <a:rPr lang="ar-SA" sz="1500" dirty="0">
                <a:solidFill>
                  <a:srgbClr val="FF0000"/>
                </a:solidFill>
                <a:cs typeface="B Titr" panose="00000700000000000000" pitchFamily="2" charset="-78"/>
              </a:rPr>
              <a:t>درس بیست و یکم: </a:t>
            </a:r>
            <a:r>
              <a:rPr lang="ar-SA" dirty="0">
                <a:cs typeface="B Nazanin" panose="00000400000000000000" pitchFamily="2" charset="-78"/>
              </a:rPr>
              <a:t>آشنايی با جدول اعداد 1 تا 100، جمع مضارب عدد 10 به صورت ذهنی و نوشتن آن‌ها به حروف، درک مفاهيم کوتاه، کوتاه‌تر و کوتاه‌ترين، بلند، بلندتر و بلندترين و هم‌اندازه و به کار بردن آن‌ها، تمرين خواندن ساعت‌های دقيق، درک درست از مفهوم زمان و بيان تقريبی آن</a:t>
            </a:r>
            <a:r>
              <a:rPr lang="en-US" dirty="0">
                <a:cs typeface="B Nazanin" panose="00000400000000000000" pitchFamily="2" charset="-78"/>
              </a:rPr>
              <a:t>.</a:t>
            </a:r>
          </a:p>
          <a:p>
            <a:pPr lvl="0" algn="just" rtl="1" fontAlgn="base">
              <a:buFont typeface="Wingdings" panose="05000000000000000000" pitchFamily="2" charset="2"/>
              <a:buChar char="Ø"/>
            </a:pPr>
            <a:r>
              <a:rPr lang="ar-SA" sz="1500" dirty="0">
                <a:solidFill>
                  <a:srgbClr val="FF0000"/>
                </a:solidFill>
                <a:cs typeface="B Titr" panose="00000700000000000000" pitchFamily="2" charset="-78"/>
              </a:rPr>
              <a:t>درس بیست و دوم: </a:t>
            </a:r>
            <a:r>
              <a:rPr lang="ar-SA" dirty="0">
                <a:cs typeface="B Nazanin" panose="00000400000000000000" pitchFamily="2" charset="-78"/>
              </a:rPr>
              <a:t>انجام تفريق مضارب 10 به صورت ذهنی و به کمک شکل، آشنايی با تقويم و هفت روز هفته، آموزش نوشتن عددهای مضرب 10 به حروف</a:t>
            </a:r>
            <a:r>
              <a:rPr lang="en-US" dirty="0">
                <a:cs typeface="B Nazanin" panose="00000400000000000000" pitchFamily="2" charset="-78"/>
              </a:rPr>
              <a:t>.</a:t>
            </a:r>
          </a:p>
          <a:p>
            <a:pPr lvl="0" algn="just" rtl="1" fontAlgn="base">
              <a:buFont typeface="Wingdings" panose="05000000000000000000" pitchFamily="2" charset="2"/>
              <a:buChar char="Ø"/>
            </a:pPr>
            <a:r>
              <a:rPr lang="ar-SA" sz="1500" dirty="0">
                <a:solidFill>
                  <a:srgbClr val="FF0000"/>
                </a:solidFill>
                <a:cs typeface="B Titr" panose="00000700000000000000" pitchFamily="2" charset="-78"/>
              </a:rPr>
              <a:t>درس بیست و سوم: </a:t>
            </a:r>
            <a:r>
              <a:rPr lang="ar-SA" dirty="0">
                <a:cs typeface="B Nazanin" panose="00000400000000000000" pitchFamily="2" charset="-78"/>
              </a:rPr>
              <a:t>بالا بردن توانايی شمردن رو به جلو و رو به عقب 5 تايی با شروع‌های متفاوت، جمع و تفريق مضارب عدد 10 با يک عدد یک‌رقمی، نوشتن عددهای دورقمی به حروف، مقايسه عبارت‌های عددی داده شده پس از پيدا کردن حاصل عبارت، آشنايی با ماشین‌حساب و نمادهای عددی روی صفحه کليد و صفحه نمايش و حل مسائل به کمک آن</a:t>
            </a:r>
            <a:r>
              <a:rPr lang="en-US" dirty="0">
                <a:cs typeface="B Nazanin" panose="00000400000000000000" pitchFamily="2" charset="-78"/>
              </a:rPr>
              <a:t>.</a:t>
            </a:r>
          </a:p>
          <a:p>
            <a:pPr lvl="0" algn="just" rtl="1" fontAlgn="base">
              <a:buFont typeface="Wingdings" panose="05000000000000000000" pitchFamily="2" charset="2"/>
              <a:buChar char="Ø"/>
            </a:pPr>
            <a:r>
              <a:rPr lang="ar-SA" sz="1500" dirty="0">
                <a:solidFill>
                  <a:srgbClr val="FF0000"/>
                </a:solidFill>
                <a:cs typeface="B Titr" panose="00000700000000000000" pitchFamily="2" charset="-78"/>
              </a:rPr>
              <a:t>درس بیست و چهارم: </a:t>
            </a:r>
            <a:r>
              <a:rPr lang="ar-SA" dirty="0">
                <a:cs typeface="B Nazanin" panose="00000400000000000000" pitchFamily="2" charset="-78"/>
              </a:rPr>
              <a:t>بالا بردن درک صحيح از پيوستگی زمان و بيان تقريبی ساعت، نوشتن اعداد به حروف تا عدد 99، بالا بردن توانايی نوشتن نام اشکال هندسی، توانايی نوشتن عبارت جمع يا تفريق در هنگام حل مسئله، تشخيص زیر مسئله‌ها در يک مسئله دومرحله‌ای</a:t>
            </a:r>
            <a:r>
              <a:rPr lang="en-US" dirty="0">
                <a:cs typeface="B Nazanin" panose="00000400000000000000" pitchFamily="2" charset="-78"/>
              </a:rPr>
              <a:t>.</a:t>
            </a:r>
          </a:p>
          <a:p>
            <a:pPr lvl="0" algn="just" rtl="1" fontAlgn="base">
              <a:buFont typeface="Wingdings" panose="05000000000000000000" pitchFamily="2" charset="2"/>
              <a:buChar char="Ø"/>
            </a:pPr>
            <a:r>
              <a:rPr lang="ar-SA" sz="1500" dirty="0">
                <a:solidFill>
                  <a:srgbClr val="FF0000"/>
                </a:solidFill>
                <a:cs typeface="B Titr" panose="00000700000000000000" pitchFamily="2" charset="-78"/>
              </a:rPr>
              <a:t>درس بیست و پنجم: </a:t>
            </a:r>
            <a:r>
              <a:rPr lang="ar-SA" dirty="0">
                <a:cs typeface="B Nazanin" panose="00000400000000000000" pitchFamily="2" charset="-78"/>
              </a:rPr>
              <a:t>بالا بردن توانایی حل مسائل دومرحله‌ای با استفاده از رسم شکل، درک عدد 100 با جدول ارزش مکانی، عددنويسی با توجه به دستورالعمل، پرورش خلاقيت و ابتکار دانش آموزان</a:t>
            </a:r>
            <a:r>
              <a:rPr lang="en-US" dirty="0">
                <a:cs typeface="B Nazanin" panose="00000400000000000000" pitchFamily="2" charset="-78"/>
              </a:rPr>
              <a:t>.</a:t>
            </a:r>
          </a:p>
          <a:p>
            <a:pPr algn="just" rtl="1" fontAlgn="base">
              <a:buFont typeface="Wingdings" panose="05000000000000000000" pitchFamily="2" charset="2"/>
              <a:buChar char="Ø"/>
            </a:pPr>
            <a:endParaRPr lang="en-US" dirty="0">
              <a:cs typeface="B Nazanin" panose="00000400000000000000" pitchFamily="2" charset="-78"/>
            </a:endParaRPr>
          </a:p>
        </p:txBody>
      </p:sp>
    </p:spTree>
    <p:extLst>
      <p:ext uri="{BB962C8B-B14F-4D97-AF65-F5344CB8AC3E}">
        <p14:creationId xmlns:p14="http://schemas.microsoft.com/office/powerpoint/2010/main" val="38530370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5805" y="596678"/>
            <a:ext cx="8911687" cy="1280890"/>
          </a:xfrm>
        </p:spPr>
        <p:txBody>
          <a:bodyPr>
            <a:normAutofit/>
          </a:bodyPr>
          <a:lstStyle/>
          <a:p>
            <a:pPr algn="r" rtl="1"/>
            <a:r>
              <a:rPr lang="ar-SA" b="1" dirty="0">
                <a:cs typeface="B Titr" panose="00000700000000000000" pitchFamily="2" charset="-78"/>
              </a:rPr>
              <a:t>1)اعداد در پایه اول ابتدایی</a:t>
            </a:r>
            <a:r>
              <a:rPr lang="fa-IR" b="1" dirty="0">
                <a:cs typeface="B Titr" panose="00000700000000000000" pitchFamily="2" charset="-78"/>
              </a:rPr>
              <a:t>: </a:t>
            </a:r>
            <a:endParaRPr lang="en-US" dirty="0">
              <a:cs typeface="B Titr" panose="00000700000000000000" pitchFamily="2" charset="-78"/>
            </a:endParaRPr>
          </a:p>
        </p:txBody>
      </p:sp>
      <p:sp>
        <p:nvSpPr>
          <p:cNvPr id="3" name="Content Placeholder 2"/>
          <p:cNvSpPr>
            <a:spLocks noGrp="1"/>
          </p:cNvSpPr>
          <p:nvPr>
            <p:ph idx="1"/>
          </p:nvPr>
        </p:nvSpPr>
        <p:spPr>
          <a:xfrm>
            <a:off x="3079542" y="1905000"/>
            <a:ext cx="7718996" cy="4632960"/>
          </a:xfrm>
        </p:spPr>
        <p:txBody>
          <a:bodyPr>
            <a:normAutofit/>
          </a:bodyPr>
          <a:lstStyle/>
          <a:p>
            <a:pPr marL="0" indent="0" algn="r" rtl="1">
              <a:lnSpc>
                <a:spcPct val="150000"/>
              </a:lnSpc>
              <a:buNone/>
            </a:pPr>
            <a:r>
              <a:rPr lang="ar-SA" sz="2800" b="1" dirty="0" smtClean="0">
                <a:solidFill>
                  <a:schemeClr val="accent2">
                    <a:lumMod val="75000"/>
                  </a:schemeClr>
                </a:solidFill>
                <a:latin typeface="+mj-lt"/>
                <a:ea typeface="+mj-ea"/>
                <a:cs typeface="B Titr" panose="00000700000000000000" pitchFamily="2" charset="-78"/>
              </a:rPr>
              <a:t>1-1)دسته بندی</a:t>
            </a:r>
            <a:endParaRPr lang="fa-IR" sz="2800" b="1" dirty="0" smtClean="0">
              <a:solidFill>
                <a:schemeClr val="accent2">
                  <a:lumMod val="75000"/>
                </a:schemeClr>
              </a:solidFill>
              <a:latin typeface="+mj-lt"/>
              <a:ea typeface="+mj-ea"/>
              <a:cs typeface="B Titr" panose="00000700000000000000" pitchFamily="2" charset="-78"/>
            </a:endParaRPr>
          </a:p>
          <a:p>
            <a:pPr marL="0" indent="0" algn="r" rtl="1">
              <a:lnSpc>
                <a:spcPct val="150000"/>
              </a:lnSpc>
              <a:buNone/>
            </a:pPr>
            <a:r>
              <a:rPr lang="ar-SA" sz="2800" b="1" dirty="0">
                <a:solidFill>
                  <a:schemeClr val="accent2">
                    <a:lumMod val="75000"/>
                  </a:schemeClr>
                </a:solidFill>
                <a:latin typeface="+mj-lt"/>
                <a:ea typeface="+mj-ea"/>
                <a:cs typeface="B Titr" panose="00000700000000000000" pitchFamily="2" charset="-78"/>
              </a:rPr>
              <a:t>1-2)آموزش عدد 10</a:t>
            </a:r>
            <a:endParaRPr lang="en-US" sz="2800" b="1" dirty="0">
              <a:solidFill>
                <a:schemeClr val="accent2">
                  <a:lumMod val="75000"/>
                </a:schemeClr>
              </a:solidFill>
              <a:latin typeface="+mj-lt"/>
              <a:ea typeface="+mj-ea"/>
              <a:cs typeface="B Titr" panose="00000700000000000000" pitchFamily="2" charset="-78"/>
            </a:endParaRPr>
          </a:p>
          <a:p>
            <a:pPr marL="0" indent="0" algn="r" rtl="1">
              <a:lnSpc>
                <a:spcPct val="150000"/>
              </a:lnSpc>
              <a:buNone/>
            </a:pPr>
            <a:r>
              <a:rPr lang="ar-SA" sz="2800" b="1" dirty="0">
                <a:solidFill>
                  <a:schemeClr val="accent2">
                    <a:lumMod val="75000"/>
                  </a:schemeClr>
                </a:solidFill>
                <a:latin typeface="+mj-lt"/>
                <a:ea typeface="+mj-ea"/>
                <a:cs typeface="B Titr" panose="00000700000000000000" pitchFamily="2" charset="-78"/>
              </a:rPr>
              <a:t>1-3)جدول ارزش </a:t>
            </a:r>
            <a:r>
              <a:rPr lang="ar-SA" sz="2800" b="1" dirty="0" smtClean="0">
                <a:solidFill>
                  <a:schemeClr val="accent2">
                    <a:lumMod val="75000"/>
                  </a:schemeClr>
                </a:solidFill>
                <a:latin typeface="+mj-lt"/>
                <a:ea typeface="+mj-ea"/>
                <a:cs typeface="B Titr" panose="00000700000000000000" pitchFamily="2" charset="-78"/>
              </a:rPr>
              <a:t>مکانی</a:t>
            </a:r>
            <a:endParaRPr lang="fa-IR" sz="2800" b="1" dirty="0"/>
          </a:p>
          <a:p>
            <a:pPr marL="0" indent="0" algn="r" rtl="1">
              <a:lnSpc>
                <a:spcPct val="150000"/>
              </a:lnSpc>
              <a:buNone/>
            </a:pPr>
            <a:r>
              <a:rPr lang="ar-SA" sz="2800" b="1" dirty="0">
                <a:solidFill>
                  <a:schemeClr val="accent2">
                    <a:lumMod val="75000"/>
                  </a:schemeClr>
                </a:solidFill>
                <a:latin typeface="+mj-lt"/>
                <a:ea typeface="+mj-ea"/>
                <a:cs typeface="B Titr" panose="00000700000000000000" pitchFamily="2" charset="-78"/>
              </a:rPr>
              <a:t>1-4)آموزش عدد 100 </a:t>
            </a:r>
            <a:endParaRPr lang="fa-IR" sz="2800" b="1" dirty="0" smtClean="0">
              <a:solidFill>
                <a:schemeClr val="accent2">
                  <a:lumMod val="75000"/>
                </a:schemeClr>
              </a:solidFill>
              <a:latin typeface="+mj-lt"/>
              <a:ea typeface="+mj-ea"/>
              <a:cs typeface="B Titr" panose="00000700000000000000" pitchFamily="2" charset="-78"/>
            </a:endParaRPr>
          </a:p>
          <a:p>
            <a:pPr marL="0" indent="0" algn="r" rtl="1">
              <a:lnSpc>
                <a:spcPct val="150000"/>
              </a:lnSpc>
              <a:buNone/>
            </a:pPr>
            <a:r>
              <a:rPr lang="ar-SA" sz="2800" b="1" dirty="0" smtClean="0">
                <a:solidFill>
                  <a:schemeClr val="accent2">
                    <a:lumMod val="75000"/>
                  </a:schemeClr>
                </a:solidFill>
                <a:latin typeface="+mj-lt"/>
                <a:ea typeface="+mj-ea"/>
                <a:cs typeface="B Titr" panose="00000700000000000000" pitchFamily="2" charset="-78"/>
              </a:rPr>
              <a:t>1-5)مقایسه</a:t>
            </a:r>
            <a:endParaRPr lang="fa-IR" sz="2800" b="1" dirty="0" smtClean="0">
              <a:solidFill>
                <a:schemeClr val="accent2">
                  <a:lumMod val="75000"/>
                </a:schemeClr>
              </a:solidFill>
              <a:latin typeface="+mj-lt"/>
              <a:ea typeface="+mj-ea"/>
              <a:cs typeface="B Titr" panose="00000700000000000000" pitchFamily="2" charset="-78"/>
            </a:endParaRPr>
          </a:p>
          <a:p>
            <a:pPr marL="0" indent="0" algn="r" rtl="1">
              <a:buNone/>
            </a:pPr>
            <a:endParaRPr lang="en-US" sz="3600" b="1" dirty="0">
              <a:solidFill>
                <a:schemeClr val="accent2">
                  <a:lumMod val="75000"/>
                </a:schemeClr>
              </a:solidFill>
              <a:latin typeface="+mj-lt"/>
              <a:ea typeface="+mj-ea"/>
              <a:cs typeface="B Titr" panose="00000700000000000000" pitchFamily="2" charset="-78"/>
            </a:endParaRPr>
          </a:p>
          <a:p>
            <a:pPr marL="0" indent="0" algn="r" rtl="1">
              <a:buNone/>
            </a:pPr>
            <a:endParaRPr lang="en-US" sz="3600" b="1" dirty="0">
              <a:solidFill>
                <a:schemeClr val="accent2">
                  <a:lumMod val="75000"/>
                </a:schemeClr>
              </a:solidFill>
              <a:latin typeface="+mj-lt"/>
              <a:ea typeface="+mj-ea"/>
              <a:cs typeface="B Titr" panose="00000700000000000000" pitchFamily="2" charset="-78"/>
            </a:endParaRPr>
          </a:p>
          <a:p>
            <a:pPr marL="0" indent="0" algn="r" rtl="1">
              <a:buNone/>
            </a:pPr>
            <a:endParaRPr lang="en-US" dirty="0"/>
          </a:p>
        </p:txBody>
      </p:sp>
      <p:pic>
        <p:nvPicPr>
          <p:cNvPr id="4" name="ggjhghgh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82692" y="136291"/>
            <a:ext cx="609600" cy="369736"/>
          </a:xfrm>
          <a:prstGeom prst="rect">
            <a:avLst/>
          </a:prstGeom>
        </p:spPr>
      </p:pic>
    </p:spTree>
    <p:extLst>
      <p:ext uri="{BB962C8B-B14F-4D97-AF65-F5344CB8AC3E}">
        <p14:creationId xmlns:p14="http://schemas.microsoft.com/office/powerpoint/2010/main" val="45741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67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6661" y="605822"/>
            <a:ext cx="8911687" cy="1280890"/>
          </a:xfrm>
        </p:spPr>
        <p:txBody>
          <a:bodyPr>
            <a:normAutofit/>
          </a:bodyPr>
          <a:lstStyle/>
          <a:p>
            <a:pPr algn="r" rtl="1"/>
            <a:r>
              <a:rPr lang="ar-SA" b="1" dirty="0">
                <a:cs typeface="B Titr" panose="00000700000000000000" pitchFamily="2" charset="-78"/>
              </a:rPr>
              <a:t>2)جمع و تفریق در پایه اول ابتدایی:</a:t>
            </a:r>
            <a:endParaRPr lang="en-US" b="1" dirty="0">
              <a:cs typeface="B Titr" panose="00000700000000000000" pitchFamily="2" charset="-78"/>
            </a:endParaRPr>
          </a:p>
        </p:txBody>
      </p:sp>
      <p:sp>
        <p:nvSpPr>
          <p:cNvPr id="3" name="Content Placeholder 2"/>
          <p:cNvSpPr>
            <a:spLocks noGrp="1"/>
          </p:cNvSpPr>
          <p:nvPr>
            <p:ph idx="1"/>
          </p:nvPr>
        </p:nvSpPr>
        <p:spPr>
          <a:xfrm>
            <a:off x="3042966" y="1941576"/>
            <a:ext cx="7718996" cy="4632960"/>
          </a:xfrm>
        </p:spPr>
        <p:txBody>
          <a:bodyPr>
            <a:normAutofit fontScale="77500" lnSpcReduction="20000"/>
          </a:bodyPr>
          <a:lstStyle/>
          <a:p>
            <a:pPr marL="0" indent="0" algn="r" rtl="1">
              <a:lnSpc>
                <a:spcPct val="170000"/>
              </a:lnSpc>
              <a:buNone/>
            </a:pPr>
            <a:r>
              <a:rPr lang="ar-SA" sz="3600" b="1" dirty="0">
                <a:solidFill>
                  <a:schemeClr val="accent2">
                    <a:lumMod val="75000"/>
                  </a:schemeClr>
                </a:solidFill>
                <a:latin typeface="+mj-lt"/>
                <a:ea typeface="+mj-ea"/>
                <a:cs typeface="B Titr" panose="00000700000000000000" pitchFamily="2" charset="-78"/>
              </a:rPr>
              <a:t>2-1)جمع و تفریق با کمک انگشتان دست: </a:t>
            </a:r>
            <a:endParaRPr lang="en-US" sz="3600" b="1" dirty="0">
              <a:solidFill>
                <a:schemeClr val="accent2">
                  <a:lumMod val="75000"/>
                </a:schemeClr>
              </a:solidFill>
              <a:latin typeface="+mj-lt"/>
              <a:ea typeface="+mj-ea"/>
              <a:cs typeface="B Titr" panose="00000700000000000000" pitchFamily="2" charset="-78"/>
            </a:endParaRPr>
          </a:p>
          <a:p>
            <a:pPr marL="0" indent="0" algn="r" rtl="1">
              <a:lnSpc>
                <a:spcPct val="170000"/>
              </a:lnSpc>
              <a:buNone/>
            </a:pPr>
            <a:r>
              <a:rPr lang="ar-SA" sz="3600" b="1" dirty="0">
                <a:solidFill>
                  <a:schemeClr val="accent2">
                    <a:lumMod val="75000"/>
                  </a:schemeClr>
                </a:solidFill>
                <a:latin typeface="+mj-lt"/>
                <a:ea typeface="+mj-ea"/>
                <a:cs typeface="B Titr" panose="00000700000000000000" pitchFamily="2" charset="-78"/>
              </a:rPr>
              <a:t>2-2)جمع و تفریق با کمک تصویر و اشکال هندسی:</a:t>
            </a:r>
            <a:endParaRPr lang="en-US" sz="3600" b="1" dirty="0">
              <a:solidFill>
                <a:schemeClr val="accent2">
                  <a:lumMod val="75000"/>
                </a:schemeClr>
              </a:solidFill>
              <a:latin typeface="+mj-lt"/>
              <a:ea typeface="+mj-ea"/>
              <a:cs typeface="B Titr" panose="00000700000000000000" pitchFamily="2" charset="-78"/>
            </a:endParaRPr>
          </a:p>
          <a:p>
            <a:pPr marL="0" indent="0" algn="r" rtl="1">
              <a:lnSpc>
                <a:spcPct val="170000"/>
              </a:lnSpc>
              <a:buNone/>
            </a:pPr>
            <a:r>
              <a:rPr lang="ar-SA" sz="3600" b="1" dirty="0">
                <a:solidFill>
                  <a:schemeClr val="accent2">
                    <a:lumMod val="75000"/>
                  </a:schemeClr>
                </a:solidFill>
                <a:latin typeface="+mj-lt"/>
                <a:ea typeface="+mj-ea"/>
                <a:cs typeface="B Titr" panose="00000700000000000000" pitchFamily="2" charset="-78"/>
              </a:rPr>
              <a:t>2-3)جمع و تفریق با کمک چینه:</a:t>
            </a:r>
            <a:endParaRPr lang="en-US" sz="3600" b="1" dirty="0">
              <a:solidFill>
                <a:schemeClr val="accent2">
                  <a:lumMod val="75000"/>
                </a:schemeClr>
              </a:solidFill>
              <a:latin typeface="+mj-lt"/>
              <a:ea typeface="+mj-ea"/>
              <a:cs typeface="B Titr" panose="00000700000000000000" pitchFamily="2" charset="-78"/>
            </a:endParaRPr>
          </a:p>
          <a:p>
            <a:pPr marL="0" indent="0" algn="r" rtl="1">
              <a:lnSpc>
                <a:spcPct val="170000"/>
              </a:lnSpc>
              <a:buNone/>
            </a:pPr>
            <a:r>
              <a:rPr lang="ar-SA" sz="3600" b="1" dirty="0">
                <a:solidFill>
                  <a:schemeClr val="accent2">
                    <a:lumMod val="75000"/>
                  </a:schemeClr>
                </a:solidFill>
                <a:latin typeface="+mj-lt"/>
                <a:ea typeface="+mj-ea"/>
                <a:cs typeface="B Titr" panose="00000700000000000000" pitchFamily="2" charset="-78"/>
              </a:rPr>
              <a:t>2-4)جمع و تفریق با کمک چوب خط:</a:t>
            </a:r>
            <a:endParaRPr lang="en-US" sz="3600" b="1" dirty="0">
              <a:solidFill>
                <a:schemeClr val="accent2">
                  <a:lumMod val="75000"/>
                </a:schemeClr>
              </a:solidFill>
              <a:latin typeface="+mj-lt"/>
              <a:ea typeface="+mj-ea"/>
              <a:cs typeface="B Titr" panose="00000700000000000000" pitchFamily="2" charset="-78"/>
            </a:endParaRPr>
          </a:p>
          <a:p>
            <a:pPr marL="0" indent="0" algn="r" rtl="1">
              <a:lnSpc>
                <a:spcPct val="170000"/>
              </a:lnSpc>
              <a:buNone/>
            </a:pPr>
            <a:r>
              <a:rPr lang="ar-SA" sz="3600" b="1" dirty="0">
                <a:solidFill>
                  <a:schemeClr val="accent2">
                    <a:lumMod val="75000"/>
                  </a:schemeClr>
                </a:solidFill>
                <a:latin typeface="+mj-lt"/>
                <a:ea typeface="+mj-ea"/>
                <a:cs typeface="B Titr" panose="00000700000000000000" pitchFamily="2" charset="-78"/>
              </a:rPr>
              <a:t>2-5)جمع و تفریق با کمک محور: </a:t>
            </a:r>
            <a:endParaRPr lang="en-US" sz="3600" b="1" dirty="0">
              <a:solidFill>
                <a:schemeClr val="accent2">
                  <a:lumMod val="75000"/>
                </a:schemeClr>
              </a:solidFill>
              <a:latin typeface="+mj-lt"/>
              <a:ea typeface="+mj-ea"/>
              <a:cs typeface="B Titr" panose="00000700000000000000" pitchFamily="2" charset="-78"/>
            </a:endParaRPr>
          </a:p>
          <a:p>
            <a:pPr marL="0" indent="0" algn="r" rtl="1">
              <a:lnSpc>
                <a:spcPct val="150000"/>
              </a:lnSpc>
              <a:buNone/>
            </a:pPr>
            <a:r>
              <a:rPr lang="ar-SA" sz="3600" b="1" dirty="0" smtClean="0">
                <a:solidFill>
                  <a:schemeClr val="accent2">
                    <a:lumMod val="75000"/>
                  </a:schemeClr>
                </a:solidFill>
                <a:latin typeface="+mj-lt"/>
                <a:ea typeface="+mj-ea"/>
                <a:cs typeface="B Titr" panose="00000700000000000000" pitchFamily="2" charset="-78"/>
              </a:rPr>
              <a:t> </a:t>
            </a:r>
            <a:endParaRPr lang="en-US" sz="3600" b="1" dirty="0">
              <a:solidFill>
                <a:schemeClr val="accent2">
                  <a:lumMod val="75000"/>
                </a:schemeClr>
              </a:solidFill>
              <a:latin typeface="+mj-lt"/>
              <a:ea typeface="+mj-ea"/>
              <a:cs typeface="B Titr" panose="00000700000000000000" pitchFamily="2" charset="-78"/>
            </a:endParaRPr>
          </a:p>
          <a:p>
            <a:pPr marL="0" indent="0" algn="r" rtl="1">
              <a:buNone/>
            </a:pPr>
            <a:endParaRPr lang="en-US" sz="3600" b="1" dirty="0">
              <a:solidFill>
                <a:schemeClr val="accent2">
                  <a:lumMod val="75000"/>
                </a:schemeClr>
              </a:solidFill>
              <a:latin typeface="+mj-lt"/>
              <a:ea typeface="+mj-ea"/>
              <a:cs typeface="B Titr" panose="00000700000000000000" pitchFamily="2" charset="-78"/>
            </a:endParaRPr>
          </a:p>
          <a:p>
            <a:pPr marL="0" indent="0" algn="r" rtl="1">
              <a:buNone/>
            </a:pPr>
            <a:endParaRPr lang="en-US" dirty="0"/>
          </a:p>
        </p:txBody>
      </p:sp>
      <p:pic>
        <p:nvPicPr>
          <p:cNvPr id="4" name="at 17.30.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73548" y="88036"/>
            <a:ext cx="609600" cy="462922"/>
          </a:xfrm>
          <a:prstGeom prst="rect">
            <a:avLst/>
          </a:prstGeom>
        </p:spPr>
      </p:pic>
    </p:spTree>
    <p:extLst>
      <p:ext uri="{BB962C8B-B14F-4D97-AF65-F5344CB8AC3E}">
        <p14:creationId xmlns:p14="http://schemas.microsoft.com/office/powerpoint/2010/main" val="150594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9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5805" y="596678"/>
            <a:ext cx="8911687" cy="1280890"/>
          </a:xfrm>
        </p:spPr>
        <p:txBody>
          <a:bodyPr>
            <a:normAutofit/>
          </a:bodyPr>
          <a:lstStyle/>
          <a:p>
            <a:pPr marL="0" marR="0" algn="r" rtl="1">
              <a:lnSpc>
                <a:spcPct val="115000"/>
              </a:lnSpc>
              <a:spcBef>
                <a:spcPts val="1200"/>
              </a:spcBef>
              <a:spcAft>
                <a:spcPts val="0"/>
              </a:spcAft>
            </a:pPr>
            <a:r>
              <a:rPr lang="ar-SA" b="1" kern="0" dirty="0">
                <a:latin typeface="B Titr" panose="00000700000000000000" pitchFamily="2" charset="-78"/>
                <a:ea typeface="Times New Roman" panose="02020603050405020304" pitchFamily="18" charset="0"/>
                <a:cs typeface="B Titr" panose="00000700000000000000" pitchFamily="2" charset="-78"/>
              </a:rPr>
              <a:t>3)اندازه­گيری در پایه اول ابتدایی:</a:t>
            </a:r>
            <a:endParaRPr lang="en-US" b="1" kern="0" dirty="0">
              <a:latin typeface="B Titr" panose="00000700000000000000" pitchFamily="2" charset="-78"/>
              <a:ea typeface="Times New Roman" panose="02020603050405020304" pitchFamily="18" charset="0"/>
              <a:cs typeface="B Titr" panose="00000700000000000000" pitchFamily="2" charset="-78"/>
            </a:endParaRPr>
          </a:p>
        </p:txBody>
      </p:sp>
      <p:sp>
        <p:nvSpPr>
          <p:cNvPr id="3" name="Content Placeholder 2"/>
          <p:cNvSpPr>
            <a:spLocks noGrp="1"/>
          </p:cNvSpPr>
          <p:nvPr>
            <p:ph idx="1"/>
          </p:nvPr>
        </p:nvSpPr>
        <p:spPr>
          <a:xfrm>
            <a:off x="3061254" y="1950720"/>
            <a:ext cx="7718996" cy="4632960"/>
          </a:xfrm>
        </p:spPr>
        <p:txBody>
          <a:bodyPr>
            <a:normAutofit/>
          </a:bodyPr>
          <a:lstStyle/>
          <a:p>
            <a:pPr marL="0" indent="0" algn="r" rtl="1">
              <a:lnSpc>
                <a:spcPct val="150000"/>
              </a:lnSpc>
              <a:buNone/>
            </a:pPr>
            <a:r>
              <a:rPr lang="ar-SA" sz="2800" b="1" dirty="0">
                <a:solidFill>
                  <a:schemeClr val="accent2">
                    <a:lumMod val="75000"/>
                  </a:schemeClr>
                </a:solidFill>
                <a:latin typeface="+mj-lt"/>
                <a:ea typeface="+mj-ea"/>
                <a:cs typeface="B Titr" panose="00000700000000000000" pitchFamily="2" charset="-78"/>
              </a:rPr>
              <a:t>3-1)واحدهای اندازه­گیری: </a:t>
            </a:r>
            <a:endParaRPr lang="fa-IR" sz="2800" b="1" dirty="0">
              <a:solidFill>
                <a:schemeClr val="accent2">
                  <a:lumMod val="75000"/>
                </a:schemeClr>
              </a:solidFill>
              <a:latin typeface="+mj-lt"/>
              <a:ea typeface="+mj-ea"/>
              <a:cs typeface="B Titr" panose="00000700000000000000" pitchFamily="2" charset="-78"/>
            </a:endParaRPr>
          </a:p>
          <a:p>
            <a:pPr algn="r" rtl="1">
              <a:lnSpc>
                <a:spcPct val="150000"/>
              </a:lnSpc>
            </a:pPr>
            <a:r>
              <a:rPr lang="ar-SA" sz="2800" b="1" dirty="0">
                <a:solidFill>
                  <a:schemeClr val="accent2">
                    <a:lumMod val="75000"/>
                  </a:schemeClr>
                </a:solidFill>
                <a:latin typeface="+mj-lt"/>
                <a:ea typeface="+mj-ea"/>
                <a:cs typeface="B Titr" panose="00000700000000000000" pitchFamily="2" charset="-78"/>
              </a:rPr>
              <a:t>3-1-1)واحدهای اندازه­گیری غیر استاندارد:</a:t>
            </a:r>
            <a:endParaRPr lang="en-US" sz="2800" b="1" dirty="0">
              <a:solidFill>
                <a:schemeClr val="accent2">
                  <a:lumMod val="75000"/>
                </a:schemeClr>
              </a:solidFill>
              <a:latin typeface="+mj-lt"/>
              <a:ea typeface="+mj-ea"/>
              <a:cs typeface="B Titr" panose="00000700000000000000" pitchFamily="2" charset="-78"/>
            </a:endParaRPr>
          </a:p>
          <a:p>
            <a:pPr algn="r" rtl="1">
              <a:lnSpc>
                <a:spcPct val="150000"/>
              </a:lnSpc>
            </a:pPr>
            <a:r>
              <a:rPr lang="ar-SA" sz="2800" b="1" dirty="0">
                <a:solidFill>
                  <a:schemeClr val="accent2">
                    <a:lumMod val="75000"/>
                  </a:schemeClr>
                </a:solidFill>
                <a:latin typeface="+mj-lt"/>
                <a:ea typeface="+mj-ea"/>
                <a:cs typeface="B Titr" panose="00000700000000000000" pitchFamily="2" charset="-78"/>
              </a:rPr>
              <a:t>3-1-2)واحدهای اندازه­گیری استاندارد:</a:t>
            </a:r>
            <a:endParaRPr lang="en-US" sz="2800" b="1" dirty="0">
              <a:solidFill>
                <a:schemeClr val="accent2">
                  <a:lumMod val="75000"/>
                </a:schemeClr>
              </a:solidFill>
              <a:latin typeface="+mj-lt"/>
              <a:ea typeface="+mj-ea"/>
              <a:cs typeface="B Titr" panose="00000700000000000000" pitchFamily="2" charset="-78"/>
            </a:endParaRPr>
          </a:p>
          <a:p>
            <a:pPr marL="0" marR="0" indent="0" algn="r" rtl="1">
              <a:lnSpc>
                <a:spcPct val="150000"/>
              </a:lnSpc>
              <a:buNone/>
            </a:pPr>
            <a:r>
              <a:rPr lang="ar-SA" sz="2800" b="1" dirty="0">
                <a:solidFill>
                  <a:schemeClr val="accent2">
                    <a:lumMod val="75000"/>
                  </a:schemeClr>
                </a:solidFill>
                <a:latin typeface="+mj-lt"/>
                <a:ea typeface="+mj-ea"/>
                <a:cs typeface="B Titr" panose="00000700000000000000" pitchFamily="2" charset="-78"/>
              </a:rPr>
              <a:t>3-2)مقایسه طول:</a:t>
            </a:r>
            <a:endParaRPr lang="fa-IR" sz="2800" b="1" dirty="0">
              <a:solidFill>
                <a:schemeClr val="accent2">
                  <a:lumMod val="75000"/>
                </a:schemeClr>
              </a:solidFill>
              <a:latin typeface="+mj-lt"/>
              <a:ea typeface="+mj-ea"/>
              <a:cs typeface="B Titr" panose="00000700000000000000" pitchFamily="2" charset="-78"/>
            </a:endParaRPr>
          </a:p>
          <a:p>
            <a:pPr marL="0" marR="0" indent="0" algn="r" rtl="1">
              <a:lnSpc>
                <a:spcPct val="150000"/>
              </a:lnSpc>
              <a:buNone/>
            </a:pPr>
            <a:r>
              <a:rPr lang="ar-SA" sz="2800" b="1" dirty="0">
                <a:solidFill>
                  <a:schemeClr val="accent2">
                    <a:lumMod val="75000"/>
                  </a:schemeClr>
                </a:solidFill>
                <a:latin typeface="+mj-lt"/>
                <a:ea typeface="+mj-ea"/>
                <a:cs typeface="B Titr" panose="00000700000000000000" pitchFamily="2" charset="-78"/>
              </a:rPr>
              <a:t>3-3)تقريب­زدن و مفهوم بين :</a:t>
            </a:r>
            <a:endParaRPr lang="en-US" sz="2800" b="1" dirty="0">
              <a:solidFill>
                <a:schemeClr val="accent2">
                  <a:lumMod val="75000"/>
                </a:schemeClr>
              </a:solidFill>
              <a:latin typeface="+mj-lt"/>
              <a:ea typeface="+mj-ea"/>
              <a:cs typeface="B Titr" panose="00000700000000000000" pitchFamily="2" charset="-78"/>
            </a:endParaRPr>
          </a:p>
          <a:p>
            <a:pPr marL="0" indent="0" algn="r" rtl="1">
              <a:buNone/>
            </a:pPr>
            <a:endParaRPr lang="en-US" sz="3600" b="1" dirty="0">
              <a:solidFill>
                <a:schemeClr val="accent2">
                  <a:lumMod val="75000"/>
                </a:schemeClr>
              </a:solidFill>
              <a:latin typeface="+mj-lt"/>
              <a:ea typeface="+mj-ea"/>
              <a:cs typeface="B Titr" panose="00000700000000000000" pitchFamily="2" charset="-78"/>
            </a:endParaRPr>
          </a:p>
          <a:p>
            <a:pPr marL="0" indent="0" algn="r" rtl="1">
              <a:buNone/>
            </a:pPr>
            <a:endParaRPr lang="en-US" sz="3600" b="1" dirty="0">
              <a:solidFill>
                <a:schemeClr val="accent2">
                  <a:lumMod val="75000"/>
                </a:schemeClr>
              </a:solidFill>
              <a:latin typeface="+mj-lt"/>
              <a:ea typeface="+mj-ea"/>
              <a:cs typeface="B Titr" panose="00000700000000000000" pitchFamily="2" charset="-78"/>
            </a:endParaRPr>
          </a:p>
          <a:p>
            <a:pPr marL="0" indent="0" algn="r" rtl="1">
              <a:buNone/>
            </a:pPr>
            <a:endParaRPr lang="en-US" dirty="0"/>
          </a:p>
        </p:txBody>
      </p:sp>
      <p:pic>
        <p:nvPicPr>
          <p:cNvPr id="4" name="0987651">
            <a:hlinkClick r:id="" action="ppaction://media"/>
          </p:cNvPr>
          <p:cNvPicPr>
            <a:picLocks noChangeAspect="1"/>
          </p:cNvPicPr>
          <p:nvPr>
            <a:audioFile r:link="rId1"/>
            <p:extLst>
              <p:ext uri="{DAA4B4D4-6D71-4841-9C94-3DE7FCFB9230}">
                <p14:media xmlns:p14="http://schemas.microsoft.com/office/powerpoint/2010/main" r:embed="rId2">
                  <p14:trim end="139428.0068"/>
                </p14:media>
              </p:ext>
            </p:extLst>
          </p:nvPr>
        </p:nvPicPr>
        <p:blipFill>
          <a:blip r:embed="rId4"/>
          <a:stretch>
            <a:fillRect/>
          </a:stretch>
        </p:blipFill>
        <p:spPr>
          <a:xfrm>
            <a:off x="11382692" y="0"/>
            <a:ext cx="609600" cy="443883"/>
          </a:xfrm>
          <a:prstGeom prst="rect">
            <a:avLst/>
          </a:prstGeom>
        </p:spPr>
      </p:pic>
    </p:spTree>
    <p:extLst>
      <p:ext uri="{BB962C8B-B14F-4D97-AF65-F5344CB8AC3E}">
        <p14:creationId xmlns:p14="http://schemas.microsoft.com/office/powerpoint/2010/main" val="188507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4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Wisp">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docProps/app.xml><?xml version="1.0" encoding="utf-8"?>
<Properties xmlns="http://schemas.openxmlformats.org/officeDocument/2006/extended-properties" xmlns:vt="http://schemas.openxmlformats.org/officeDocument/2006/docPropsVTypes">
  <Template>Integral</Template>
  <TotalTime>611</TotalTime>
  <Words>1537</Words>
  <Application>Microsoft Office PowerPoint</Application>
  <PresentationFormat>Widescreen</PresentationFormat>
  <Paragraphs>82</Paragraphs>
  <Slides>12</Slides>
  <Notes>0</Notes>
  <HiddenSlides>0</HiddenSlides>
  <MMClips>7</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vt:i4>
      </vt:variant>
    </vt:vector>
  </HeadingPairs>
  <TitlesOfParts>
    <vt:vector size="22" baseType="lpstr">
      <vt:lpstr>Arial</vt:lpstr>
      <vt:lpstr>B Kamran Outline</vt:lpstr>
      <vt:lpstr>B Nazanin</vt:lpstr>
      <vt:lpstr>B Titr</vt:lpstr>
      <vt:lpstr>Century Gothic</vt:lpstr>
      <vt:lpstr>Tahoma</vt:lpstr>
      <vt:lpstr>Times New Roman</vt:lpstr>
      <vt:lpstr>Wingdings</vt:lpstr>
      <vt:lpstr>Wingdings 3</vt:lpstr>
      <vt:lpstr>Wisp</vt:lpstr>
      <vt:lpstr>PowerPoint Presentation</vt:lpstr>
      <vt:lpstr>عنوان موضوع:ارائه نیمه دوم ریاضی اول ابتدایی</vt:lpstr>
      <vt:lpstr> مقدمه:</vt:lpstr>
      <vt:lpstr>هدف نویسنده:</vt:lpstr>
      <vt:lpstr>فهرست و محتوا:</vt:lpstr>
      <vt:lpstr>فهرست و محتوا:</vt:lpstr>
      <vt:lpstr>1)اعداد در پایه اول ابتدایی: </vt:lpstr>
      <vt:lpstr>2)جمع و تفریق در پایه اول ابتدایی:</vt:lpstr>
      <vt:lpstr>3)اندازه­گيری در پایه اول ابتدایی:</vt:lpstr>
      <vt:lpstr>4)زمان در پایه اول ابتدایی:</vt:lpstr>
      <vt:lpstr>7)جبر در پایه اول ابتدایی:</vt:lpstr>
      <vt:lpstr>با تشکر از توجه شما</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عنوان موضوع:برسی نیمه دوم ریاضی اول ابتدایی</dc:title>
  <dc:creator>AHOORA</dc:creator>
  <cp:lastModifiedBy>Windows User</cp:lastModifiedBy>
  <cp:revision>47</cp:revision>
  <dcterms:created xsi:type="dcterms:W3CDTF">2020-04-20T14:31:28Z</dcterms:created>
  <dcterms:modified xsi:type="dcterms:W3CDTF">2020-04-24T13:55:00Z</dcterms:modified>
</cp:coreProperties>
</file>