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94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DE4529-B7C3-4E64-AA33-A9BA92DDA4BF}" type="datetimeFigureOut">
              <a:rPr lang="en-US" smtClean="0"/>
              <a:t>2020-05-10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386013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E4529-B7C3-4E64-AA33-A9BA92DDA4BF}" type="datetimeFigureOut">
              <a:rPr lang="en-US" smtClean="0"/>
              <a:t>2020-05-11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417666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E4529-B7C3-4E64-AA33-A9BA92DDA4BF}" type="datetimeFigureOut">
              <a:rPr lang="en-US" smtClean="0"/>
              <a:t>2020-05-11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82190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E4529-B7C3-4E64-AA33-A9BA92DDA4BF}" type="datetimeFigureOut">
              <a:rPr lang="en-US" smtClean="0"/>
              <a:t>2020-05-10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225060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DE4529-B7C3-4E64-AA33-A9BA92DDA4BF}" type="datetimeFigureOut">
              <a:rPr lang="en-US" smtClean="0"/>
              <a:t>2020-05-11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324307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E4529-B7C3-4E64-AA33-A9BA92DDA4BF}" type="datetimeFigureOut">
              <a:rPr lang="en-US" smtClean="0"/>
              <a:t>2020-05-11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402984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DE4529-B7C3-4E64-AA33-A9BA92DDA4BF}" type="datetimeFigureOut">
              <a:rPr lang="en-US" smtClean="0"/>
              <a:t>2020-05-11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236434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DE4529-B7C3-4E64-AA33-A9BA92DDA4BF}" type="datetimeFigureOut">
              <a:rPr lang="en-US" smtClean="0"/>
              <a:t>2020-05-11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87097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E4529-B7C3-4E64-AA33-A9BA92DDA4BF}" type="datetimeFigureOut">
              <a:rPr lang="en-US" smtClean="0"/>
              <a:t>2020-05-11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91496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E4529-B7C3-4E64-AA33-A9BA92DDA4BF}" type="datetimeFigureOut">
              <a:rPr lang="en-US" smtClean="0"/>
              <a:t>2020-05-11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256561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E4529-B7C3-4E64-AA33-A9BA92DDA4BF}" type="datetimeFigureOut">
              <a:rPr lang="en-US" smtClean="0"/>
              <a:t>2020-05-11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02FEF-3BC7-4944-BBD6-276C17A6E7C6}" type="slidenum">
              <a:rPr lang="en-US" smtClean="0"/>
              <a:t>‹#›</a:t>
            </a:fld>
            <a:endParaRPr lang="en-US"/>
          </a:p>
        </p:txBody>
      </p:sp>
    </p:spTree>
    <p:extLst>
      <p:ext uri="{BB962C8B-B14F-4D97-AF65-F5344CB8AC3E}">
        <p14:creationId xmlns:p14="http://schemas.microsoft.com/office/powerpoint/2010/main" val="331454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E4529-B7C3-4E64-AA33-A9BA92DDA4BF}" type="datetimeFigureOut">
              <a:rPr lang="en-US" smtClean="0"/>
              <a:t>2020-05-10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02FEF-3BC7-4944-BBD6-276C17A6E7C6}" type="slidenum">
              <a:rPr lang="en-US" smtClean="0"/>
              <a:t>‹#›</a:t>
            </a:fld>
            <a:endParaRPr lang="en-US"/>
          </a:p>
        </p:txBody>
      </p:sp>
    </p:spTree>
    <p:extLst>
      <p:ext uri="{BB962C8B-B14F-4D97-AF65-F5344CB8AC3E}">
        <p14:creationId xmlns:p14="http://schemas.microsoft.com/office/powerpoint/2010/main" val="3140110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جنبه های کوانتومی تابش الکترومغناطیسی</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4092028"/>
      </p:ext>
    </p:extLst>
  </p:cSld>
  <p:clrMapOvr>
    <a:masterClrMapping/>
  </p:clrMapOvr>
  <mc:AlternateContent xmlns:mc="http://schemas.openxmlformats.org/markup-compatibility/2006">
    <mc:Choice xmlns:p14="http://schemas.microsoft.com/office/powerpoint/2010/main" Requires="p14">
      <p:transition spd="slow" p14:dur="2000" advTm="17567"/>
    </mc:Choice>
    <mc:Fallback>
      <p:transition spd="slow" advTm="1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t>چون بسامد فوتون انرژی آن را تعیین میکند پس انرژی فوتوالکترون به بسامد فوتون فرودی ربط پیدا میکند.</a:t>
            </a:r>
          </a:p>
          <a:p>
            <a:pPr algn="r" rtl="1"/>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501015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9877811"/>
      </p:ext>
    </p:extLst>
  </p:cSld>
  <p:clrMapOvr>
    <a:masterClrMapping/>
  </p:clrMapOvr>
  <mc:AlternateContent xmlns:mc="http://schemas.openxmlformats.org/markup-compatibility/2006">
    <mc:Choice xmlns:p14="http://schemas.microsoft.com/office/powerpoint/2010/main" Requires="p14">
      <p:transition spd="slow" p14:dur="2000" advTm="75958"/>
    </mc:Choice>
    <mc:Fallback>
      <p:transition spd="slow" advTm="7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dirty="0" smtClean="0"/>
              <a:t>شدت موج الکترومغناطیسی از دیدگاه مکانیک کوانتومی مفهوم جدیدی به خود میگیرد: شدت موج الکترومغناطیسی عبارتست از تعداد فوتونهای فرودی ضربدر انرژی یک فوتون. پس اگر شدت موج را زیاد کنیم در حقیقت تعداد فوتونهای اندرکنشی را زیاد کرده ایم که باعث افزایش جریان فوتونی خواهد بود.</a:t>
            </a:r>
          </a:p>
          <a:p>
            <a:pPr algn="r" rtl="1"/>
            <a:r>
              <a:rPr lang="fa-IR" dirty="0" smtClean="0"/>
              <a:t>گسیل فوتوالکترون آنی است چرا که اندرکنش فوتون با الکترون آنی است.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4350381"/>
      </p:ext>
    </p:extLst>
  </p:cSld>
  <p:clrMapOvr>
    <a:masterClrMapping/>
  </p:clrMapOvr>
  <mc:AlternateContent xmlns:mc="http://schemas.openxmlformats.org/markup-compatibility/2006">
    <mc:Choice xmlns:p14="http://schemas.microsoft.com/office/powerpoint/2010/main" Requires="p14">
      <p:transition spd="slow" p14:dur="2000" advTm="42217"/>
    </mc:Choice>
    <mc:Fallback>
      <p:transition spd="slow" advTm="42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اثر فوتوالکتریک</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20000"/>
              </a:bodyPr>
              <a:lstStyle/>
              <a:p>
                <a:pPr algn="r" rtl="1"/>
                <a:r>
                  <a:rPr lang="fa-IR" dirty="0" smtClean="0"/>
                  <a:t>گسیل الکترون از سطح فلز تحت تابش الکترومغناطیسی (نور) را اثر فوتوالکتریک میخوانند. الکترون گسیلی </a:t>
                </a:r>
                <a:r>
                  <a:rPr lang="fa-IR" dirty="0" smtClean="0">
                    <a:solidFill>
                      <a:srgbClr val="FF0000"/>
                    </a:solidFill>
                  </a:rPr>
                  <a:t>فوتوالکترون</a:t>
                </a:r>
                <a:r>
                  <a:rPr lang="fa-IR" dirty="0" smtClean="0"/>
                  <a:t> نامیده میشود.</a:t>
                </a:r>
              </a:p>
              <a:p>
                <a:pPr algn="r" rtl="1"/>
                <a:r>
                  <a:rPr lang="fa-IR" dirty="0" smtClean="0"/>
                  <a:t>باریکه نوری انرژی لازم برای رهایی الکترون از سطح فلز را به آن میدهد و باعث گسیل آن به بیرون می شود.</a:t>
                </a:r>
              </a:p>
              <a:p>
                <a:pPr algn="r" rtl="1"/>
                <a:r>
                  <a:rPr lang="fa-IR" dirty="0" smtClean="0"/>
                  <a:t>متغیرهای مهم در پدیده فوتوالکتریک نتیجه گرفته شده از آزمایش:</a:t>
                </a:r>
              </a:p>
              <a:p>
                <a:pPr marL="0" indent="0" algn="r" rtl="1">
                  <a:buNone/>
                </a:pPr>
                <a:r>
                  <a:rPr lang="fa-IR" dirty="0"/>
                  <a:t> </a:t>
                </a:r>
                <a:r>
                  <a:rPr lang="fa-IR" dirty="0" smtClean="0"/>
                  <a:t>  </a:t>
                </a:r>
              </a:p>
              <a:p>
                <a:pPr marL="0" indent="0" algn="r" rtl="1">
                  <a:buNone/>
                </a:pPr>
                <a:r>
                  <a:rPr lang="fa-IR" dirty="0" smtClean="0"/>
                  <a:t>فرکانس نور تابیده </a:t>
                </a:r>
                <a:r>
                  <a:rPr lang="en-US" dirty="0" smtClean="0"/>
                  <a:t> </a:t>
                </a:r>
              </a:p>
              <a:p>
                <a:pPr marL="0" indent="0" algn="r" rtl="1">
                  <a:buNone/>
                </a:pPr>
                <a:r>
                  <a:rPr lang="fa-IR" dirty="0" smtClean="0"/>
                  <a:t>جریان فوتوالکتریک </a:t>
                </a:r>
                <a14:m>
                  <m:oMath xmlns:m="http://schemas.openxmlformats.org/officeDocument/2006/math">
                    <m:r>
                      <a:rPr lang="en-US" b="0" i="1" smtClean="0">
                        <a:latin typeface="Cambria Math"/>
                      </a:rPr>
                      <m:t>𝑖</m:t>
                    </m:r>
                  </m:oMath>
                </a14:m>
                <a:endParaRPr lang="en-US" b="0" dirty="0" smtClean="0"/>
              </a:p>
              <a:p>
                <a:pPr marL="0" indent="0" algn="r" rtl="1">
                  <a:buNone/>
                </a:pPr>
                <a:r>
                  <a:rPr lang="fa-IR" dirty="0" smtClean="0"/>
                  <a:t>شدت باریکه نوری</a:t>
                </a:r>
                <a14:m>
                  <m:oMath xmlns:m="http://schemas.openxmlformats.org/officeDocument/2006/math">
                    <m:r>
                      <a:rPr lang="en-US" b="0" i="1" smtClean="0">
                        <a:latin typeface="Cambria Math"/>
                      </a:rPr>
                      <m:t>𝐼</m:t>
                    </m:r>
                  </m:oMath>
                </a14:m>
                <a:endParaRPr lang="fa-IR" b="0" dirty="0" smtClean="0"/>
              </a:p>
              <a:p>
                <a:pPr marL="0" indent="0" algn="r" rtl="1">
                  <a:buNone/>
                </a:pPr>
                <a:r>
                  <a:rPr lang="fa-IR" dirty="0" smtClean="0"/>
                  <a:t>انرژی جنبشی کلاسیک الکترونهای خروجی </a:t>
                </a:r>
                <a14:m>
                  <m:oMath xmlns:m="http://schemas.openxmlformats.org/officeDocument/2006/math">
                    <m:f>
                      <m:fPr>
                        <m:ctrlPr>
                          <a:rPr lang="en-US" i="1"/>
                        </m:ctrlPr>
                      </m:fPr>
                      <m:num>
                        <m:r>
                          <a:rPr lang="en-US" i="1"/>
                          <m:t>1</m:t>
                        </m:r>
                      </m:num>
                      <m:den>
                        <m:r>
                          <a:rPr lang="en-US" i="1"/>
                          <m:t>2</m:t>
                        </m:r>
                      </m:den>
                    </m:f>
                    <m:sSub>
                      <m:sSubPr>
                        <m:ctrlPr>
                          <a:rPr lang="en-US" i="1"/>
                        </m:ctrlPr>
                      </m:sSubPr>
                      <m:e>
                        <m:r>
                          <a:rPr lang="en-US" i="1"/>
                          <m:t>𝑚</m:t>
                        </m:r>
                      </m:e>
                      <m:sub>
                        <m:r>
                          <a:rPr lang="en-US" i="1"/>
                          <m:t>0</m:t>
                        </m:r>
                      </m:sub>
                    </m:sSub>
                    <m:sSup>
                      <m:sSupPr>
                        <m:ctrlPr>
                          <a:rPr lang="en-US" i="1"/>
                        </m:ctrlPr>
                      </m:sSupPr>
                      <m:e>
                        <m:r>
                          <a:rPr lang="en-US" i="1"/>
                          <m:t>𝑣</m:t>
                        </m:r>
                      </m:e>
                      <m:sup>
                        <m:r>
                          <a:rPr lang="en-US" i="1"/>
                          <m:t>2</m:t>
                        </m:r>
                      </m:sup>
                    </m:sSup>
                  </m:oMath>
                </a14:m>
                <a:endParaRPr lang="en-US" dirty="0"/>
              </a:p>
              <a:p>
                <a:pPr marL="0" indent="0" algn="r" rtl="1">
                  <a:buNone/>
                </a:pPr>
                <a:endParaRPr lang="fa-IR"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630" t="-2965" r="-1407"/>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218" y="3886200"/>
            <a:ext cx="304800" cy="37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2399163"/>
      </p:ext>
    </p:extLst>
  </p:cSld>
  <p:clrMapOvr>
    <a:masterClrMapping/>
  </p:clrMapOvr>
  <mc:AlternateContent xmlns:mc="http://schemas.openxmlformats.org/markup-compatibility/2006">
    <mc:Choice xmlns:p14="http://schemas.microsoft.com/office/powerpoint/2010/main" Requires="p14">
      <p:transition spd="slow" p14:dur="2000" advTm="193516"/>
    </mc:Choice>
    <mc:Fallback>
      <p:transition spd="slow" advTm="19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dirty="0" smtClean="0"/>
              <a:t>آزمایش فوتوالکتریک</a:t>
            </a:r>
            <a:endParaRPr lang="en-US" sz="2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593273"/>
            <a:ext cx="4876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038600" y="1981200"/>
            <a:ext cx="14478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95800" y="1593273"/>
            <a:ext cx="381000" cy="369332"/>
          </a:xfrm>
          <a:prstGeom prst="rect">
            <a:avLst/>
          </a:prstGeom>
          <a:noFill/>
        </p:spPr>
        <p:txBody>
          <a:bodyPr wrap="square" rtlCol="0">
            <a:spAutoFit/>
          </a:bodyPr>
          <a:lstStyle/>
          <a:p>
            <a:r>
              <a:rPr lang="en-US" dirty="0"/>
              <a:t>E</a:t>
            </a:r>
          </a:p>
        </p:txBody>
      </p:sp>
      <p:sp>
        <p:nvSpPr>
          <p:cNvPr id="7" name="TextBox 6"/>
          <p:cNvSpPr txBox="1"/>
          <p:nvPr/>
        </p:nvSpPr>
        <p:spPr>
          <a:xfrm>
            <a:off x="2476500" y="1796534"/>
            <a:ext cx="685800" cy="369332"/>
          </a:xfrm>
          <a:prstGeom prst="rect">
            <a:avLst/>
          </a:prstGeom>
          <a:noFill/>
        </p:spPr>
        <p:txBody>
          <a:bodyPr wrap="square" rtlCol="0">
            <a:spAutoFit/>
          </a:bodyPr>
          <a:lstStyle/>
          <a:p>
            <a:r>
              <a:rPr lang="fa-IR" dirty="0" smtClean="0"/>
              <a:t>آنود</a:t>
            </a:r>
            <a:endParaRPr lang="en-US" dirty="0"/>
          </a:p>
        </p:txBody>
      </p:sp>
      <p:sp>
        <p:nvSpPr>
          <p:cNvPr id="9" name="TextBox 8"/>
          <p:cNvSpPr txBox="1"/>
          <p:nvPr/>
        </p:nvSpPr>
        <p:spPr>
          <a:xfrm>
            <a:off x="6400800" y="1575955"/>
            <a:ext cx="609600" cy="369332"/>
          </a:xfrm>
          <a:prstGeom prst="rect">
            <a:avLst/>
          </a:prstGeom>
          <a:noFill/>
        </p:spPr>
        <p:txBody>
          <a:bodyPr wrap="square" rtlCol="0">
            <a:spAutoFit/>
          </a:bodyPr>
          <a:lstStyle/>
          <a:p>
            <a:r>
              <a:rPr lang="fa-IR" dirty="0" smtClean="0"/>
              <a:t>کاتود</a:t>
            </a:r>
            <a:endParaRPr lang="en-US" dirty="0"/>
          </a:p>
        </p:txBody>
      </p:sp>
      <p:cxnSp>
        <p:nvCxnSpPr>
          <p:cNvPr id="11" name="Straight Arrow Connector 10"/>
          <p:cNvCxnSpPr/>
          <p:nvPr/>
        </p:nvCxnSpPr>
        <p:spPr>
          <a:xfrm flipH="1" flipV="1">
            <a:off x="3048000" y="2129953"/>
            <a:ext cx="838200" cy="4931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5337175" y="1778502"/>
            <a:ext cx="9874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350" y="4876800"/>
            <a:ext cx="19018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2" name="Rectangle 11"/>
              <p:cNvSpPr/>
              <p:nvPr/>
            </p:nvSpPr>
            <p:spPr>
              <a:xfrm>
                <a:off x="3502570" y="5562600"/>
                <a:ext cx="1834605" cy="6109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i="1">
                              <a:latin typeface="Cambria Math"/>
                            </a:rPr>
                            <m:t>1</m:t>
                          </m:r>
                        </m:num>
                        <m:den>
                          <m:r>
                            <a:rPr lang="en-US" i="1">
                              <a:latin typeface="Cambria Math"/>
                            </a:rPr>
                            <m:t>2</m:t>
                          </m:r>
                        </m:den>
                      </m:f>
                      <m:sSub>
                        <m:sSubPr>
                          <m:ctrlPr>
                            <a:rPr lang="en-US" i="1">
                              <a:latin typeface="Cambria Math"/>
                            </a:rPr>
                          </m:ctrlPr>
                        </m:sSubPr>
                        <m:e>
                          <m:r>
                            <a:rPr lang="en-US" i="1">
                              <a:latin typeface="Cambria Math"/>
                            </a:rPr>
                            <m:t>𝑚</m:t>
                          </m:r>
                        </m:e>
                        <m:sub>
                          <m:r>
                            <a:rPr lang="en-US" i="1">
                              <a:latin typeface="Cambria Math"/>
                            </a:rPr>
                            <m:t>0</m:t>
                          </m:r>
                        </m:sub>
                      </m:sSub>
                      <m:sSubSup>
                        <m:sSubSupPr>
                          <m:ctrlPr>
                            <a:rPr lang="en-US" i="1">
                              <a:latin typeface="Cambria Math"/>
                            </a:rPr>
                          </m:ctrlPr>
                        </m:sSubSupPr>
                        <m:e>
                          <m:r>
                            <a:rPr lang="en-US" i="1">
                              <a:latin typeface="Cambria Math"/>
                            </a:rPr>
                            <m:t>𝑣</m:t>
                          </m:r>
                        </m:e>
                        <m:sub>
                          <m:r>
                            <a:rPr lang="en-US" i="1">
                              <a:latin typeface="Cambria Math"/>
                            </a:rPr>
                            <m:t>𝑚𝑎𝑥</m:t>
                          </m:r>
                        </m:sub>
                        <m:sup>
                          <m:r>
                            <a:rPr lang="en-US" i="1">
                              <a:latin typeface="Cambria Math"/>
                            </a:rPr>
                            <m:t>2</m:t>
                          </m:r>
                        </m:sup>
                      </m:sSubSup>
                      <m:r>
                        <a:rPr lang="en-US" i="1">
                          <a:latin typeface="Cambria Math"/>
                        </a:rPr>
                        <m:t>=</m:t>
                      </m:r>
                      <m:r>
                        <a:rPr lang="en-US" i="1">
                          <a:latin typeface="Cambria Math"/>
                        </a:rPr>
                        <m:t>𝑒</m:t>
                      </m:r>
                      <m:sSub>
                        <m:sSubPr>
                          <m:ctrlPr>
                            <a:rPr lang="en-US" i="1">
                              <a:latin typeface="Cambria Math"/>
                            </a:rPr>
                          </m:ctrlPr>
                        </m:sSubPr>
                        <m:e>
                          <m:r>
                            <a:rPr lang="en-US" i="1">
                              <a:latin typeface="Cambria Math"/>
                            </a:rPr>
                            <m:t>𝑉</m:t>
                          </m:r>
                        </m:e>
                        <m:sub>
                          <m:r>
                            <a:rPr lang="en-US" i="1">
                              <a:latin typeface="Cambria Math"/>
                            </a:rPr>
                            <m:t>0</m:t>
                          </m:r>
                        </m:sub>
                      </m:sSub>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3502570" y="5562600"/>
                <a:ext cx="1834605" cy="610936"/>
              </a:xfrm>
              <a:prstGeom prst="rect">
                <a:avLst/>
              </a:prstGeom>
              <a:blipFill rotWithShape="1">
                <a:blip r:embed="rId7"/>
                <a:stretch>
                  <a:fillRect/>
                </a:stretch>
              </a:blipFill>
            </p:spPr>
            <p:txBody>
              <a:bodyPr/>
              <a:lstStyle/>
              <a:p>
                <a:r>
                  <a:rPr lang="en-US">
                    <a:noFill/>
                  </a:rPr>
                  <a:t> </a:t>
                </a:r>
              </a:p>
            </p:txBody>
          </p:sp>
        </mc:Fallback>
      </mc:AlternateContent>
      <p:cxnSp>
        <p:nvCxnSpPr>
          <p:cNvPr id="14" name="Straight Arrow Connector 13"/>
          <p:cNvCxnSpPr>
            <a:endCxn id="15" idx="1"/>
          </p:cNvCxnSpPr>
          <p:nvPr/>
        </p:nvCxnSpPr>
        <p:spPr>
          <a:xfrm>
            <a:off x="5181600" y="5868068"/>
            <a:ext cx="990600"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72200" y="5868068"/>
            <a:ext cx="1828800" cy="369332"/>
          </a:xfrm>
          <a:prstGeom prst="rect">
            <a:avLst/>
          </a:prstGeom>
          <a:noFill/>
        </p:spPr>
        <p:txBody>
          <a:bodyPr wrap="square" rtlCol="0">
            <a:spAutoFit/>
          </a:bodyPr>
          <a:lstStyle/>
          <a:p>
            <a:r>
              <a:rPr lang="fa-IR" dirty="0" smtClean="0"/>
              <a:t>پتانسیل ترمزی</a:t>
            </a:r>
            <a:endParaRPr lang="en-US"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1725720"/>
      </p:ext>
    </p:extLst>
  </p:cSld>
  <p:clrMapOvr>
    <a:masterClrMapping/>
  </p:clrMapOvr>
  <mc:AlternateContent xmlns:mc="http://schemas.openxmlformats.org/markup-compatibility/2006">
    <mc:Choice xmlns:p14="http://schemas.microsoft.com/office/powerpoint/2010/main" Requires="p14">
      <p:transition spd="slow" p14:dur="2000" advTm="251967"/>
    </mc:Choice>
    <mc:Fallback>
      <p:transition spd="slow" advTm="25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نتایج تجربی آزمایش</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51054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828800"/>
            <a:ext cx="198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819400"/>
            <a:ext cx="2133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6886519"/>
      </p:ext>
    </p:extLst>
  </p:cSld>
  <p:clrMapOvr>
    <a:masterClrMapping/>
  </p:clrMapOvr>
  <mc:AlternateContent xmlns:mc="http://schemas.openxmlformats.org/markup-compatibility/2006">
    <mc:Choice xmlns:p14="http://schemas.microsoft.com/office/powerpoint/2010/main" Requires="p14">
      <p:transition spd="slow" p14:dur="2000" advTm="319878"/>
    </mc:Choice>
    <mc:Fallback>
      <p:transition spd="slow" advTm="31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تعبیر کلاسیکی اثر فوتوالکتریک</a:t>
            </a:r>
            <a:endParaRPr lang="en-US" dirty="0"/>
          </a:p>
        </p:txBody>
      </p:sp>
      <p:sp>
        <p:nvSpPr>
          <p:cNvPr id="3" name="Content Placeholder 2"/>
          <p:cNvSpPr>
            <a:spLocks noGrp="1"/>
          </p:cNvSpPr>
          <p:nvPr>
            <p:ph idx="1"/>
          </p:nvPr>
        </p:nvSpPr>
        <p:spPr/>
        <p:txBody>
          <a:bodyPr/>
          <a:lstStyle/>
          <a:p>
            <a:pPr algn="r" rtl="1"/>
            <a:r>
              <a:rPr lang="fa-IR" dirty="0" smtClean="0"/>
              <a:t>الف) الکترونهای سطح فلز کاملا یکسان هستند پس همه آنها میتوانند با گرفتن انرژی از نور تابیده شده به صورت همزمان سطح فلز را ترک کنند. از نظر کلاسیکی ساعت ها طول میکشد تا سطح فلز را ترک کنند و نمیتوانند به صورت آنی این کارراانجام دهند.</a:t>
            </a:r>
          </a:p>
          <a:p>
            <a:pPr algn="r" rtl="1"/>
            <a:r>
              <a:rPr lang="fa-IR" dirty="0" smtClean="0"/>
              <a:t>ب) نظریه کلایسک بیان میکند که با افزایش شدتت نور تابیده تعداد فوتوالکترن ها افزایش می یابد که با مشاهدات تجربی سازگار است.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8068426"/>
      </p:ext>
    </p:extLst>
  </p:cSld>
  <p:clrMapOvr>
    <a:masterClrMapping/>
  </p:clrMapOvr>
  <mc:AlternateContent xmlns:mc="http://schemas.openxmlformats.org/markup-compatibility/2006">
    <mc:Choice xmlns:p14="http://schemas.microsoft.com/office/powerpoint/2010/main" Requires="p14">
      <p:transition spd="slow" p14:dur="2000" advTm="95966"/>
    </mc:Choice>
    <mc:Fallback>
      <p:transition spd="slow" advTm="9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en-US" dirty="0"/>
          </a:p>
        </p:txBody>
      </p:sp>
      <p:sp>
        <p:nvSpPr>
          <p:cNvPr id="3" name="Content Placeholder 2"/>
          <p:cNvSpPr>
            <a:spLocks noGrp="1"/>
          </p:cNvSpPr>
          <p:nvPr>
            <p:ph idx="1"/>
          </p:nvPr>
        </p:nvSpPr>
        <p:spPr/>
        <p:txBody>
          <a:bodyPr/>
          <a:lstStyle/>
          <a:p>
            <a:pPr algn="r" rtl="1"/>
            <a:r>
              <a:rPr lang="fa-IR" dirty="0" smtClean="0"/>
              <a:t>ج) نظریه کلاسیکی هیچ توجیهی ندارد</a:t>
            </a:r>
          </a:p>
          <a:p>
            <a:pPr algn="r" rtl="1"/>
            <a:endParaRPr lang="fa-IR" dirty="0" smtClean="0"/>
          </a:p>
          <a:p>
            <a:pPr algn="r" rtl="1"/>
            <a:r>
              <a:rPr lang="fa-IR" dirty="0" smtClean="0"/>
              <a:t>د)نظریه کلاسیکی هیچ نوجیهی ندارد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1842015"/>
      </p:ext>
    </p:extLst>
  </p:cSld>
  <p:clrMapOvr>
    <a:masterClrMapping/>
  </p:clrMapOvr>
  <mc:AlternateContent xmlns:mc="http://schemas.openxmlformats.org/markup-compatibility/2006">
    <mc:Choice xmlns:p14="http://schemas.microsoft.com/office/powerpoint/2010/main" Requires="p14">
      <p:transition spd="slow" p14:dur="2000" advTm="45179"/>
    </mc:Choice>
    <mc:Fallback>
      <p:transition spd="slow" advTm="4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تعبیر کوانتومی</a:t>
            </a:r>
            <a:endParaRPr lang="en-US" dirty="0"/>
          </a:p>
        </p:txBody>
      </p:sp>
      <p:sp>
        <p:nvSpPr>
          <p:cNvPr id="3" name="Content Placeholder 2"/>
          <p:cNvSpPr>
            <a:spLocks noGrp="1"/>
          </p:cNvSpPr>
          <p:nvPr>
            <p:ph idx="1"/>
          </p:nvPr>
        </p:nvSpPr>
        <p:spPr/>
        <p:txBody>
          <a:bodyPr/>
          <a:lstStyle/>
          <a:p>
            <a:pPr algn="r" rtl="1"/>
            <a:r>
              <a:rPr lang="fa-IR" dirty="0" smtClean="0"/>
              <a:t>امواج الکترومغناطیس از ذرات فوتون با انرژی</a:t>
            </a:r>
          </a:p>
          <a:p>
            <a:pPr marL="0" indent="0" algn="r" rtl="1">
              <a:buNone/>
            </a:pPr>
            <a:r>
              <a:rPr lang="fa-IR" dirty="0" smtClean="0"/>
              <a:t>تشکیل یافته اند. در رابطع بالا </a:t>
            </a:r>
            <a:r>
              <a:rPr lang="en-US" dirty="0" smtClean="0"/>
              <a:t>h</a:t>
            </a:r>
            <a:r>
              <a:rPr lang="fa-IR" dirty="0" smtClean="0"/>
              <a:t> ثابت پلانک نامیده می شود و برابر است با</a:t>
            </a:r>
          </a:p>
          <a:p>
            <a:pPr marL="0" indent="0" algn="r" rtl="1">
              <a:buNone/>
            </a:pPr>
            <a:endParaRPr lang="fa-IR" dirty="0"/>
          </a:p>
          <a:p>
            <a:pPr marL="0" indent="0" algn="r" rtl="1">
              <a:buNone/>
            </a:pPr>
            <a:endParaRPr lang="fa-IR" dirty="0" smtClean="0"/>
          </a:p>
          <a:p>
            <a:pPr marL="0" indent="0" algn="r" rtl="1">
              <a:buNone/>
            </a:pPr>
            <a:r>
              <a:rPr lang="fa-IR" dirty="0" smtClean="0"/>
              <a:t>انرژی فوتون فرودی از رابطه زیز قابل حصول است</a:t>
            </a:r>
          </a:p>
          <a:p>
            <a:pPr marL="0" indent="0" algn="ctr" rtl="1">
              <a:buNone/>
            </a:pPr>
            <a:r>
              <a:rPr lang="fa-IR" dirty="0" smtClean="0"/>
              <a:t> </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166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276600"/>
            <a:ext cx="2667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9387" y="5257800"/>
            <a:ext cx="41386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7924347"/>
      </p:ext>
    </p:extLst>
  </p:cSld>
  <p:clrMapOvr>
    <a:masterClrMapping/>
  </p:clrMapOvr>
  <mc:AlternateContent xmlns:mc="http://schemas.openxmlformats.org/markup-compatibility/2006">
    <mc:Choice xmlns:p14="http://schemas.microsoft.com/office/powerpoint/2010/main" Requires="p14">
      <p:transition spd="slow" p14:dur="2000" advTm="78339"/>
    </mc:Choice>
    <mc:Fallback>
      <p:transition spd="slow" advTm="7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endParaRPr lang="en-US" dirty="0"/>
          </a:p>
        </p:txBody>
      </p:sp>
      <p:sp>
        <p:nvSpPr>
          <p:cNvPr id="3" name="Content Placeholder 2"/>
          <p:cNvSpPr>
            <a:spLocks noGrp="1"/>
          </p:cNvSpPr>
          <p:nvPr>
            <p:ph idx="1"/>
          </p:nvPr>
        </p:nvSpPr>
        <p:spPr/>
        <p:txBody>
          <a:bodyPr>
            <a:normAutofit/>
          </a:bodyPr>
          <a:lstStyle/>
          <a:p>
            <a:pPr algn="r" rtl="1"/>
            <a:r>
              <a:rPr lang="fa-IR" dirty="0" smtClean="0"/>
              <a:t>بنابر نظریه کوانتومی هر فوتون در اثر برخورد فیزیکی تنها میتواند با یک الکترون اندرکنش داشته و انرژی خود را به آن بدهد تا آن را ازاد کند. </a:t>
            </a:r>
          </a:p>
          <a:p>
            <a:pPr algn="r" rtl="1"/>
            <a:r>
              <a:rPr lang="fa-IR" dirty="0" smtClean="0"/>
              <a:t>فوتونها با سرعت نور حرکت می کنند ودارای جرم سکون صفر هستند پس وقتی از حرکت با یستند نمتوانند وجود داشته باشند.</a:t>
            </a:r>
          </a:p>
          <a:p>
            <a:pPr algn="r" rtl="1"/>
            <a:r>
              <a:rPr lang="fa-IR" dirty="0" smtClean="0"/>
              <a:t>پس فوتونها الکترون را آزاد و فوتوالکترون ایجاد می کنند و خود تمام انرژی خود را به فوتوالکترونها میدهند.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4295082"/>
      </p:ext>
    </p:extLst>
  </p:cSld>
  <p:clrMapOvr>
    <a:masterClrMapping/>
  </p:clrMapOvr>
  <mc:AlternateContent xmlns:mc="http://schemas.openxmlformats.org/markup-compatibility/2006">
    <mc:Choice xmlns:p14="http://schemas.microsoft.com/office/powerpoint/2010/main" Requires="p14">
      <p:transition spd="slow" p14:dur="2000" advTm="44299"/>
    </mc:Choice>
    <mc:Fallback>
      <p:transition spd="slow" advTm="4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en-US" dirty="0"/>
          </a:p>
        </p:txBody>
      </p:sp>
      <p:sp>
        <p:nvSpPr>
          <p:cNvPr id="3" name="Content Placeholder 2"/>
          <p:cNvSpPr>
            <a:spLocks noGrp="1"/>
          </p:cNvSpPr>
          <p:nvPr>
            <p:ph idx="1"/>
          </p:nvPr>
        </p:nvSpPr>
        <p:spPr/>
        <p:txBody>
          <a:bodyPr/>
          <a:lstStyle/>
          <a:p>
            <a:pPr algn="r" rtl="1"/>
            <a:r>
              <a:rPr lang="fa-IR" dirty="0" smtClean="0"/>
              <a:t>قانون بقا انرژی که در قبل به صورت زیر نوشتیم</a:t>
            </a:r>
          </a:p>
          <a:p>
            <a:pPr algn="r" rtl="1"/>
            <a:endParaRPr lang="fa-IR" dirty="0"/>
          </a:p>
          <a:p>
            <a:pPr algn="r" rtl="1"/>
            <a:endParaRPr lang="fa-IR" dirty="0" smtClean="0"/>
          </a:p>
          <a:p>
            <a:pPr algn="r" rtl="1"/>
            <a:r>
              <a:rPr lang="fa-IR" dirty="0" smtClean="0"/>
              <a:t>اکنون به صورت زیر باز نویسی می شود</a:t>
            </a:r>
          </a:p>
          <a:p>
            <a:pPr algn="r" rtl="1"/>
            <a:endParaRPr lang="fa-IR" dirty="0"/>
          </a:p>
          <a:p>
            <a:pPr algn="r" rtl="1"/>
            <a:r>
              <a:rPr lang="fa-IR" dirty="0" smtClean="0"/>
              <a:t>در رابطه بالا          تابع کار سطخ یک فلز نامیده میشود و از فلزی به فلز دیگر متغیر است.</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90800"/>
            <a:ext cx="220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808" y="3962400"/>
            <a:ext cx="2372591"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572000"/>
            <a:ext cx="99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4541240"/>
      </p:ext>
    </p:extLst>
  </p:cSld>
  <p:clrMapOvr>
    <a:masterClrMapping/>
  </p:clrMapOvr>
  <mc:AlternateContent xmlns:mc="http://schemas.openxmlformats.org/markup-compatibility/2006">
    <mc:Choice xmlns:p14="http://schemas.microsoft.com/office/powerpoint/2010/main" Requires="p14">
      <p:transition spd="slow" p14:dur="2000" advTm="51422"/>
    </mc:Choice>
    <mc:Fallback>
      <p:transition spd="slow" advTm="5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2218</TotalTime>
  <Words>441</Words>
  <Application>Microsoft Office PowerPoint</Application>
  <PresentationFormat>On-screen Show (4:3)</PresentationFormat>
  <Paragraphs>42</Paragraphs>
  <Slides>11</Slides>
  <Notes>0</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جنبه های کوانتومی تابش الکترومغناطیسی</vt:lpstr>
      <vt:lpstr>اثر فوتوالکتریک</vt:lpstr>
      <vt:lpstr>آزمایش فوتوالکتریک</vt:lpstr>
      <vt:lpstr>نتایج تجربی آزمایش</vt:lpstr>
      <vt:lpstr>تعبیر کلاسیکی اثر فوتوالکتریک</vt:lpstr>
      <vt:lpstr>PowerPoint Presentation</vt:lpstr>
      <vt:lpstr>تعبیر کوانتومی</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جنبه های کوانتومی تابش الکترومغناطیسی</dc:title>
  <dc:creator>admin</dc:creator>
  <cp:lastModifiedBy>admin</cp:lastModifiedBy>
  <cp:revision>22</cp:revision>
  <dcterms:created xsi:type="dcterms:W3CDTF">2020-05-10T19:23:34Z</dcterms:created>
  <dcterms:modified xsi:type="dcterms:W3CDTF">2020-05-12T08:22:21Z</dcterms:modified>
</cp:coreProperties>
</file>