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 id="262" r:id="rId7"/>
    <p:sldId id="263" r:id="rId8"/>
    <p:sldId id="264" r:id="rId9"/>
    <p:sldId id="265" r:id="rId10"/>
    <p:sldId id="266" r:id="rId11"/>
    <p:sldId id="267" r:id="rId12"/>
    <p:sldId id="268" r:id="rId13"/>
    <p:sldId id="269"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534" y="6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68073B8-84E3-4C18-9121-12DA89857D84}" type="datetimeFigureOut">
              <a:rPr lang="en-US" smtClean="0"/>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38101307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8073B8-84E3-4C18-9121-12DA89857D84}" type="datetimeFigureOut">
              <a:rPr lang="en-US" smtClean="0"/>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37470890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8073B8-84E3-4C18-9121-12DA89857D84}" type="datetimeFigureOut">
              <a:rPr lang="en-US" smtClean="0"/>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37830142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Title and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Text Placeholder 2"/>
          <p:cNvSpPr>
            <a:spLocks noGrp="1"/>
          </p:cNvSpPr>
          <p:nvPr>
            <p:ph type="body"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48AE2F7-D026-4528-9B61-93175C6D3489}" type="datetimeFigureOut">
              <a:rPr lang="en-US" smtClean="0"/>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1E7BCFB-D10D-46E7-B441-4FD659155DD5}" type="slidenum">
              <a:rPr lang="en-US" smtClean="0"/>
              <a:t>‹#›</a:t>
            </a:fld>
            <a:endParaRPr lang="en-US"/>
          </a:p>
        </p:txBody>
      </p:sp>
    </p:spTree>
    <p:extLst>
      <p:ext uri="{BB962C8B-B14F-4D97-AF65-F5344CB8AC3E}">
        <p14:creationId xmlns:p14="http://schemas.microsoft.com/office/powerpoint/2010/main" val="20934579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68073B8-84E3-4C18-9121-12DA89857D84}" type="datetimeFigureOut">
              <a:rPr lang="en-US" smtClean="0"/>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3874150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68073B8-84E3-4C18-9121-12DA89857D84}" type="datetimeFigureOut">
              <a:rPr lang="en-US" smtClean="0"/>
              <a:t>5/13/2020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35506723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68073B8-84E3-4C18-9121-12DA89857D84}" type="datetimeFigureOut">
              <a:rPr lang="en-US" smtClean="0"/>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25008237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68073B8-84E3-4C18-9121-12DA89857D84}" type="datetimeFigureOut">
              <a:rPr lang="en-US" smtClean="0"/>
              <a:t>5/13/2020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20864336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68073B8-84E3-4C18-9121-12DA89857D84}" type="datetimeFigureOut">
              <a:rPr lang="en-US" smtClean="0"/>
              <a:t>5/13/2020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38499021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8073B8-84E3-4C18-9121-12DA89857D84}" type="datetimeFigureOut">
              <a:rPr lang="en-US" smtClean="0"/>
              <a:t>5/13/2020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17187620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8073B8-84E3-4C18-9121-12DA89857D84}" type="datetimeFigureOut">
              <a:rPr lang="en-US" smtClean="0"/>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23344177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68073B8-84E3-4C18-9121-12DA89857D84}" type="datetimeFigureOut">
              <a:rPr lang="en-US" smtClean="0"/>
              <a:t>5/13/2020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BE93485-63AB-407D-89F5-C8C18BF21F5A}" type="slidenum">
              <a:rPr lang="en-US" smtClean="0"/>
              <a:t>‹#›</a:t>
            </a:fld>
            <a:endParaRPr lang="en-US"/>
          </a:p>
        </p:txBody>
      </p:sp>
    </p:spTree>
    <p:extLst>
      <p:ext uri="{BB962C8B-B14F-4D97-AF65-F5344CB8AC3E}">
        <p14:creationId xmlns:p14="http://schemas.microsoft.com/office/powerpoint/2010/main" val="694075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8073B8-84E3-4C18-9121-12DA89857D84}" type="datetimeFigureOut">
              <a:rPr lang="en-US" smtClean="0"/>
              <a:t>5/13/2020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BE93485-63AB-407D-89F5-C8C18BF21F5A}" type="slidenum">
              <a:rPr lang="en-US" smtClean="0"/>
              <a:t>‹#›</a:t>
            </a:fld>
            <a:endParaRPr lang="en-US"/>
          </a:p>
        </p:txBody>
      </p:sp>
    </p:spTree>
    <p:extLst>
      <p:ext uri="{BB962C8B-B14F-4D97-AF65-F5344CB8AC3E}">
        <p14:creationId xmlns:p14="http://schemas.microsoft.com/office/powerpoint/2010/main" val="5418012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533400"/>
            <a:ext cx="7772400" cy="1470025"/>
          </a:xfrm>
        </p:spPr>
        <p:txBody>
          <a:bodyPr>
            <a:normAutofit/>
          </a:bodyPr>
          <a:lstStyle/>
          <a:p>
            <a:r>
              <a:rPr lang="fa-IR" sz="2400" dirty="0" smtClean="0"/>
              <a:t>درس هشتم کلاس شنبه 8تا10</a:t>
            </a:r>
            <a:endParaRPr lang="en-US" sz="2400" dirty="0"/>
          </a:p>
        </p:txBody>
      </p:sp>
      <p:sp>
        <p:nvSpPr>
          <p:cNvPr id="3" name="Subtitle 2"/>
          <p:cNvSpPr>
            <a:spLocks noGrp="1"/>
          </p:cNvSpPr>
          <p:nvPr>
            <p:ph type="subTitle" idx="1"/>
          </p:nvPr>
        </p:nvSpPr>
        <p:spPr>
          <a:xfrm>
            <a:off x="1219200" y="1600200"/>
            <a:ext cx="6400800" cy="5257800"/>
          </a:xfrm>
        </p:spPr>
        <p:txBody>
          <a:bodyPr>
            <a:noAutofit/>
          </a:bodyPr>
          <a:lstStyle/>
          <a:p>
            <a:pPr algn="l"/>
            <a:r>
              <a:rPr lang="en-US" sz="1400" b="1" dirty="0"/>
              <a:t>Unit Eight</a:t>
            </a:r>
            <a:endParaRPr lang="en-US" sz="1400" dirty="0"/>
          </a:p>
          <a:p>
            <a:pPr algn="l"/>
            <a:r>
              <a:rPr lang="en-US" sz="1400" b="1" dirty="0"/>
              <a:t>New Vocabulary</a:t>
            </a:r>
            <a:endParaRPr lang="en-US" sz="1400" dirty="0"/>
          </a:p>
          <a:p>
            <a:pPr algn="l"/>
            <a:r>
              <a:rPr lang="en-US" sz="1400" b="1" dirty="0"/>
              <a:t>1-measure: </a:t>
            </a:r>
            <a:r>
              <a:rPr lang="en-US" sz="1400" dirty="0"/>
              <a:t>to find the size, quantity, etc. of </a:t>
            </a:r>
            <a:r>
              <a:rPr lang="en-US" sz="1400" dirty="0" err="1"/>
              <a:t>sth</a:t>
            </a:r>
            <a:r>
              <a:rPr lang="en-US" sz="1400" dirty="0"/>
              <a:t> in standard units</a:t>
            </a:r>
          </a:p>
          <a:p>
            <a:pPr algn="l"/>
            <a:r>
              <a:rPr lang="en-US" sz="1400" b="1" dirty="0" smtClean="0"/>
              <a:t>2-commerce</a:t>
            </a:r>
            <a:r>
              <a:rPr lang="en-US" sz="1400" b="1" dirty="0"/>
              <a:t>:</a:t>
            </a:r>
            <a:r>
              <a:rPr lang="en-US" sz="1400" dirty="0"/>
              <a:t> trade, especially between countries; the buying and selling of goods and services </a:t>
            </a:r>
          </a:p>
          <a:p>
            <a:pPr algn="l"/>
            <a:r>
              <a:rPr lang="en-US" sz="1400" b="1" dirty="0" smtClean="0"/>
              <a:t>3-discipline</a:t>
            </a:r>
            <a:r>
              <a:rPr lang="en-US" sz="1400" b="1" dirty="0"/>
              <a:t>:</a:t>
            </a:r>
            <a:r>
              <a:rPr lang="en-US" sz="1400" dirty="0"/>
              <a:t> an area of knowledge; a subject that people study, especially in a university </a:t>
            </a:r>
          </a:p>
          <a:p>
            <a:pPr algn="l"/>
            <a:r>
              <a:rPr lang="en-US" sz="1400" b="1" dirty="0" smtClean="0"/>
              <a:t>4-step</a:t>
            </a:r>
            <a:r>
              <a:rPr lang="en-US" sz="1400" dirty="0"/>
              <a:t>: the act of lifting your foot and putting it down in order to walk or move somewhere </a:t>
            </a:r>
          </a:p>
          <a:p>
            <a:pPr algn="l"/>
            <a:r>
              <a:rPr lang="en-US" sz="1400" b="1" dirty="0" smtClean="0"/>
              <a:t>5-addition</a:t>
            </a:r>
            <a:r>
              <a:rPr lang="en-US" sz="1400" dirty="0"/>
              <a:t>: the process of adding two or more numbers together to find their total</a:t>
            </a:r>
          </a:p>
          <a:p>
            <a:pPr algn="l"/>
            <a:r>
              <a:rPr lang="en-US" sz="1400" b="1" dirty="0" smtClean="0"/>
              <a:t>6-abstraction</a:t>
            </a:r>
            <a:r>
              <a:rPr lang="en-US" sz="1400" dirty="0"/>
              <a:t>: a general idea not based on any particular real person, thing, or situation </a:t>
            </a:r>
          </a:p>
          <a:p>
            <a:pPr algn="l"/>
            <a:r>
              <a:rPr lang="fa-IR" sz="1400" b="1" dirty="0" smtClean="0"/>
              <a:t>7</a:t>
            </a:r>
            <a:r>
              <a:rPr lang="en-US" sz="1400" b="1" dirty="0" smtClean="0"/>
              <a:t>-expansion</a:t>
            </a:r>
            <a:r>
              <a:rPr lang="en-US" sz="1400" dirty="0"/>
              <a:t>: the act of increasing or making </a:t>
            </a:r>
            <a:r>
              <a:rPr lang="en-US" sz="1400" dirty="0" err="1"/>
              <a:t>sth</a:t>
            </a:r>
            <a:r>
              <a:rPr lang="en-US" sz="1400" dirty="0"/>
              <a:t> increase in size</a:t>
            </a:r>
          </a:p>
          <a:p>
            <a:pPr algn="l"/>
            <a:r>
              <a:rPr lang="en-US" sz="1400" b="1" dirty="0" smtClean="0"/>
              <a:t>8-common</a:t>
            </a:r>
            <a:r>
              <a:rPr lang="en-US" sz="1400" b="1" dirty="0"/>
              <a:t>:</a:t>
            </a:r>
            <a:r>
              <a:rPr lang="en-US" sz="1400" dirty="0"/>
              <a:t> (of things, places, etc.)to have the same features</a:t>
            </a:r>
          </a:p>
          <a:p>
            <a:pPr algn="l"/>
            <a:r>
              <a:rPr lang="en-US" sz="1400" b="1" dirty="0" smtClean="0"/>
              <a:t>9-evolution</a:t>
            </a:r>
            <a:r>
              <a:rPr lang="en-US" sz="1400" b="1" dirty="0"/>
              <a:t>: </a:t>
            </a:r>
            <a:r>
              <a:rPr lang="en-US" sz="1400" dirty="0"/>
              <a:t>the gradual development of plants, animals, etc. over many years, from simple to more complicated forms </a:t>
            </a:r>
          </a:p>
          <a:p>
            <a:pPr algn="l"/>
            <a:r>
              <a:rPr lang="en-US" sz="1400" b="1" dirty="0" smtClean="0"/>
              <a:t>10</a:t>
            </a:r>
            <a:r>
              <a:rPr lang="en-US" sz="1400" dirty="0" smtClean="0"/>
              <a:t>-</a:t>
            </a:r>
            <a:r>
              <a:rPr lang="en-US" sz="1400" b="1" dirty="0" smtClean="0"/>
              <a:t>extend</a:t>
            </a:r>
            <a:r>
              <a:rPr lang="en-US" sz="1400" dirty="0"/>
              <a:t>: to make </a:t>
            </a:r>
            <a:r>
              <a:rPr lang="en-US" sz="1400" dirty="0" err="1"/>
              <a:t>sth</a:t>
            </a:r>
            <a:r>
              <a:rPr lang="en-US" sz="1400" dirty="0"/>
              <a:t> longer or larger</a:t>
            </a:r>
          </a:p>
          <a:p>
            <a:pPr algn="l"/>
            <a:r>
              <a:rPr lang="en-US" sz="1400" b="1" dirty="0" smtClean="0"/>
              <a:t>11</a:t>
            </a:r>
            <a:r>
              <a:rPr lang="en-US" sz="1400" dirty="0" smtClean="0"/>
              <a:t>- </a:t>
            </a:r>
            <a:r>
              <a:rPr lang="en-US" sz="1400" b="1" dirty="0"/>
              <a:t>interaction</a:t>
            </a:r>
            <a:r>
              <a:rPr lang="en-US" sz="1400" dirty="0"/>
              <a:t>: communication with </a:t>
            </a:r>
            <a:r>
              <a:rPr lang="en-US" sz="1400" dirty="0" err="1"/>
              <a:t>sb</a:t>
            </a:r>
            <a:r>
              <a:rPr lang="en-US" sz="1400" dirty="0"/>
              <a:t> especially while you work, play or</a:t>
            </a:r>
          </a:p>
          <a:p>
            <a:pPr algn="l"/>
            <a:r>
              <a:rPr lang="en-US" sz="1400" dirty="0"/>
              <a:t>spend time with them</a:t>
            </a:r>
          </a:p>
          <a:p>
            <a:pPr algn="l"/>
            <a:r>
              <a:rPr lang="en-US" sz="1400" b="1" dirty="0" smtClean="0"/>
              <a:t>12-discovery</a:t>
            </a:r>
            <a:r>
              <a:rPr lang="en-US" sz="1400" b="1" dirty="0"/>
              <a:t>:</a:t>
            </a:r>
            <a:r>
              <a:rPr lang="en-US" sz="1400" dirty="0"/>
              <a:t> an act or the process of finding </a:t>
            </a:r>
            <a:r>
              <a:rPr lang="en-US" sz="1400" dirty="0" err="1"/>
              <a:t>sb</a:t>
            </a:r>
            <a:r>
              <a:rPr lang="en-US" sz="1400" dirty="0"/>
              <a:t>/</a:t>
            </a:r>
            <a:r>
              <a:rPr lang="en-US" sz="1400" dirty="0" err="1"/>
              <a:t>sth</a:t>
            </a:r>
            <a:r>
              <a:rPr lang="en-US" sz="1400" dirty="0"/>
              <a:t> that was not known</a:t>
            </a:r>
          </a:p>
          <a:p>
            <a:pPr algn="l"/>
            <a:r>
              <a:rPr lang="en-US" sz="1400" dirty="0"/>
              <a:t>about before</a:t>
            </a:r>
          </a:p>
        </p:txBody>
      </p:sp>
    </p:spTree>
    <p:extLst>
      <p:ext uri="{BB962C8B-B14F-4D97-AF65-F5344CB8AC3E}">
        <p14:creationId xmlns:p14="http://schemas.microsoft.com/office/powerpoint/2010/main" val="196654696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normAutofit fontScale="47500" lnSpcReduction="20000"/>
          </a:bodyPr>
          <a:lstStyle/>
          <a:p>
            <a:pPr marL="0" indent="0">
              <a:buNone/>
            </a:pPr>
            <a:r>
              <a:rPr lang="en-US" dirty="0"/>
              <a:t>5. </a:t>
            </a:r>
            <a:r>
              <a:rPr lang="en-US" b="1" dirty="0"/>
              <a:t>Do not be misled by a phrase that comes between the subject and the verb. The verb agrees with the subject, not with a noun or pronoun in the phrase</a:t>
            </a:r>
            <a:r>
              <a:rPr lang="en-US" b="1" dirty="0" smtClean="0"/>
              <a:t>.</a:t>
            </a:r>
            <a:r>
              <a:rPr lang="fa-IR" b="1" dirty="0"/>
              <a:t> 5- با عبارتی که بین فاعل و فعل قرار می گیرد گمراه نشوید. فعل با فاعل مطابقت می کند ، نه با </a:t>
            </a:r>
            <a:r>
              <a:rPr lang="fa-IR" b="1" dirty="0" smtClean="0"/>
              <a:t>اسم </a:t>
            </a:r>
            <a:r>
              <a:rPr lang="fa-IR" b="1" dirty="0"/>
              <a:t>یا </a:t>
            </a:r>
            <a:r>
              <a:rPr lang="fa-IR" b="1" dirty="0" smtClean="0"/>
              <a:t>ضمیری که </a:t>
            </a:r>
            <a:r>
              <a:rPr lang="fa-IR" b="1" dirty="0"/>
              <a:t>در </a:t>
            </a:r>
            <a:r>
              <a:rPr lang="fa-IR" b="1" dirty="0" smtClean="0"/>
              <a:t>عبارت است.</a:t>
            </a:r>
            <a:endParaRPr lang="en-US" dirty="0"/>
          </a:p>
          <a:p>
            <a:pPr marL="0" indent="0">
              <a:buNone/>
            </a:pPr>
            <a:r>
              <a:rPr lang="en-US" dirty="0"/>
              <a:t>One of the boxes is </a:t>
            </a:r>
            <a:r>
              <a:rPr lang="en-US" dirty="0" smtClean="0"/>
              <a:t>open</a:t>
            </a:r>
            <a:r>
              <a:rPr lang="fa-IR" dirty="0" smtClean="0"/>
              <a:t>.</a:t>
            </a:r>
          </a:p>
          <a:p>
            <a:pPr marL="0" indent="0">
              <a:buNone/>
            </a:pPr>
            <a:r>
              <a:rPr lang="en-US" b="1" dirty="0"/>
              <a:t>6. The words each, each one, either, neither, everyone, everybody, anybody, anyone, nobody, somebody, someone, and no one are singular and require a singular verb</a:t>
            </a:r>
            <a:r>
              <a:rPr lang="en-US" b="1" dirty="0" smtClean="0"/>
              <a:t>.</a:t>
            </a:r>
            <a:endParaRPr lang="fa-IR" b="1" dirty="0" smtClean="0"/>
          </a:p>
          <a:p>
            <a:pPr marL="0" indent="0" algn="r">
              <a:buNone/>
            </a:pPr>
            <a:r>
              <a:rPr lang="fa-IR" b="1" dirty="0" smtClean="0"/>
              <a:t> 6. کلمات</a:t>
            </a:r>
          </a:p>
          <a:p>
            <a:pPr marL="0" indent="0" algn="r">
              <a:buNone/>
            </a:pPr>
            <a:r>
              <a:rPr lang="fa-IR" b="1" dirty="0" smtClean="0"/>
              <a:t> هر یک ، هر یک ، یا ، همه ، همه ، همه ، هر کسی ، کسی ، هیچ کس ، کسی ، کسی و هیچ کس مفرد هستند و به یک فعل مفرد احتیاج دارند.</a:t>
            </a:r>
            <a:endParaRPr lang="en-US" dirty="0" smtClean="0"/>
          </a:p>
          <a:p>
            <a:pPr marL="0" indent="0">
              <a:buNone/>
            </a:pPr>
            <a:r>
              <a:rPr lang="en-US" dirty="0" smtClean="0"/>
              <a:t>Each </a:t>
            </a:r>
            <a:r>
              <a:rPr lang="en-US" dirty="0"/>
              <a:t>of these hot dogs is juicy.</a:t>
            </a:r>
          </a:p>
          <a:p>
            <a:pPr marL="0" indent="0">
              <a:buNone/>
            </a:pPr>
            <a:r>
              <a:rPr lang="en-US" dirty="0"/>
              <a:t>Everybody knows Mr. Jones</a:t>
            </a:r>
            <a:r>
              <a:rPr lang="en-US" dirty="0" smtClean="0"/>
              <a:t>.</a:t>
            </a:r>
            <a:endParaRPr lang="fa-IR" dirty="0" smtClean="0"/>
          </a:p>
          <a:p>
            <a:pPr marL="0" indent="0">
              <a:buNone/>
            </a:pPr>
            <a:r>
              <a:rPr lang="en-US" dirty="0"/>
              <a:t>7. </a:t>
            </a:r>
            <a:r>
              <a:rPr lang="en-US" b="1" dirty="0"/>
              <a:t>Nouns such as civics, mathematics, dollars, measles, and news require singular verbs</a:t>
            </a:r>
            <a:r>
              <a:rPr lang="en-US" b="1" dirty="0" smtClean="0"/>
              <a:t>.</a:t>
            </a:r>
            <a:r>
              <a:rPr lang="fa-IR" b="1" dirty="0"/>
              <a:t> 7. اسم هایی مانند </a:t>
            </a:r>
            <a:r>
              <a:rPr lang="fa-IR" b="1" dirty="0" smtClean="0"/>
              <a:t>تعلیمات مدنی </a:t>
            </a:r>
            <a:r>
              <a:rPr lang="fa-IR" b="1" dirty="0"/>
              <a:t>، ریاضیات ، دلار ، سرخک و اخبار </a:t>
            </a:r>
            <a:r>
              <a:rPr lang="fa-IR" b="1" dirty="0" smtClean="0"/>
              <a:t>به </a:t>
            </a:r>
            <a:r>
              <a:rPr lang="fa-IR" b="1" dirty="0"/>
              <a:t>افعال مفرد نیاز دارند.</a:t>
            </a:r>
            <a:endParaRPr lang="en-US" dirty="0"/>
          </a:p>
          <a:p>
            <a:pPr marL="0" indent="0">
              <a:buNone/>
            </a:pPr>
            <a:r>
              <a:rPr lang="en-US" dirty="0"/>
              <a:t>The news is on at six</a:t>
            </a:r>
            <a:r>
              <a:rPr lang="en-US" dirty="0" smtClean="0"/>
              <a:t>.</a:t>
            </a:r>
            <a:endParaRPr lang="fa-IR" dirty="0" smtClean="0"/>
          </a:p>
          <a:p>
            <a:pPr marL="0" indent="0">
              <a:buNone/>
            </a:pPr>
            <a:r>
              <a:rPr lang="en-US" dirty="0"/>
              <a:t>8</a:t>
            </a:r>
            <a:r>
              <a:rPr lang="en-US" b="1" dirty="0"/>
              <a:t>. Nouns such as scissors, glasses, trousers, and shears (</a:t>
            </a:r>
            <a:r>
              <a:rPr lang="en-US" dirty="0"/>
              <a:t>garden tool like scissors)</a:t>
            </a:r>
            <a:r>
              <a:rPr lang="en-US" b="1" dirty="0"/>
              <a:t> require plural verbs. (There are two parts to these things</a:t>
            </a:r>
            <a:r>
              <a:rPr lang="en-US" b="1" dirty="0" smtClean="0"/>
              <a:t>.)</a:t>
            </a:r>
            <a:r>
              <a:rPr lang="fa-IR" b="1" dirty="0"/>
              <a:t> 8- اسم هایی مانند قیچی ، عینک ، شلوار و قیچی باغبانی  به افعال جمع احتیاج دارد. (دو قسمتی هستند.)</a:t>
            </a:r>
            <a:endParaRPr lang="en-US" dirty="0"/>
          </a:p>
          <a:p>
            <a:pPr marL="0" indent="0">
              <a:buNone/>
            </a:pPr>
            <a:r>
              <a:rPr lang="en-US" dirty="0"/>
              <a:t>These scissors are dull</a:t>
            </a:r>
            <a:r>
              <a:rPr lang="en-US" dirty="0" smtClean="0"/>
              <a:t>.</a:t>
            </a:r>
            <a:endParaRPr lang="en-US" dirty="0"/>
          </a:p>
          <a:p>
            <a:pPr marL="0" indent="0">
              <a:buNone/>
            </a:pPr>
            <a:r>
              <a:rPr lang="en-US" dirty="0"/>
              <a:t>Those trousers are made of wool.</a:t>
            </a:r>
          </a:p>
          <a:p>
            <a:pPr marL="0" indent="0">
              <a:buNone/>
            </a:pPr>
            <a:endParaRPr lang="en-US" dirty="0"/>
          </a:p>
          <a:p>
            <a:endParaRPr lang="en-US" dirty="0"/>
          </a:p>
          <a:p>
            <a:endParaRPr lang="en-US" dirty="0"/>
          </a:p>
        </p:txBody>
      </p:sp>
    </p:spTree>
    <p:extLst>
      <p:ext uri="{BB962C8B-B14F-4D97-AF65-F5344CB8AC3E}">
        <p14:creationId xmlns:p14="http://schemas.microsoft.com/office/powerpoint/2010/main" val="31165662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t>Making Subjects and Verbs Agree: Exercises</a:t>
            </a:r>
            <a:r>
              <a:rPr lang="en-US" sz="2000" dirty="0"/>
              <a:t/>
            </a:r>
            <a:br>
              <a:rPr lang="en-US" sz="2000" dirty="0"/>
            </a:br>
            <a:endParaRPr lang="en-US" sz="2000" dirty="0"/>
          </a:p>
        </p:txBody>
      </p:sp>
      <p:sp>
        <p:nvSpPr>
          <p:cNvPr id="3" name="Text Placeholder 2"/>
          <p:cNvSpPr>
            <a:spLocks noGrp="1"/>
          </p:cNvSpPr>
          <p:nvPr>
            <p:ph type="body" idx="1"/>
          </p:nvPr>
        </p:nvSpPr>
        <p:spPr/>
        <p:txBody>
          <a:bodyPr>
            <a:normAutofit fontScale="25000" lnSpcReduction="20000"/>
          </a:bodyPr>
          <a:lstStyle/>
          <a:p>
            <a:pPr marL="0" indent="0">
              <a:buNone/>
            </a:pPr>
            <a:r>
              <a:rPr lang="en-US" sz="5500" b="1" i="1" dirty="0" smtClean="0"/>
              <a:t>Choose </a:t>
            </a:r>
            <a:r>
              <a:rPr lang="en-US" sz="5500" b="1" i="1" dirty="0"/>
              <a:t>the correct form of the verb that agrees with the subject.</a:t>
            </a:r>
            <a:endParaRPr lang="en-US" sz="5500" dirty="0"/>
          </a:p>
          <a:p>
            <a:pPr marL="0" indent="0">
              <a:buNone/>
            </a:pPr>
            <a:r>
              <a:rPr lang="en-US" sz="5500" b="1" i="1" dirty="0"/>
              <a:t> </a:t>
            </a:r>
            <a:endParaRPr lang="en-US" sz="5500" dirty="0"/>
          </a:p>
          <a:p>
            <a:pPr marL="0" indent="0">
              <a:buNone/>
            </a:pPr>
            <a:r>
              <a:rPr lang="en-US" sz="5500" dirty="0"/>
              <a:t>1. Annie and her brothers (is, are) at school.</a:t>
            </a:r>
          </a:p>
          <a:p>
            <a:pPr marL="0" indent="0">
              <a:buNone/>
            </a:pPr>
            <a:r>
              <a:rPr lang="en-US" sz="5500" dirty="0"/>
              <a:t> </a:t>
            </a:r>
          </a:p>
          <a:p>
            <a:pPr marL="0" indent="0">
              <a:buNone/>
            </a:pPr>
            <a:r>
              <a:rPr lang="en-US" sz="5500" dirty="0"/>
              <a:t> 2. Either my mother or my father (is, are) coming to the meeting.</a:t>
            </a:r>
          </a:p>
          <a:p>
            <a:pPr marL="0" indent="0">
              <a:buNone/>
            </a:pPr>
            <a:r>
              <a:rPr lang="en-US" sz="5500" dirty="0"/>
              <a:t> </a:t>
            </a:r>
          </a:p>
          <a:p>
            <a:pPr marL="0" indent="0">
              <a:buNone/>
            </a:pPr>
            <a:r>
              <a:rPr lang="en-US" sz="5500" dirty="0"/>
              <a:t> 3. The dog or the cats (is, are) outside.</a:t>
            </a:r>
          </a:p>
          <a:p>
            <a:pPr marL="0" indent="0">
              <a:buNone/>
            </a:pPr>
            <a:r>
              <a:rPr lang="en-US" sz="5500" dirty="0"/>
              <a:t> </a:t>
            </a:r>
          </a:p>
          <a:p>
            <a:pPr marL="0" indent="0">
              <a:buNone/>
            </a:pPr>
            <a:r>
              <a:rPr lang="en-US" sz="5500" dirty="0"/>
              <a:t>4. Either my shoes or your coat (is, are) always on the floor.</a:t>
            </a:r>
          </a:p>
          <a:p>
            <a:pPr marL="0" indent="0">
              <a:buNone/>
            </a:pPr>
            <a:r>
              <a:rPr lang="en-US" sz="5500" dirty="0"/>
              <a:t> </a:t>
            </a:r>
          </a:p>
          <a:p>
            <a:pPr marL="0" indent="0">
              <a:buNone/>
            </a:pPr>
            <a:r>
              <a:rPr lang="en-US" sz="5500" dirty="0"/>
              <a:t>5. George and Tamara (doesn't, don't) want to see that movie.</a:t>
            </a:r>
          </a:p>
          <a:p>
            <a:pPr marL="0" indent="0">
              <a:buNone/>
            </a:pPr>
            <a:r>
              <a:rPr lang="en-US" sz="5500" dirty="0"/>
              <a:t> </a:t>
            </a:r>
          </a:p>
          <a:p>
            <a:pPr marL="0" indent="0">
              <a:buNone/>
            </a:pPr>
            <a:r>
              <a:rPr lang="en-US" sz="5500" dirty="0"/>
              <a:t>6. Benito (doesn't, don't) know the answer.</a:t>
            </a:r>
          </a:p>
          <a:p>
            <a:pPr marL="0" indent="0">
              <a:buNone/>
            </a:pPr>
            <a:r>
              <a:rPr lang="en-US" sz="5500" dirty="0"/>
              <a:t> </a:t>
            </a:r>
          </a:p>
          <a:p>
            <a:pPr marL="0" indent="0">
              <a:buNone/>
            </a:pPr>
            <a:r>
              <a:rPr lang="en-US" sz="5500" dirty="0"/>
              <a:t>7. One of my sisters (is, are) going on a trip to France.</a:t>
            </a:r>
          </a:p>
          <a:p>
            <a:pPr marL="0" indent="0">
              <a:buNone/>
            </a:pPr>
            <a:r>
              <a:rPr lang="en-US" sz="5500" dirty="0"/>
              <a:t> </a:t>
            </a:r>
          </a:p>
          <a:p>
            <a:pPr marL="0" indent="0">
              <a:buNone/>
            </a:pPr>
            <a:r>
              <a:rPr lang="en-US" sz="5500" dirty="0"/>
              <a:t>8. The man with all the birds (live, lives) on my street.</a:t>
            </a:r>
          </a:p>
          <a:p>
            <a:pPr marL="0" indent="0">
              <a:buNone/>
            </a:pPr>
            <a:r>
              <a:rPr lang="en-US" sz="5500" dirty="0"/>
              <a:t> </a:t>
            </a:r>
          </a:p>
          <a:p>
            <a:pPr marL="0" indent="0">
              <a:buNone/>
            </a:pPr>
            <a:r>
              <a:rPr lang="en-US" sz="5500" dirty="0"/>
              <a:t>9. The movie, including all the previews, (take, takes) about two hours to watch.</a:t>
            </a:r>
          </a:p>
          <a:p>
            <a:pPr marL="0" indent="0">
              <a:buNone/>
            </a:pPr>
            <a:r>
              <a:rPr lang="en-US" sz="5500" dirty="0"/>
              <a:t> </a:t>
            </a:r>
            <a:endParaRPr lang="en-US" sz="5600" dirty="0"/>
          </a:p>
          <a:p>
            <a:pPr marL="0" indent="0">
              <a:buNone/>
            </a:pPr>
            <a:r>
              <a:rPr lang="en-US" sz="5600" dirty="0"/>
              <a:t>10. The players, as well as the captain, (want, wants) to win.</a:t>
            </a:r>
          </a:p>
          <a:p>
            <a:pPr marL="0" indent="0">
              <a:buNone/>
            </a:pPr>
            <a:r>
              <a:rPr lang="en-US" sz="5600" dirty="0"/>
              <a:t> </a:t>
            </a:r>
          </a:p>
          <a:p>
            <a:endParaRPr lang="en-US" dirty="0"/>
          </a:p>
        </p:txBody>
      </p:sp>
    </p:spTree>
    <p:extLst>
      <p:ext uri="{BB962C8B-B14F-4D97-AF65-F5344CB8AC3E}">
        <p14:creationId xmlns:p14="http://schemas.microsoft.com/office/powerpoint/2010/main" val="1795669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normAutofit fontScale="40000" lnSpcReduction="20000"/>
          </a:bodyPr>
          <a:lstStyle/>
          <a:p>
            <a:pPr marL="0" indent="0">
              <a:buNone/>
            </a:pPr>
            <a:r>
              <a:rPr lang="en-US" dirty="0"/>
              <a:t>11. Either answer (is, are) acceptable.</a:t>
            </a:r>
          </a:p>
          <a:p>
            <a:pPr marL="0" indent="0">
              <a:buNone/>
            </a:pPr>
            <a:r>
              <a:rPr lang="en-US" dirty="0"/>
              <a:t> </a:t>
            </a:r>
          </a:p>
          <a:p>
            <a:pPr marL="0" indent="0">
              <a:buNone/>
            </a:pPr>
            <a:r>
              <a:rPr lang="en-US" dirty="0"/>
              <a:t>12. Every one of those books (is, are) fiction.</a:t>
            </a:r>
          </a:p>
          <a:p>
            <a:pPr marL="0" indent="0">
              <a:buNone/>
            </a:pPr>
            <a:r>
              <a:rPr lang="en-US" dirty="0"/>
              <a:t> </a:t>
            </a:r>
          </a:p>
          <a:p>
            <a:pPr marL="0" indent="0">
              <a:buNone/>
            </a:pPr>
            <a:r>
              <a:rPr lang="en-US" dirty="0"/>
              <a:t>13. Nobody (know, knows) the trouble I've seen.</a:t>
            </a:r>
          </a:p>
          <a:p>
            <a:pPr marL="0" indent="0">
              <a:buNone/>
            </a:pPr>
            <a:r>
              <a:rPr lang="en-US" dirty="0"/>
              <a:t> </a:t>
            </a:r>
          </a:p>
          <a:p>
            <a:pPr marL="0" indent="0">
              <a:buNone/>
            </a:pPr>
            <a:r>
              <a:rPr lang="en-US" dirty="0"/>
              <a:t>14. (Is, Are) the news on at five or six?</a:t>
            </a:r>
          </a:p>
          <a:p>
            <a:pPr marL="0" indent="0">
              <a:buNone/>
            </a:pPr>
            <a:r>
              <a:rPr lang="en-US" dirty="0"/>
              <a:t> </a:t>
            </a:r>
          </a:p>
          <a:p>
            <a:pPr marL="0" indent="0">
              <a:buNone/>
            </a:pPr>
            <a:r>
              <a:rPr lang="en-US" dirty="0"/>
              <a:t>15. Mathematics (is, are) John's favorite subject.</a:t>
            </a:r>
          </a:p>
          <a:p>
            <a:pPr marL="0" indent="0">
              <a:buNone/>
            </a:pPr>
            <a:r>
              <a:rPr lang="en-US" dirty="0"/>
              <a:t> </a:t>
            </a:r>
          </a:p>
          <a:p>
            <a:pPr marL="0" indent="0">
              <a:buNone/>
            </a:pPr>
            <a:r>
              <a:rPr lang="en-US" dirty="0"/>
              <a:t>16. Eight dollars (is, are) the price of a movie these days.</a:t>
            </a:r>
          </a:p>
          <a:p>
            <a:pPr marL="0" indent="0">
              <a:buNone/>
            </a:pPr>
            <a:r>
              <a:rPr lang="en-US" dirty="0"/>
              <a:t> </a:t>
            </a:r>
          </a:p>
          <a:p>
            <a:pPr marL="0" indent="0">
              <a:buNone/>
            </a:pPr>
            <a:r>
              <a:rPr lang="en-US" dirty="0"/>
              <a:t>17. Your pants (is, are) at the cleaner's.</a:t>
            </a:r>
          </a:p>
          <a:p>
            <a:pPr marL="0" indent="0">
              <a:buNone/>
            </a:pPr>
            <a:r>
              <a:rPr lang="en-US" dirty="0"/>
              <a:t> </a:t>
            </a:r>
          </a:p>
          <a:p>
            <a:pPr marL="0" indent="0">
              <a:buNone/>
            </a:pPr>
            <a:r>
              <a:rPr lang="en-US" dirty="0"/>
              <a:t>18. There (was, were) fifteen candies in that bag. Now there (is, are) only one left!</a:t>
            </a:r>
          </a:p>
          <a:p>
            <a:pPr marL="0" indent="0">
              <a:buNone/>
            </a:pPr>
            <a:r>
              <a:rPr lang="en-US" dirty="0"/>
              <a:t> </a:t>
            </a:r>
          </a:p>
          <a:p>
            <a:pPr marL="0" indent="0">
              <a:buNone/>
            </a:pPr>
            <a:r>
              <a:rPr lang="en-US" dirty="0"/>
              <a:t>19. The committee (debates, debate) these questions carefully.</a:t>
            </a:r>
          </a:p>
          <a:p>
            <a:pPr marL="0" indent="0">
              <a:buNone/>
            </a:pPr>
            <a:r>
              <a:rPr lang="en-US" dirty="0"/>
              <a:t> </a:t>
            </a:r>
          </a:p>
          <a:p>
            <a:pPr marL="0" indent="0">
              <a:buNone/>
            </a:pPr>
            <a:r>
              <a:rPr lang="en-US" dirty="0"/>
              <a:t>20. The Prime Minister, together with his wife, (greets, greet) the press cordially.</a:t>
            </a:r>
          </a:p>
          <a:p>
            <a:pPr marL="0" indent="0">
              <a:buNone/>
            </a:pPr>
            <a:r>
              <a:rPr lang="en-US" dirty="0"/>
              <a:t> </a:t>
            </a:r>
          </a:p>
          <a:p>
            <a:pPr marL="0" indent="0">
              <a:buNone/>
            </a:pPr>
            <a:r>
              <a:rPr lang="en-US" dirty="0"/>
              <a:t>21. All of the CDs, even the scratched one, (is, are) in this case</a:t>
            </a:r>
            <a:r>
              <a:rPr lang="en-US" dirty="0" smtClean="0"/>
              <a:t>.</a:t>
            </a:r>
            <a:endParaRPr lang="fa-IR" dirty="0" smtClean="0"/>
          </a:p>
          <a:p>
            <a:pPr marL="0" indent="0">
              <a:buNone/>
            </a:pPr>
            <a:r>
              <a:rPr lang="en-US" dirty="0"/>
              <a:t>22-My friend and I (was, were) at the meeting.</a:t>
            </a:r>
          </a:p>
          <a:p>
            <a:endParaRPr lang="en-US" dirty="0"/>
          </a:p>
          <a:p>
            <a:endParaRPr lang="en-US" dirty="0"/>
          </a:p>
        </p:txBody>
      </p:sp>
    </p:spTree>
    <p:extLst>
      <p:ext uri="{BB962C8B-B14F-4D97-AF65-F5344CB8AC3E}">
        <p14:creationId xmlns:p14="http://schemas.microsoft.com/office/powerpoint/2010/main" val="35895745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a:t>Reading Practice</a:t>
            </a:r>
            <a:r>
              <a:rPr lang="en-US" sz="2000" dirty="0"/>
              <a:t/>
            </a:r>
            <a:br>
              <a:rPr lang="en-US" sz="2000" dirty="0"/>
            </a:br>
            <a:r>
              <a:rPr lang="en-US" sz="2000" b="1" i="1" dirty="0"/>
              <a:t>Read the following passages carefully; then answer the questions below.</a:t>
            </a:r>
            <a:r>
              <a:rPr lang="en-US" sz="2000" dirty="0"/>
              <a:t/>
            </a:r>
            <a:br>
              <a:rPr lang="en-US" sz="2000" dirty="0"/>
            </a:br>
            <a:endParaRPr lang="en-US" sz="2000" dirty="0"/>
          </a:p>
        </p:txBody>
      </p:sp>
      <p:sp>
        <p:nvSpPr>
          <p:cNvPr id="3" name="Text Placeholder 2"/>
          <p:cNvSpPr>
            <a:spLocks noGrp="1"/>
          </p:cNvSpPr>
          <p:nvPr>
            <p:ph type="body" idx="1"/>
          </p:nvPr>
        </p:nvSpPr>
        <p:spPr/>
        <p:txBody>
          <a:bodyPr>
            <a:normAutofit fontScale="40000" lnSpcReduction="20000"/>
          </a:bodyPr>
          <a:lstStyle/>
          <a:p>
            <a:pPr marL="0" indent="0">
              <a:buNone/>
            </a:pPr>
            <a:r>
              <a:rPr lang="en-US" b="1" dirty="0" smtClean="0"/>
              <a:t>Text </a:t>
            </a:r>
            <a:r>
              <a:rPr lang="en-US" b="1" dirty="0"/>
              <a:t>(1)</a:t>
            </a:r>
            <a:endParaRPr lang="en-US" dirty="0"/>
          </a:p>
          <a:p>
            <a:pPr marL="0" indent="0">
              <a:buNone/>
            </a:pPr>
            <a:r>
              <a:rPr lang="en-US" dirty="0"/>
              <a:t>      Nancy wants to live a long time. She wants to live for one hundred years. She is five years old now. She wants to live 95 more years. Then she will be 100. Her father is 30 years old. He wants to live a long time, too. He wants to live for one hundred years. He wants to live for 70 more years. “Daddy, we will grow old together, okay?” Nancy said to her father. “Yes, honey, we will grow old together,” he said to Nancy. Then Nancy smiled. She gave her daddy a big hug.</a:t>
            </a:r>
          </a:p>
          <a:p>
            <a:pPr marL="0" indent="0">
              <a:buNone/>
            </a:pPr>
            <a:r>
              <a:rPr lang="en-US" b="1" dirty="0"/>
              <a:t>Questions:</a:t>
            </a:r>
            <a:endParaRPr lang="en-US" dirty="0"/>
          </a:p>
          <a:p>
            <a:pPr marL="0" indent="0">
              <a:buNone/>
            </a:pPr>
            <a:r>
              <a:rPr lang="en-US" dirty="0"/>
              <a:t>1- How long Nancy want to live?</a:t>
            </a:r>
          </a:p>
          <a:p>
            <a:pPr marL="0" indent="0">
              <a:buNone/>
            </a:pPr>
            <a:r>
              <a:rPr lang="en-US" dirty="0"/>
              <a:t>…………………………………….</a:t>
            </a:r>
          </a:p>
          <a:p>
            <a:pPr marL="0" indent="0">
              <a:buNone/>
            </a:pPr>
            <a:r>
              <a:rPr lang="en-US" dirty="0"/>
              <a:t>2- Why did he give her daddy a big hug?</a:t>
            </a:r>
          </a:p>
          <a:p>
            <a:pPr marL="0" indent="0">
              <a:buNone/>
            </a:pPr>
            <a:r>
              <a:rPr lang="en-US" dirty="0"/>
              <a:t>…………………………………………..</a:t>
            </a:r>
          </a:p>
          <a:p>
            <a:pPr marL="0" indent="0">
              <a:buNone/>
            </a:pPr>
            <a:r>
              <a:rPr lang="en-US" b="1" dirty="0"/>
              <a:t>Text (2)</a:t>
            </a:r>
            <a:endParaRPr lang="en-US" dirty="0"/>
          </a:p>
          <a:p>
            <a:pPr marL="0" indent="0">
              <a:buNone/>
            </a:pPr>
            <a:r>
              <a:rPr lang="en-US" dirty="0"/>
              <a:t>     Marsha is really an introvert. When I took her to Jason’s party, she sat in a corner without speaking to anyone. All she did was to eat most of the snacks. The only reason she goes around with me is because I never try to force her to be sociable. She would never forgive me if I introduced her to anyone.</a:t>
            </a:r>
          </a:p>
          <a:p>
            <a:pPr marL="0" indent="0">
              <a:buNone/>
            </a:pPr>
            <a:r>
              <a:rPr lang="en-US" dirty="0"/>
              <a:t>3- An introvert is usually</a:t>
            </a:r>
            <a:r>
              <a:rPr lang="en-US" b="1" dirty="0"/>
              <a:t> _____.</a:t>
            </a:r>
            <a:endParaRPr lang="en-US" dirty="0"/>
          </a:p>
          <a:p>
            <a:pPr marL="0" indent="0">
              <a:buNone/>
            </a:pPr>
            <a:r>
              <a:rPr lang="en-US" dirty="0"/>
              <a:t>a. friendly</a:t>
            </a:r>
            <a:br>
              <a:rPr lang="en-US" dirty="0"/>
            </a:br>
            <a:r>
              <a:rPr lang="en-US" dirty="0"/>
              <a:t>b. hungry</a:t>
            </a:r>
            <a:br>
              <a:rPr lang="en-US" dirty="0"/>
            </a:br>
            <a:r>
              <a:rPr lang="en-US" dirty="0"/>
              <a:t>c. unclean</a:t>
            </a:r>
            <a:br>
              <a:rPr lang="en-US" dirty="0"/>
            </a:br>
            <a:r>
              <a:rPr lang="en-US" dirty="0"/>
              <a:t>d. shy</a:t>
            </a:r>
          </a:p>
          <a:p>
            <a:pPr marL="0" indent="0">
              <a:buNone/>
            </a:pPr>
            <a:r>
              <a:rPr lang="en-US" dirty="0"/>
              <a:t> </a:t>
            </a:r>
          </a:p>
          <a:p>
            <a:pPr marL="0" indent="0">
              <a:buNone/>
            </a:pPr>
            <a:r>
              <a:rPr lang="en-US" b="1" dirty="0"/>
              <a:t>                                 A Proverb</a:t>
            </a:r>
            <a:endParaRPr lang="en-US" dirty="0"/>
          </a:p>
          <a:p>
            <a:pPr marL="0" indent="0">
              <a:buNone/>
            </a:pPr>
            <a:r>
              <a:rPr lang="en-US" b="1" dirty="0"/>
              <a:t/>
            </a:r>
            <a:br>
              <a:rPr lang="en-US" b="1" dirty="0"/>
            </a:br>
            <a:r>
              <a:rPr lang="en-US" dirty="0"/>
              <a:t>                        </a:t>
            </a:r>
            <a:r>
              <a:rPr lang="en-US" b="1" dirty="0"/>
              <a:t>To carry water in a sieve.</a:t>
            </a:r>
            <a:endParaRPr lang="en-US" dirty="0"/>
          </a:p>
          <a:p>
            <a:pPr marL="0" indent="0">
              <a:buNone/>
            </a:pPr>
            <a:r>
              <a:rPr lang="en-US" b="1" dirty="0"/>
              <a:t> </a:t>
            </a:r>
            <a:endParaRPr lang="en-US" dirty="0"/>
          </a:p>
        </p:txBody>
      </p:sp>
    </p:spTree>
    <p:extLst>
      <p:ext uri="{BB962C8B-B14F-4D97-AF65-F5344CB8AC3E}">
        <p14:creationId xmlns:p14="http://schemas.microsoft.com/office/powerpoint/2010/main" val="3633450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normAutofit fontScale="92500" lnSpcReduction="10000"/>
          </a:bodyPr>
          <a:lstStyle/>
          <a:p>
            <a:pPr marL="0" indent="0" algn="r">
              <a:buNone/>
            </a:pPr>
            <a:r>
              <a:rPr lang="fa-IR" sz="2000" dirty="0" smtClean="0"/>
              <a:t>درس هشت</a:t>
            </a:r>
          </a:p>
          <a:p>
            <a:pPr marL="0" indent="0" algn="r">
              <a:buNone/>
            </a:pPr>
            <a:r>
              <a:rPr lang="fa-IR" sz="2000" dirty="0" smtClean="0"/>
              <a:t>واژگان جدید</a:t>
            </a:r>
          </a:p>
          <a:p>
            <a:pPr marL="0" indent="0" algn="r">
              <a:buNone/>
            </a:pPr>
            <a:r>
              <a:rPr lang="fa-IR" sz="2000" dirty="0" smtClean="0"/>
              <a:t>1-اندازه گیری: برای یافتن اندازه ، کمیت و غیره به واحدهای استاندارد</a:t>
            </a:r>
          </a:p>
          <a:p>
            <a:pPr marL="0" indent="0" algn="r">
              <a:buNone/>
            </a:pPr>
            <a:r>
              <a:rPr lang="fa-IR" sz="2000" dirty="0" smtClean="0"/>
              <a:t>2-تجارت: تجارت خصوصاً بین کشورها؛ خرید و فروش کالاها و خدمات</a:t>
            </a:r>
          </a:p>
          <a:p>
            <a:pPr marL="0" indent="0" algn="r">
              <a:buNone/>
            </a:pPr>
            <a:r>
              <a:rPr lang="fa-IR" sz="2000" dirty="0" smtClean="0"/>
              <a:t>3-رشته: حوزه دانش؛ موضوعی که مردم به خصوص در دانشگاه مطالعه می کنند</a:t>
            </a:r>
          </a:p>
          <a:p>
            <a:pPr marL="0" indent="0" algn="r">
              <a:buNone/>
            </a:pPr>
            <a:r>
              <a:rPr lang="fa-IR" sz="2000" dirty="0" smtClean="0"/>
              <a:t>4 گام برداشتن: عمل بلند کردن پایتان وگذاشتن  آن به منظور پیاده روی یا جابجایی </a:t>
            </a:r>
          </a:p>
          <a:p>
            <a:pPr marL="0" indent="0" algn="r">
              <a:buNone/>
            </a:pPr>
            <a:r>
              <a:rPr lang="fa-IR" sz="2000" dirty="0" smtClean="0"/>
              <a:t>5-جمع: فرایند اضافه کردن دو یا چند عدد با هم برای یافتن کل آنها</a:t>
            </a:r>
          </a:p>
          <a:p>
            <a:pPr marL="0" indent="0" algn="r">
              <a:buNone/>
            </a:pPr>
            <a:r>
              <a:rPr lang="fa-IR" sz="2000" dirty="0" smtClean="0"/>
              <a:t>6-انتزاع: یک ایده کلی که مبتنی بر هیچ شخص واقعی ، چیز یا وضعیت خاصی نیست</a:t>
            </a:r>
          </a:p>
          <a:p>
            <a:pPr marL="0" indent="0" algn="r">
              <a:buNone/>
            </a:pPr>
            <a:r>
              <a:rPr lang="fa-IR" sz="2000" dirty="0" smtClean="0"/>
              <a:t>7-گسترش: عمل افزایش یا افزایش سایز</a:t>
            </a:r>
          </a:p>
          <a:p>
            <a:pPr marL="0" indent="0" algn="r">
              <a:buNone/>
            </a:pPr>
            <a:r>
              <a:rPr lang="fa-IR" sz="2000" dirty="0" smtClean="0"/>
              <a:t>8-مشترک:  ویژگی های یکسانی را داشتن</a:t>
            </a:r>
          </a:p>
          <a:p>
            <a:pPr marL="0" indent="0" algn="r">
              <a:buNone/>
            </a:pPr>
            <a:r>
              <a:rPr lang="fa-IR" sz="2000" dirty="0" smtClean="0"/>
              <a:t>9-تکامل: رشد تدریجی گیاهان ، حیوانات و غیره در طی سالهای متمادی ، از اشکال ساده به پیچیده 10-گسترش:  طولانی تر یا بزرگتر کردن آن</a:t>
            </a:r>
          </a:p>
          <a:p>
            <a:pPr marL="0" indent="0" algn="r">
              <a:buNone/>
            </a:pPr>
            <a:r>
              <a:rPr lang="fa-IR" sz="2000" dirty="0" smtClean="0"/>
              <a:t>11- تعامل: ارتباط با کسی مخصوصاً هنگام کار ، بازی </a:t>
            </a:r>
          </a:p>
          <a:p>
            <a:pPr marL="0" indent="0" algn="r">
              <a:buNone/>
            </a:pPr>
            <a:r>
              <a:rPr lang="fa-IR" sz="2000" dirty="0" smtClean="0"/>
              <a:t>12-کشف: عمل یا فرایند یافتن کسی یا چیزی </a:t>
            </a:r>
            <a:endParaRPr lang="en-US" sz="2000" dirty="0"/>
          </a:p>
        </p:txBody>
      </p:sp>
    </p:spTree>
    <p:extLst>
      <p:ext uri="{BB962C8B-B14F-4D97-AF65-F5344CB8AC3E}">
        <p14:creationId xmlns:p14="http://schemas.microsoft.com/office/powerpoint/2010/main" val="4013785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Reading  </a:t>
            </a:r>
            <a:r>
              <a:rPr lang="en-US" dirty="0"/>
              <a:t/>
            </a:r>
            <a:br>
              <a:rPr lang="en-US" dirty="0"/>
            </a:br>
            <a:r>
              <a:rPr lang="en-US" b="1" i="1" dirty="0"/>
              <a:t>Mathematics</a:t>
            </a:r>
            <a:r>
              <a:rPr lang="en-US" i="1" dirty="0"/>
              <a:t> </a:t>
            </a:r>
            <a:r>
              <a:rPr lang="en-US" dirty="0"/>
              <a:t/>
            </a:r>
            <a:br>
              <a:rPr lang="en-US" dirty="0"/>
            </a:br>
            <a:endParaRPr lang="en-US" dirty="0"/>
          </a:p>
        </p:txBody>
      </p:sp>
      <p:sp>
        <p:nvSpPr>
          <p:cNvPr id="3" name="Text Placeholder 2"/>
          <p:cNvSpPr>
            <a:spLocks noGrp="1"/>
          </p:cNvSpPr>
          <p:nvPr>
            <p:ph type="body" idx="1"/>
          </p:nvPr>
        </p:nvSpPr>
        <p:spPr/>
        <p:txBody>
          <a:bodyPr>
            <a:normAutofit fontScale="55000" lnSpcReduction="20000"/>
          </a:bodyPr>
          <a:lstStyle/>
          <a:p>
            <a:pPr marL="0" indent="0">
              <a:buNone/>
            </a:pPr>
            <a:r>
              <a:rPr lang="en-US" dirty="0"/>
              <a:t>The </a:t>
            </a:r>
            <a:r>
              <a:rPr lang="en-US" b="1" dirty="0"/>
              <a:t>evolution </a:t>
            </a:r>
            <a:r>
              <a:rPr lang="en-US" dirty="0"/>
              <a:t>of mathematics might be seen as a growing series of </a:t>
            </a:r>
            <a:r>
              <a:rPr lang="en-US" b="1" dirty="0"/>
              <a:t>abstractions</a:t>
            </a:r>
            <a:r>
              <a:rPr lang="en-US" dirty="0"/>
              <a:t>, or an</a:t>
            </a:r>
            <a:r>
              <a:rPr lang="en-US" b="1" dirty="0"/>
              <a:t> expansion</a:t>
            </a:r>
            <a:r>
              <a:rPr lang="en-US" dirty="0"/>
              <a:t> of subject matter. The first</a:t>
            </a:r>
            <a:r>
              <a:rPr lang="en-US" b="1" dirty="0"/>
              <a:t> </a:t>
            </a:r>
            <a:r>
              <a:rPr lang="en-US" dirty="0"/>
              <a:t>abstraction</a:t>
            </a:r>
            <a:r>
              <a:rPr lang="en-US" b="1" dirty="0"/>
              <a:t> </a:t>
            </a:r>
            <a:r>
              <a:rPr lang="en-US" dirty="0"/>
              <a:t>was probably that of numbers. The realization that two apples and two oranges have something in </a:t>
            </a:r>
            <a:r>
              <a:rPr lang="en-US" b="1" dirty="0"/>
              <a:t>common </a:t>
            </a:r>
            <a:r>
              <a:rPr lang="en-US" dirty="0"/>
              <a:t>was a development in human thought. In addition to recognizing how to count </a:t>
            </a:r>
            <a:r>
              <a:rPr lang="en-US" i="1" dirty="0"/>
              <a:t>physical</a:t>
            </a:r>
            <a:r>
              <a:rPr lang="en-US" dirty="0"/>
              <a:t> objects, prehistoric peoples also recognized how to count </a:t>
            </a:r>
            <a:r>
              <a:rPr lang="en-US" i="1" dirty="0"/>
              <a:t>abstract</a:t>
            </a:r>
            <a:r>
              <a:rPr lang="en-US" dirty="0"/>
              <a:t> quantities, like time — days, seasons, years. Arithmetic (</a:t>
            </a:r>
            <a:r>
              <a:rPr lang="en-US" b="1" dirty="0"/>
              <a:t>addition</a:t>
            </a:r>
            <a:r>
              <a:rPr lang="en-US" dirty="0"/>
              <a:t>, subtraction, multiplication and division), naturally followed.</a:t>
            </a:r>
          </a:p>
          <a:p>
            <a:pPr marL="0" indent="0">
              <a:buNone/>
            </a:pPr>
            <a:r>
              <a:rPr lang="en-US" dirty="0"/>
              <a:t>              Further </a:t>
            </a:r>
            <a:r>
              <a:rPr lang="en-US" b="1" dirty="0"/>
              <a:t>steps </a:t>
            </a:r>
            <a:r>
              <a:rPr lang="en-US" dirty="0"/>
              <a:t>needed writing or some other system for recording numbers. Numeral systems have been many and diverse. From the beginnings of recorded history, the major </a:t>
            </a:r>
            <a:r>
              <a:rPr lang="en-US" b="1" dirty="0"/>
              <a:t>disciplines</a:t>
            </a:r>
            <a:r>
              <a:rPr lang="en-US" dirty="0"/>
              <a:t> within mathematics appeared from the need to do calculations. These calculations were related to taxation and </a:t>
            </a:r>
            <a:r>
              <a:rPr lang="en-US" b="1" dirty="0"/>
              <a:t>commerce</a:t>
            </a:r>
            <a:r>
              <a:rPr lang="en-US" dirty="0"/>
              <a:t>. Through those calculations people wanted to understand the relationships among numbers, to </a:t>
            </a:r>
            <a:r>
              <a:rPr lang="en-US" b="1" dirty="0"/>
              <a:t>measure</a:t>
            </a:r>
            <a:r>
              <a:rPr lang="en-US" dirty="0"/>
              <a:t> land, and to predict astronomical events. These needs can be related to the broad subdivisions of mathematics.</a:t>
            </a:r>
          </a:p>
          <a:p>
            <a:pPr marL="0" indent="0">
              <a:buNone/>
            </a:pPr>
            <a:r>
              <a:rPr lang="en-US" dirty="0"/>
              <a:t>Mathematics has been greatly </a:t>
            </a:r>
            <a:r>
              <a:rPr lang="en-US" b="1" dirty="0"/>
              <a:t>extended,</a:t>
            </a:r>
            <a:r>
              <a:rPr lang="en-US" dirty="0"/>
              <a:t> and there has been a fruitful </a:t>
            </a:r>
            <a:r>
              <a:rPr lang="en-US" b="1" dirty="0"/>
              <a:t>interaction </a:t>
            </a:r>
            <a:r>
              <a:rPr lang="en-US" dirty="0"/>
              <a:t>between mathematics and science, to the benefit of both. Mathematical </a:t>
            </a:r>
            <a:r>
              <a:rPr lang="en-US" b="1" dirty="0"/>
              <a:t>discoveries </a:t>
            </a:r>
            <a:r>
              <a:rPr lang="en-US" dirty="0"/>
              <a:t>have been made throughout history and continue to be made today.</a:t>
            </a:r>
          </a:p>
          <a:p>
            <a:pPr marL="0" indent="0">
              <a:buNone/>
            </a:pPr>
            <a:endParaRPr lang="en-US" dirty="0"/>
          </a:p>
        </p:txBody>
      </p:sp>
    </p:spTree>
    <p:extLst>
      <p:ext uri="{BB962C8B-B14F-4D97-AF65-F5344CB8AC3E}">
        <p14:creationId xmlns:p14="http://schemas.microsoft.com/office/powerpoint/2010/main" val="45976273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Text Placeholder 2"/>
          <p:cNvSpPr>
            <a:spLocks noGrp="1"/>
          </p:cNvSpPr>
          <p:nvPr>
            <p:ph type="body" idx="1"/>
          </p:nvPr>
        </p:nvSpPr>
        <p:spPr/>
        <p:txBody>
          <a:bodyPr>
            <a:normAutofit fontScale="70000" lnSpcReduction="20000"/>
          </a:bodyPr>
          <a:lstStyle/>
          <a:p>
            <a:pPr marL="0" indent="0" algn="r">
              <a:buNone/>
            </a:pPr>
            <a:r>
              <a:rPr lang="fa-IR" dirty="0"/>
              <a:t>تکامل ریاضیات ممکن است به عنوان یک سری  از انتزاعات در حال رشد یا گسترش موضوع در نظر گرفته شود. اولین انتزاع احتمالاً عدد بود. این درک که دو سیب و دو پرتقال چیزی مشترک دارند تحولی در اندیشه بشری بود. مردم پیش از تاریخ علاوه بر تشخیص نحوه شمارش اشیاء فیزیکی ، چگونگی شمارش مقادیر انتزاعی ، مانند زمان - روز ، فصل ، سال - را نیز تشخیص دادند. علم حساب (جمع ، تفریق ، ضرب و تقسیم) ، به طور طبیعی دنبال آن آمد.</a:t>
            </a:r>
          </a:p>
          <a:p>
            <a:pPr marL="0" indent="0" algn="r">
              <a:buNone/>
            </a:pPr>
            <a:r>
              <a:rPr lang="fa-IR" dirty="0"/>
              <a:t>مراحل بعدی برای ثبت اعداد به نوشتن یا سیستم دیگری نیاز داشت. سیستم های عددی بسیار متنوع و زیاد بوده اند. از آغاز تاریخ ثبت شده ، رشته های اصلی در ریاضیات از لزوم انجام محاسبات پدید آمده است. این محاسبات مربوط به مالیات و تجارت بود. از طریق آن محاسبات ، مردم می خواستند روابط بین اعداد را بدانند ، زمین را اندازه بگیرند و وقایع نجومی را پیش بینی کنند. این نیازها می تواند به زیربخشهای وسیع ریاضیات مرتبط باشد.</a:t>
            </a:r>
          </a:p>
          <a:p>
            <a:pPr marL="0" indent="0" algn="r">
              <a:buNone/>
            </a:pPr>
            <a:r>
              <a:rPr lang="fa-IR" dirty="0"/>
              <a:t>ریاضیات تا حد زیادی گسترش یافته است و تعامل مثمر ثمر بین ریاضیات و علوم به سود هر دو صورت گرفته است. اکتشافات ریاضی در طول تاریخ انجام شده و تا امروز نیز انجام می شود.</a:t>
            </a:r>
            <a:endParaRPr lang="en-US" dirty="0"/>
          </a:p>
        </p:txBody>
      </p:sp>
    </p:spTree>
    <p:extLst>
      <p:ext uri="{BB962C8B-B14F-4D97-AF65-F5344CB8AC3E}">
        <p14:creationId xmlns:p14="http://schemas.microsoft.com/office/powerpoint/2010/main" val="35052527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A: Vocabulary</a:t>
            </a:r>
            <a:r>
              <a:rPr lang="en-US" dirty="0"/>
              <a:t/>
            </a:r>
            <a:br>
              <a:rPr lang="en-US" dirty="0"/>
            </a:br>
            <a:endParaRPr lang="en-US" dirty="0"/>
          </a:p>
        </p:txBody>
      </p:sp>
      <p:sp>
        <p:nvSpPr>
          <p:cNvPr id="3" name="Text Placeholder 2"/>
          <p:cNvSpPr>
            <a:spLocks noGrp="1"/>
          </p:cNvSpPr>
          <p:nvPr>
            <p:ph type="body" idx="1"/>
          </p:nvPr>
        </p:nvSpPr>
        <p:spPr/>
        <p:txBody>
          <a:bodyPr>
            <a:normAutofit fontScale="47500" lnSpcReduction="20000"/>
          </a:bodyPr>
          <a:lstStyle/>
          <a:p>
            <a:pPr marL="0" indent="0">
              <a:buNone/>
            </a:pPr>
            <a:r>
              <a:rPr lang="en-US" b="1" i="1" dirty="0" smtClean="0"/>
              <a:t>Use </a:t>
            </a:r>
            <a:r>
              <a:rPr lang="en-US" b="1" i="1" dirty="0"/>
              <a:t>the given words in the following blanks.</a:t>
            </a:r>
            <a:endParaRPr lang="en-US" dirty="0"/>
          </a:p>
          <a:p>
            <a:pPr marL="0" indent="0">
              <a:buNone/>
            </a:pPr>
            <a:r>
              <a:rPr lang="en-US" b="1" dirty="0"/>
              <a:t>disciplines          steps        commerce          common                 extended                interaction        expansion          measure       evolution        abstraction        addition            discoveries</a:t>
            </a:r>
            <a:endParaRPr lang="en-US" dirty="0"/>
          </a:p>
          <a:p>
            <a:pPr marL="0" indent="0">
              <a:buNone/>
            </a:pPr>
            <a:r>
              <a:rPr lang="en-US" dirty="0"/>
              <a:t>1</a:t>
            </a:r>
            <a:r>
              <a:rPr lang="en-US" b="1" dirty="0"/>
              <a:t>-</a:t>
            </a:r>
            <a:r>
              <a:rPr lang="en-US" dirty="0"/>
              <a:t> The </a:t>
            </a:r>
            <a:r>
              <a:rPr lang="en-US" b="1" dirty="0"/>
              <a:t>………………… </a:t>
            </a:r>
            <a:r>
              <a:rPr lang="en-US" dirty="0"/>
              <a:t>of mathematics might be seen as a series of abstractions.</a:t>
            </a:r>
          </a:p>
          <a:p>
            <a:pPr marL="0" indent="0">
              <a:buNone/>
            </a:pPr>
            <a:r>
              <a:rPr lang="en-US" dirty="0"/>
              <a:t>2-It is an </a:t>
            </a:r>
            <a:r>
              <a:rPr lang="en-US" b="1" dirty="0"/>
              <a:t>…………………</a:t>
            </a:r>
            <a:r>
              <a:rPr lang="en-US" dirty="0"/>
              <a:t> of subject matter.</a:t>
            </a:r>
          </a:p>
          <a:p>
            <a:pPr marL="0" indent="0">
              <a:buNone/>
            </a:pPr>
            <a:r>
              <a:rPr lang="en-US" dirty="0"/>
              <a:t>3- Two apples and two oranges have something in </a:t>
            </a:r>
            <a:r>
              <a:rPr lang="en-US" b="1" dirty="0"/>
              <a:t>……………..</a:t>
            </a:r>
            <a:endParaRPr lang="en-US" dirty="0"/>
          </a:p>
          <a:p>
            <a:pPr marL="0" indent="0">
              <a:buNone/>
            </a:pPr>
            <a:r>
              <a:rPr lang="en-US" dirty="0"/>
              <a:t>4- Arithmetic includes</a:t>
            </a:r>
            <a:r>
              <a:rPr lang="en-US" b="1" dirty="0"/>
              <a:t>……………..</a:t>
            </a:r>
            <a:r>
              <a:rPr lang="en-US" dirty="0"/>
              <a:t>, subtraction, multiplication and division.</a:t>
            </a:r>
          </a:p>
          <a:p>
            <a:pPr marL="0" indent="0">
              <a:buNone/>
            </a:pPr>
            <a:r>
              <a:rPr lang="en-US" dirty="0"/>
              <a:t>5- Further </a:t>
            </a:r>
            <a:r>
              <a:rPr lang="en-US" b="1" dirty="0"/>
              <a:t>…………. </a:t>
            </a:r>
            <a:r>
              <a:rPr lang="en-US" dirty="0"/>
              <a:t>needed writing.</a:t>
            </a:r>
          </a:p>
          <a:p>
            <a:pPr marL="0" indent="0">
              <a:buNone/>
            </a:pPr>
            <a:r>
              <a:rPr lang="en-US" dirty="0"/>
              <a:t>6- The major </a:t>
            </a:r>
            <a:r>
              <a:rPr lang="en-US" b="1" dirty="0"/>
              <a:t>…………….</a:t>
            </a:r>
            <a:r>
              <a:rPr lang="en-US" dirty="0"/>
              <a:t> within mathematics arose out of the need to do calculations.</a:t>
            </a:r>
          </a:p>
          <a:p>
            <a:pPr marL="0" indent="0">
              <a:buNone/>
            </a:pPr>
            <a:r>
              <a:rPr lang="en-US" dirty="0"/>
              <a:t>7- They need to do calculations relating to taxation and </a:t>
            </a:r>
            <a:r>
              <a:rPr lang="en-US" b="1" dirty="0"/>
              <a:t>…………….</a:t>
            </a:r>
            <a:endParaRPr lang="en-US" dirty="0"/>
          </a:p>
          <a:p>
            <a:pPr marL="0" indent="0">
              <a:buNone/>
            </a:pPr>
            <a:r>
              <a:rPr lang="en-US" dirty="0"/>
              <a:t>8-They need to </a:t>
            </a:r>
            <a:r>
              <a:rPr lang="en-US" b="1" dirty="0"/>
              <a:t>…………….</a:t>
            </a:r>
            <a:r>
              <a:rPr lang="en-US" dirty="0"/>
              <a:t> land, and to predict astronomical events.</a:t>
            </a:r>
          </a:p>
          <a:p>
            <a:pPr marL="0" indent="0">
              <a:buNone/>
            </a:pPr>
            <a:r>
              <a:rPr lang="en-US" dirty="0"/>
              <a:t>9- The first </a:t>
            </a:r>
            <a:r>
              <a:rPr lang="en-US" b="1" dirty="0"/>
              <a:t>……………… </a:t>
            </a:r>
            <a:r>
              <a:rPr lang="en-US" dirty="0"/>
              <a:t>was probably that of numbers.</a:t>
            </a:r>
          </a:p>
          <a:p>
            <a:pPr marL="0" indent="0">
              <a:buNone/>
            </a:pPr>
            <a:r>
              <a:rPr lang="en-US" dirty="0"/>
              <a:t>10- Mathematics has been greatly </a:t>
            </a:r>
            <a:r>
              <a:rPr lang="en-US" b="1" dirty="0"/>
              <a:t>………………..</a:t>
            </a:r>
            <a:endParaRPr lang="en-US" dirty="0"/>
          </a:p>
          <a:p>
            <a:pPr marL="0" indent="0">
              <a:buNone/>
            </a:pPr>
            <a:r>
              <a:rPr lang="en-US" dirty="0"/>
              <a:t>11- There has been a fruitful </a:t>
            </a:r>
            <a:r>
              <a:rPr lang="en-US" b="1" dirty="0"/>
              <a:t>………………… </a:t>
            </a:r>
            <a:r>
              <a:rPr lang="en-US" dirty="0"/>
              <a:t>between mathematics and science.</a:t>
            </a:r>
          </a:p>
          <a:p>
            <a:pPr marL="0" indent="0">
              <a:buNone/>
            </a:pPr>
            <a:r>
              <a:rPr lang="en-US" dirty="0"/>
              <a:t>12- Mathematical </a:t>
            </a:r>
            <a:r>
              <a:rPr lang="en-US" b="1" dirty="0"/>
              <a:t>…………….. </a:t>
            </a:r>
            <a:r>
              <a:rPr lang="en-US" dirty="0"/>
              <a:t>have been made throughout history and continue to be</a:t>
            </a:r>
          </a:p>
          <a:p>
            <a:pPr marL="0" indent="0">
              <a:buNone/>
            </a:pPr>
            <a:r>
              <a:rPr lang="en-US" dirty="0"/>
              <a:t>         made today.</a:t>
            </a:r>
          </a:p>
          <a:p>
            <a:pPr marL="0" indent="0">
              <a:buNone/>
            </a:pPr>
            <a:endParaRPr lang="en-US" dirty="0"/>
          </a:p>
        </p:txBody>
      </p:sp>
    </p:spTree>
    <p:extLst>
      <p:ext uri="{BB962C8B-B14F-4D97-AF65-F5344CB8AC3E}">
        <p14:creationId xmlns:p14="http://schemas.microsoft.com/office/powerpoint/2010/main" val="34112232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B-Vocabulary (New Context)</a:t>
            </a:r>
            <a:r>
              <a:rPr lang="en-US" dirty="0"/>
              <a:t/>
            </a:r>
            <a:br>
              <a:rPr lang="en-US" dirty="0"/>
            </a:br>
            <a:endParaRPr lang="en-US" dirty="0"/>
          </a:p>
        </p:txBody>
      </p:sp>
      <p:sp>
        <p:nvSpPr>
          <p:cNvPr id="3" name="Text Placeholder 2"/>
          <p:cNvSpPr>
            <a:spLocks noGrp="1"/>
          </p:cNvSpPr>
          <p:nvPr>
            <p:ph type="body" idx="1"/>
          </p:nvPr>
        </p:nvSpPr>
        <p:spPr/>
        <p:txBody>
          <a:bodyPr>
            <a:normAutofit fontScale="47500" lnSpcReduction="20000"/>
          </a:bodyPr>
          <a:lstStyle/>
          <a:p>
            <a:pPr marL="0" indent="0">
              <a:buNone/>
            </a:pPr>
            <a:r>
              <a:rPr lang="en-US" b="1" dirty="0"/>
              <a:t> </a:t>
            </a:r>
            <a:endParaRPr lang="en-US" dirty="0"/>
          </a:p>
          <a:p>
            <a:pPr marL="0" indent="0">
              <a:buNone/>
            </a:pPr>
            <a:r>
              <a:rPr lang="en-US" b="1" i="1" dirty="0"/>
              <a:t>    Use the given words in the following blanks.</a:t>
            </a:r>
            <a:endParaRPr lang="en-US" dirty="0"/>
          </a:p>
          <a:p>
            <a:pPr marL="0" indent="0">
              <a:buNone/>
            </a:pPr>
            <a:r>
              <a:rPr lang="en-US" b="1" dirty="0"/>
              <a:t>disciplines          steps        commerce     common                 extended                interaction         expansion          measure         evolution      abstraction        addition             discoveries</a:t>
            </a:r>
            <a:endParaRPr lang="en-US" dirty="0"/>
          </a:p>
          <a:p>
            <a:pPr marL="0" indent="0">
              <a:buNone/>
            </a:pPr>
            <a:r>
              <a:rPr lang="en-US" dirty="0"/>
              <a:t>1-It is ………….for people in Iran to sleep late at night.</a:t>
            </a:r>
          </a:p>
          <a:p>
            <a:pPr marL="0" indent="0">
              <a:buNone/>
            </a:pPr>
            <a:r>
              <a:rPr lang="en-US" dirty="0"/>
              <a:t>2-I want to…………….the length of this room.</a:t>
            </a:r>
          </a:p>
          <a:p>
            <a:pPr marL="0" indent="0">
              <a:buNone/>
            </a:pPr>
            <a:r>
              <a:rPr lang="en-US" dirty="0"/>
              <a:t>3-The …………..of animals has occurred gradually.</a:t>
            </a:r>
          </a:p>
          <a:p>
            <a:pPr marL="0" indent="0">
              <a:buNone/>
            </a:pPr>
            <a:r>
              <a:rPr lang="en-US" dirty="0"/>
              <a:t>4-This theory needs ………………….</a:t>
            </a:r>
          </a:p>
          <a:p>
            <a:pPr marL="0" indent="0">
              <a:buNone/>
            </a:pPr>
            <a:r>
              <a:rPr lang="en-US" dirty="0"/>
              <a:t>5-Many people in Iran are engaged in …………….</a:t>
            </a:r>
          </a:p>
          <a:p>
            <a:pPr marL="0" indent="0">
              <a:buNone/>
            </a:pPr>
            <a:r>
              <a:rPr lang="en-US" dirty="0"/>
              <a:t>6-Understanding is an …………………….</a:t>
            </a:r>
          </a:p>
          <a:p>
            <a:pPr marL="0" indent="0">
              <a:buNone/>
            </a:pPr>
            <a:r>
              <a:rPr lang="en-US" dirty="0"/>
              <a:t>7-In……………to being a teacher, he also teaches at a private college.</a:t>
            </a:r>
          </a:p>
          <a:p>
            <a:pPr marL="0" indent="0">
              <a:buNone/>
            </a:pPr>
            <a:r>
              <a:rPr lang="en-US" dirty="0"/>
              <a:t>8-You should take serious …………….to solve the problem.</a:t>
            </a:r>
          </a:p>
          <a:p>
            <a:pPr marL="0" indent="0">
              <a:buNone/>
            </a:pPr>
            <a:r>
              <a:rPr lang="en-US" dirty="0"/>
              <a:t>9- Different …………….are related to one another.</a:t>
            </a:r>
          </a:p>
          <a:p>
            <a:pPr marL="0" indent="0">
              <a:buNone/>
            </a:pPr>
            <a:r>
              <a:rPr lang="en-US" dirty="0" smtClean="0"/>
              <a:t>10- </a:t>
            </a:r>
            <a:r>
              <a:rPr lang="en-US" dirty="0"/>
              <a:t>They ………….their stay in the hotel</a:t>
            </a:r>
            <a:r>
              <a:rPr lang="en-US" dirty="0" smtClean="0"/>
              <a:t>.</a:t>
            </a:r>
            <a:endParaRPr lang="fa-IR" dirty="0" smtClean="0"/>
          </a:p>
          <a:p>
            <a:pPr marL="0" indent="0">
              <a:buNone/>
            </a:pPr>
            <a:r>
              <a:rPr lang="en-US" dirty="0" smtClean="0"/>
              <a:t>11- </a:t>
            </a:r>
            <a:r>
              <a:rPr lang="en-US" dirty="0"/>
              <a:t>Positive………………….between teachers and students is useful.</a:t>
            </a:r>
          </a:p>
          <a:p>
            <a:pPr marL="0" indent="0">
              <a:buNone/>
            </a:pPr>
            <a:r>
              <a:rPr lang="en-US" dirty="0" smtClean="0"/>
              <a:t>12-There </a:t>
            </a:r>
            <a:r>
              <a:rPr lang="en-US" dirty="0"/>
              <a:t>have been a lot of…………………..about the nature.</a:t>
            </a:r>
          </a:p>
          <a:p>
            <a:r>
              <a:rPr lang="en-US" dirty="0"/>
              <a:t> </a:t>
            </a:r>
          </a:p>
          <a:p>
            <a:endParaRPr lang="en-US" dirty="0"/>
          </a:p>
        </p:txBody>
      </p:sp>
    </p:spTree>
    <p:extLst>
      <p:ext uri="{BB962C8B-B14F-4D97-AF65-F5344CB8AC3E}">
        <p14:creationId xmlns:p14="http://schemas.microsoft.com/office/powerpoint/2010/main" val="219338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C. Matching</a:t>
            </a:r>
            <a:r>
              <a:rPr lang="en-US" dirty="0"/>
              <a:t/>
            </a:r>
            <a:br>
              <a:rPr lang="en-US" dirty="0"/>
            </a:br>
            <a:endParaRPr lang="en-US" dirty="0"/>
          </a:p>
        </p:txBody>
      </p:sp>
      <p:sp>
        <p:nvSpPr>
          <p:cNvPr id="3" name="Text Placeholder 2"/>
          <p:cNvSpPr>
            <a:spLocks noGrp="1"/>
          </p:cNvSpPr>
          <p:nvPr>
            <p:ph type="body" idx="1"/>
          </p:nvPr>
        </p:nvSpPr>
        <p:spPr/>
        <p:txBody>
          <a:bodyPr>
            <a:normAutofit fontScale="47500" lnSpcReduction="20000"/>
          </a:bodyPr>
          <a:lstStyle/>
          <a:p>
            <a:pPr marL="0" indent="0" rtl="1">
              <a:buNone/>
            </a:pPr>
            <a:r>
              <a:rPr lang="en-US" dirty="0"/>
              <a:t> </a:t>
            </a:r>
          </a:p>
          <a:p>
            <a:pPr marL="0" indent="0">
              <a:buNone/>
            </a:pPr>
            <a:r>
              <a:rPr lang="en-US" b="1" i="1" dirty="0" smtClean="0"/>
              <a:t>Match </a:t>
            </a:r>
            <a:r>
              <a:rPr lang="en-US" b="1" i="1" dirty="0"/>
              <a:t>the words with their meanings. There are more items in column B.</a:t>
            </a:r>
            <a:endParaRPr lang="en-US" dirty="0"/>
          </a:p>
          <a:p>
            <a:pPr marL="0" indent="0">
              <a:buNone/>
            </a:pPr>
            <a:r>
              <a:rPr lang="en-US" b="1" dirty="0"/>
              <a:t>    Column A                                           Column B</a:t>
            </a:r>
            <a:endParaRPr lang="en-US" dirty="0"/>
          </a:p>
          <a:p>
            <a:pPr marL="0" indent="0" rtl="1">
              <a:buNone/>
            </a:pPr>
            <a:r>
              <a:rPr lang="en-US" dirty="0"/>
              <a:t> </a:t>
            </a:r>
          </a:p>
          <a:p>
            <a:pPr marL="0" indent="0">
              <a:buNone/>
            </a:pPr>
            <a:r>
              <a:rPr lang="en-US" b="1" dirty="0"/>
              <a:t> 1- discipline                                         </a:t>
            </a:r>
            <a:r>
              <a:rPr lang="fa-IR" b="1" dirty="0" smtClean="0"/>
              <a:t>   </a:t>
            </a:r>
            <a:r>
              <a:rPr lang="en-US" b="1" dirty="0" smtClean="0"/>
              <a:t> </a:t>
            </a:r>
            <a:r>
              <a:rPr lang="en-US" dirty="0"/>
              <a:t>a. lifting a foot and putting it down</a:t>
            </a:r>
            <a:r>
              <a:rPr lang="en-US" b="1" dirty="0"/>
              <a:t>                    </a:t>
            </a:r>
            <a:endParaRPr lang="en-US" dirty="0"/>
          </a:p>
          <a:p>
            <a:pPr marL="0" indent="0">
              <a:buNone/>
            </a:pPr>
            <a:r>
              <a:rPr lang="en-US" b="1" dirty="0"/>
              <a:t>2-expansion                                               </a:t>
            </a:r>
            <a:r>
              <a:rPr lang="en-US" dirty="0"/>
              <a:t>b.</a:t>
            </a:r>
            <a:r>
              <a:rPr lang="en-US" b="1" dirty="0"/>
              <a:t> </a:t>
            </a:r>
            <a:r>
              <a:rPr lang="en-US" dirty="0"/>
              <a:t>increase           </a:t>
            </a:r>
            <a:r>
              <a:rPr lang="en-US" b="1" dirty="0"/>
              <a:t>    </a:t>
            </a:r>
            <a:r>
              <a:rPr lang="en-US" dirty="0"/>
              <a:t> </a:t>
            </a:r>
            <a:r>
              <a:rPr lang="en-US" b="1" dirty="0"/>
              <a:t> </a:t>
            </a:r>
            <a:endParaRPr lang="en-US" dirty="0"/>
          </a:p>
          <a:p>
            <a:pPr marL="0" indent="0">
              <a:buNone/>
            </a:pPr>
            <a:r>
              <a:rPr lang="en-US" b="1" dirty="0"/>
              <a:t> 3- addition                                          </a:t>
            </a:r>
            <a:r>
              <a:rPr lang="fa-IR" b="1" dirty="0" smtClean="0"/>
              <a:t>   </a:t>
            </a:r>
            <a:r>
              <a:rPr lang="en-US" b="1" dirty="0" smtClean="0"/>
              <a:t>  </a:t>
            </a:r>
            <a:r>
              <a:rPr lang="en-US" dirty="0"/>
              <a:t>c. trade</a:t>
            </a:r>
          </a:p>
          <a:p>
            <a:pPr marL="0" indent="0">
              <a:buNone/>
            </a:pPr>
            <a:r>
              <a:rPr lang="en-US" b="1" dirty="0"/>
              <a:t> 4- step                                                   </a:t>
            </a:r>
            <a:r>
              <a:rPr lang="fa-IR" b="1" dirty="0" smtClean="0"/>
              <a:t>   </a:t>
            </a:r>
            <a:r>
              <a:rPr lang="en-US" b="1" dirty="0" smtClean="0"/>
              <a:t> </a:t>
            </a:r>
            <a:r>
              <a:rPr lang="en-US" dirty="0"/>
              <a:t>d. same</a:t>
            </a:r>
          </a:p>
          <a:p>
            <a:pPr marL="0" indent="0">
              <a:buNone/>
            </a:pPr>
            <a:r>
              <a:rPr lang="en-US" b="1" dirty="0"/>
              <a:t> 5- commerce                                        </a:t>
            </a:r>
            <a:r>
              <a:rPr lang="fa-IR" b="1" dirty="0" smtClean="0"/>
              <a:t>  </a:t>
            </a:r>
            <a:r>
              <a:rPr lang="en-US" b="1" dirty="0" smtClean="0"/>
              <a:t>  </a:t>
            </a:r>
            <a:r>
              <a:rPr lang="en-US" dirty="0"/>
              <a:t>e.</a:t>
            </a:r>
            <a:r>
              <a:rPr lang="en-US" b="1" dirty="0"/>
              <a:t> </a:t>
            </a:r>
            <a:r>
              <a:rPr lang="en-US" dirty="0"/>
              <a:t>find the size</a:t>
            </a:r>
            <a:r>
              <a:rPr lang="en-US" b="1" dirty="0"/>
              <a:t>                                        </a:t>
            </a:r>
            <a:endParaRPr lang="en-US" dirty="0"/>
          </a:p>
          <a:p>
            <a:pPr marL="0" indent="0">
              <a:buNone/>
            </a:pPr>
            <a:r>
              <a:rPr lang="en-US" b="1" dirty="0"/>
              <a:t> 6- common                                             </a:t>
            </a:r>
            <a:r>
              <a:rPr lang="fa-IR" b="1" dirty="0" smtClean="0"/>
              <a:t>  </a:t>
            </a:r>
            <a:r>
              <a:rPr lang="en-US" dirty="0" smtClean="0"/>
              <a:t>f</a:t>
            </a:r>
            <a:r>
              <a:rPr lang="en-US" dirty="0"/>
              <a:t>.  subjective matters</a:t>
            </a:r>
          </a:p>
          <a:p>
            <a:pPr marL="0" indent="0">
              <a:buNone/>
            </a:pPr>
            <a:r>
              <a:rPr lang="en-US" b="1" dirty="0"/>
              <a:t>7- measure                                              </a:t>
            </a:r>
            <a:r>
              <a:rPr lang="fa-IR" b="1" dirty="0" smtClean="0"/>
              <a:t>  </a:t>
            </a:r>
            <a:r>
              <a:rPr lang="en-US" dirty="0" smtClean="0"/>
              <a:t>g</a:t>
            </a:r>
            <a:r>
              <a:rPr lang="en-US" dirty="0"/>
              <a:t>. alphabet</a:t>
            </a:r>
          </a:p>
          <a:p>
            <a:pPr marL="0" indent="0">
              <a:buNone/>
            </a:pPr>
            <a:r>
              <a:rPr lang="en-US" b="1" dirty="0"/>
              <a:t> 8- evolution                                           </a:t>
            </a:r>
            <a:r>
              <a:rPr lang="fa-IR" b="1" dirty="0" smtClean="0"/>
              <a:t>  </a:t>
            </a:r>
            <a:r>
              <a:rPr lang="en-US" dirty="0" smtClean="0"/>
              <a:t> </a:t>
            </a:r>
            <a:r>
              <a:rPr lang="en-US" dirty="0"/>
              <a:t>h. affect</a:t>
            </a:r>
            <a:r>
              <a:rPr lang="en-US" b="1" dirty="0"/>
              <a:t>   </a:t>
            </a:r>
            <a:endParaRPr lang="en-US" dirty="0"/>
          </a:p>
          <a:p>
            <a:pPr marL="0" indent="0">
              <a:buNone/>
            </a:pPr>
            <a:r>
              <a:rPr lang="en-US" b="1" dirty="0"/>
              <a:t> 9- abstraction                                         </a:t>
            </a:r>
            <a:r>
              <a:rPr lang="fa-IR" b="1" dirty="0" smtClean="0"/>
              <a:t>  </a:t>
            </a:r>
            <a:r>
              <a:rPr lang="en-US" dirty="0" err="1" smtClean="0"/>
              <a:t>i</a:t>
            </a:r>
            <a:r>
              <a:rPr lang="en-US" dirty="0"/>
              <a:t>.</a:t>
            </a:r>
            <a:r>
              <a:rPr lang="en-US" b="1" dirty="0"/>
              <a:t> </a:t>
            </a:r>
            <a:r>
              <a:rPr lang="en-US" dirty="0"/>
              <a:t>adding</a:t>
            </a:r>
          </a:p>
          <a:p>
            <a:pPr marL="0" indent="0">
              <a:buNone/>
            </a:pPr>
            <a:r>
              <a:rPr lang="en-US" b="1" dirty="0"/>
              <a:t> 10- discoveries                                      </a:t>
            </a:r>
            <a:r>
              <a:rPr lang="fa-IR" b="1" dirty="0" smtClean="0"/>
              <a:t>  </a:t>
            </a:r>
            <a:r>
              <a:rPr lang="en-US" b="1" dirty="0" smtClean="0"/>
              <a:t>  </a:t>
            </a:r>
            <a:r>
              <a:rPr lang="en-US" dirty="0"/>
              <a:t>j. field</a:t>
            </a:r>
          </a:p>
          <a:p>
            <a:pPr marL="0" indent="0">
              <a:buNone/>
            </a:pPr>
            <a:r>
              <a:rPr lang="en-US" dirty="0"/>
              <a:t> </a:t>
            </a:r>
            <a:r>
              <a:rPr lang="en-US" b="1" dirty="0"/>
              <a:t>11- extend                                             </a:t>
            </a:r>
            <a:r>
              <a:rPr lang="fa-IR" b="1" dirty="0" smtClean="0"/>
              <a:t>  </a:t>
            </a:r>
            <a:r>
              <a:rPr lang="en-US" b="1" dirty="0" smtClean="0"/>
              <a:t>  </a:t>
            </a:r>
            <a:r>
              <a:rPr lang="en-US" dirty="0"/>
              <a:t>k. development</a:t>
            </a:r>
          </a:p>
          <a:p>
            <a:pPr marL="0" indent="0">
              <a:buNone/>
            </a:pPr>
            <a:r>
              <a:rPr lang="en-US" dirty="0"/>
              <a:t> </a:t>
            </a:r>
            <a:r>
              <a:rPr lang="en-US" b="1" dirty="0"/>
              <a:t>12- interaction                                      </a:t>
            </a:r>
            <a:r>
              <a:rPr lang="fa-IR" b="1" dirty="0" smtClean="0"/>
              <a:t>   </a:t>
            </a:r>
            <a:r>
              <a:rPr lang="en-US" b="1" dirty="0" smtClean="0"/>
              <a:t> </a:t>
            </a:r>
            <a:r>
              <a:rPr lang="en-US" dirty="0"/>
              <a:t>l. findings</a:t>
            </a:r>
          </a:p>
          <a:p>
            <a:pPr marL="0" indent="0">
              <a:buNone/>
            </a:pPr>
            <a:r>
              <a:rPr lang="en-US" b="1" dirty="0"/>
              <a:t>                                                                 </a:t>
            </a:r>
            <a:r>
              <a:rPr lang="fa-IR" b="1" dirty="0" smtClean="0"/>
              <a:t>    </a:t>
            </a:r>
            <a:r>
              <a:rPr lang="en-US" dirty="0" smtClean="0"/>
              <a:t>m</a:t>
            </a:r>
            <a:r>
              <a:rPr lang="en-US" dirty="0"/>
              <a:t>. communication</a:t>
            </a:r>
          </a:p>
          <a:p>
            <a:pPr marL="0" indent="0">
              <a:buNone/>
            </a:pPr>
            <a:r>
              <a:rPr lang="en-US" dirty="0"/>
              <a:t>                                                                </a:t>
            </a:r>
            <a:r>
              <a:rPr lang="fa-IR" dirty="0" smtClean="0"/>
              <a:t>    </a:t>
            </a:r>
            <a:r>
              <a:rPr lang="en-US" dirty="0" smtClean="0"/>
              <a:t> </a:t>
            </a:r>
            <a:r>
              <a:rPr lang="en-US" dirty="0"/>
              <a:t>n. make </a:t>
            </a:r>
            <a:r>
              <a:rPr lang="en-US" dirty="0" err="1"/>
              <a:t>sth</a:t>
            </a:r>
            <a:r>
              <a:rPr lang="en-US" dirty="0"/>
              <a:t> longer</a:t>
            </a:r>
          </a:p>
          <a:p>
            <a:pPr marL="0" indent="0">
              <a:buNone/>
            </a:pPr>
            <a:r>
              <a:rPr lang="en-US" dirty="0"/>
              <a:t> </a:t>
            </a:r>
          </a:p>
          <a:p>
            <a:endParaRPr lang="en-US" dirty="0"/>
          </a:p>
        </p:txBody>
      </p:sp>
    </p:spTree>
    <p:extLst>
      <p:ext uri="{BB962C8B-B14F-4D97-AF65-F5344CB8AC3E}">
        <p14:creationId xmlns:p14="http://schemas.microsoft.com/office/powerpoint/2010/main" val="4808408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D. Comprehension</a:t>
            </a:r>
            <a:r>
              <a:rPr lang="en-US" dirty="0"/>
              <a:t/>
            </a:r>
            <a:br>
              <a:rPr lang="en-US" dirty="0"/>
            </a:br>
            <a:endParaRPr lang="en-US" dirty="0"/>
          </a:p>
        </p:txBody>
      </p:sp>
      <p:sp>
        <p:nvSpPr>
          <p:cNvPr id="3" name="Text Placeholder 2"/>
          <p:cNvSpPr>
            <a:spLocks noGrp="1"/>
          </p:cNvSpPr>
          <p:nvPr>
            <p:ph type="body" idx="1"/>
          </p:nvPr>
        </p:nvSpPr>
        <p:spPr/>
        <p:txBody>
          <a:bodyPr>
            <a:normAutofit fontScale="40000" lnSpcReduction="20000"/>
          </a:bodyPr>
          <a:lstStyle/>
          <a:p>
            <a:pPr marL="0" indent="0">
              <a:buNone/>
            </a:pPr>
            <a:r>
              <a:rPr lang="en-US" b="1" i="1" dirty="0" smtClean="0"/>
              <a:t>Choose </a:t>
            </a:r>
            <a:r>
              <a:rPr lang="en-US" b="1" i="1" dirty="0"/>
              <a:t>the best choice.</a:t>
            </a:r>
            <a:endParaRPr lang="en-US" dirty="0"/>
          </a:p>
          <a:p>
            <a:pPr marL="0" indent="0">
              <a:buNone/>
            </a:pPr>
            <a:r>
              <a:rPr lang="en-US" dirty="0"/>
              <a:t>   1-The first abstraction in mathematics was…………..</a:t>
            </a:r>
          </a:p>
          <a:p>
            <a:pPr marL="0" indent="0">
              <a:buNone/>
            </a:pPr>
            <a:r>
              <a:rPr lang="en-US" dirty="0"/>
              <a:t>        a. addition </a:t>
            </a:r>
          </a:p>
          <a:p>
            <a:pPr marL="0" indent="0">
              <a:buNone/>
            </a:pPr>
            <a:r>
              <a:rPr lang="en-US" dirty="0"/>
              <a:t>        b. numbers</a:t>
            </a:r>
          </a:p>
          <a:p>
            <a:pPr marL="0" indent="0">
              <a:buNone/>
            </a:pPr>
            <a:r>
              <a:rPr lang="en-US" dirty="0"/>
              <a:t>        c. division</a:t>
            </a:r>
          </a:p>
          <a:p>
            <a:pPr marL="0" indent="0">
              <a:buNone/>
            </a:pPr>
            <a:r>
              <a:rPr lang="en-US" dirty="0"/>
              <a:t>        d. theory</a:t>
            </a:r>
          </a:p>
          <a:p>
            <a:pPr marL="0" indent="0">
              <a:buNone/>
            </a:pPr>
            <a:r>
              <a:rPr lang="en-US" dirty="0"/>
              <a:t>    2- Abstract quantities like time were recognized by …………..</a:t>
            </a:r>
          </a:p>
          <a:p>
            <a:pPr marL="0" indent="0">
              <a:buNone/>
            </a:pPr>
            <a:r>
              <a:rPr lang="en-US" dirty="0"/>
              <a:t>         a. historians</a:t>
            </a:r>
          </a:p>
          <a:p>
            <a:pPr marL="0" indent="0">
              <a:buNone/>
            </a:pPr>
            <a:r>
              <a:rPr lang="en-US" dirty="0"/>
              <a:t>         b. physicists</a:t>
            </a:r>
          </a:p>
          <a:p>
            <a:pPr marL="0" indent="0">
              <a:buNone/>
            </a:pPr>
            <a:r>
              <a:rPr lang="en-US" dirty="0"/>
              <a:t>         c. prehistoric people</a:t>
            </a:r>
          </a:p>
          <a:p>
            <a:pPr marL="0" indent="0">
              <a:buNone/>
            </a:pPr>
            <a:r>
              <a:rPr lang="en-US" dirty="0"/>
              <a:t>         d. prehistoric mathematicians</a:t>
            </a:r>
          </a:p>
          <a:p>
            <a:pPr marL="0" indent="0">
              <a:buNone/>
            </a:pPr>
            <a:r>
              <a:rPr lang="en-US" dirty="0"/>
              <a:t>  3-The major disciplines within mathematics arose out of the need………..</a:t>
            </a:r>
          </a:p>
          <a:p>
            <a:pPr marL="0" indent="0">
              <a:buNone/>
            </a:pPr>
            <a:r>
              <a:rPr lang="en-US" dirty="0"/>
              <a:t>          a. to hunt animals</a:t>
            </a:r>
          </a:p>
          <a:p>
            <a:pPr marL="0" indent="0">
              <a:buNone/>
            </a:pPr>
            <a:r>
              <a:rPr lang="en-US" dirty="0"/>
              <a:t>          b. to do commerce</a:t>
            </a:r>
          </a:p>
          <a:p>
            <a:pPr marL="0" indent="0">
              <a:buNone/>
            </a:pPr>
            <a:r>
              <a:rPr lang="en-US" dirty="0"/>
              <a:t>          c. to do taxation</a:t>
            </a:r>
          </a:p>
          <a:p>
            <a:pPr marL="0" indent="0">
              <a:buNone/>
            </a:pPr>
            <a:r>
              <a:rPr lang="en-US" dirty="0"/>
              <a:t>          d. to do calculations</a:t>
            </a:r>
          </a:p>
          <a:p>
            <a:pPr marL="0" indent="0">
              <a:buNone/>
            </a:pPr>
            <a:r>
              <a:rPr lang="en-US" dirty="0"/>
              <a:t>   4- Arithmetic is  ……………………. </a:t>
            </a:r>
          </a:p>
          <a:p>
            <a:pPr marL="0" indent="0">
              <a:buNone/>
            </a:pPr>
            <a:r>
              <a:rPr lang="en-US" dirty="0"/>
              <a:t>         a. addition</a:t>
            </a:r>
          </a:p>
          <a:p>
            <a:pPr marL="0" indent="0">
              <a:buNone/>
            </a:pPr>
            <a:r>
              <a:rPr lang="en-US" dirty="0"/>
              <a:t>         b. multiplication</a:t>
            </a:r>
          </a:p>
          <a:p>
            <a:pPr marL="0" indent="0">
              <a:buNone/>
            </a:pPr>
            <a:r>
              <a:rPr lang="en-US" dirty="0"/>
              <a:t>         c. subtraction and division</a:t>
            </a:r>
          </a:p>
          <a:p>
            <a:pPr marL="0" indent="0">
              <a:buNone/>
            </a:pPr>
            <a:r>
              <a:rPr lang="en-US" dirty="0"/>
              <a:t>        d. all of the above</a:t>
            </a:r>
          </a:p>
          <a:p>
            <a:endParaRPr lang="en-US" dirty="0"/>
          </a:p>
        </p:txBody>
      </p:sp>
    </p:spTree>
    <p:extLst>
      <p:ext uri="{BB962C8B-B14F-4D97-AF65-F5344CB8AC3E}">
        <p14:creationId xmlns:p14="http://schemas.microsoft.com/office/powerpoint/2010/main" val="6222448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t>Grammar</a:t>
            </a:r>
            <a:r>
              <a:rPr lang="en-US" dirty="0"/>
              <a:t/>
            </a:r>
            <a:br>
              <a:rPr lang="en-US" dirty="0"/>
            </a:br>
            <a:endParaRPr lang="en-US" dirty="0"/>
          </a:p>
        </p:txBody>
      </p:sp>
      <p:sp>
        <p:nvSpPr>
          <p:cNvPr id="3" name="Text Placeholder 2"/>
          <p:cNvSpPr>
            <a:spLocks noGrp="1"/>
          </p:cNvSpPr>
          <p:nvPr>
            <p:ph type="body" idx="1"/>
          </p:nvPr>
        </p:nvSpPr>
        <p:spPr/>
        <p:txBody>
          <a:bodyPr>
            <a:normAutofit lnSpcReduction="10000"/>
          </a:bodyPr>
          <a:lstStyle/>
          <a:p>
            <a:pPr marL="0" indent="0">
              <a:buNone/>
            </a:pPr>
            <a:r>
              <a:rPr lang="en-US" sz="1800" b="1" dirty="0" smtClean="0"/>
              <a:t>Making </a:t>
            </a:r>
            <a:r>
              <a:rPr lang="en-US" sz="1800" b="1" dirty="0"/>
              <a:t>Subjects and Verbs </a:t>
            </a:r>
            <a:r>
              <a:rPr lang="en-US" sz="1800" b="1" dirty="0" smtClean="0"/>
              <a:t>Agree</a:t>
            </a:r>
            <a:endParaRPr lang="en-US" sz="1800" dirty="0"/>
          </a:p>
          <a:p>
            <a:pPr marL="0" indent="0">
              <a:buNone/>
            </a:pPr>
            <a:r>
              <a:rPr lang="en-US" sz="1800" dirty="0"/>
              <a:t>1. </a:t>
            </a:r>
            <a:r>
              <a:rPr lang="en-US" sz="1800" b="1" dirty="0"/>
              <a:t>When the subject of a sentence is composed of two or more nouns or pronouns connected by and, use a plural verb</a:t>
            </a:r>
            <a:r>
              <a:rPr lang="en-US" sz="1800" dirty="0"/>
              <a:t>.</a:t>
            </a:r>
          </a:p>
          <a:p>
            <a:pPr marL="0" indent="0">
              <a:buNone/>
            </a:pPr>
            <a:r>
              <a:rPr lang="en-US" sz="1800" dirty="0"/>
              <a:t>She and her friends are at the fair</a:t>
            </a:r>
            <a:r>
              <a:rPr lang="en-US" sz="1800" dirty="0" smtClean="0"/>
              <a:t>.</a:t>
            </a:r>
            <a:r>
              <a:rPr lang="fa-IR" sz="1800" dirty="0"/>
              <a:t> 1</a:t>
            </a:r>
            <a:r>
              <a:rPr lang="fa-IR" sz="1800" b="1" dirty="0"/>
              <a:t>. هنگامی که فاعل یک جمله از دو یا چند اسم یا ضمیر تشکیل شده است که به یکدیگر وصل می شوند ، از یک فعل جمع استفاده </a:t>
            </a:r>
            <a:r>
              <a:rPr lang="fa-IR" sz="1800" b="1" dirty="0" smtClean="0"/>
              <a:t>کنید</a:t>
            </a:r>
            <a:r>
              <a:rPr lang="fa-IR" sz="1800" b="1" dirty="0"/>
              <a:t>.</a:t>
            </a:r>
            <a:endParaRPr lang="en-US" sz="1800" b="1" dirty="0"/>
          </a:p>
          <a:p>
            <a:pPr marL="0" indent="0">
              <a:buNone/>
            </a:pPr>
            <a:r>
              <a:rPr lang="en-US" sz="1800" dirty="0"/>
              <a:t>2. </a:t>
            </a:r>
            <a:r>
              <a:rPr lang="en-US" sz="1800" b="1" dirty="0"/>
              <a:t>When two or more singular nouns or pronouns are connected by 'or' or nor, use a singular verb</a:t>
            </a:r>
            <a:r>
              <a:rPr lang="en-US" sz="1800" b="1" dirty="0" smtClean="0"/>
              <a:t>.</a:t>
            </a:r>
            <a:r>
              <a:rPr lang="fa-IR" sz="1800" b="1" dirty="0"/>
              <a:t> 2. هنگامی که دو یا چند اسم یا ضمیر مفرد با "یا" یا"نه آن"وصل شده اند ، از یک فعل مفرد استفاده کنید.</a:t>
            </a:r>
            <a:endParaRPr lang="en-US" sz="1800" dirty="0"/>
          </a:p>
          <a:p>
            <a:pPr marL="0" indent="0">
              <a:buNone/>
            </a:pPr>
            <a:r>
              <a:rPr lang="en-US" sz="1800" dirty="0"/>
              <a:t>The book or the pen is in the drawer</a:t>
            </a:r>
            <a:r>
              <a:rPr lang="en-US" sz="1800" dirty="0" smtClean="0"/>
              <a:t>.</a:t>
            </a:r>
            <a:endParaRPr lang="en-US" sz="1800" dirty="0"/>
          </a:p>
          <a:p>
            <a:pPr marL="0" indent="0">
              <a:buNone/>
            </a:pPr>
            <a:r>
              <a:rPr lang="en-US" sz="1800" dirty="0"/>
              <a:t>3. </a:t>
            </a:r>
            <a:r>
              <a:rPr lang="en-US" sz="1800" b="1" dirty="0"/>
              <a:t>When a compound subject contains both a singular and a plural noun or pronoun joined by 'or' or nor, the verb should agree with the part of the subject that is nearer the verb</a:t>
            </a:r>
            <a:r>
              <a:rPr lang="en-US" sz="1800" b="1" dirty="0" smtClean="0"/>
              <a:t>.</a:t>
            </a:r>
            <a:r>
              <a:rPr lang="fa-IR" sz="1800" b="1" dirty="0"/>
              <a:t> 3. هنگامی که یک فاعل مرکب حاوی اسم جمع ومفرد یا ضمایر است که توسط "یا" به آن متصل می شود ، فعل باید با بخشی از فاعل که به آن نزدیکتر است ، مطابقت کند.</a:t>
            </a:r>
            <a:endParaRPr lang="en-US" sz="1800" dirty="0"/>
          </a:p>
          <a:p>
            <a:pPr marL="0" indent="0">
              <a:buNone/>
            </a:pPr>
            <a:r>
              <a:rPr lang="en-US" sz="1800" dirty="0"/>
              <a:t>The boy or his friends run every day.</a:t>
            </a:r>
          </a:p>
          <a:p>
            <a:pPr marL="0" indent="0">
              <a:buNone/>
            </a:pPr>
            <a:r>
              <a:rPr lang="en-US" sz="1800" dirty="0"/>
              <a:t>His friends or the boy runs every day</a:t>
            </a:r>
          </a:p>
        </p:txBody>
      </p:sp>
    </p:spTree>
    <p:extLst>
      <p:ext uri="{BB962C8B-B14F-4D97-AF65-F5344CB8AC3E}">
        <p14:creationId xmlns:p14="http://schemas.microsoft.com/office/powerpoint/2010/main" val="39855026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92</TotalTime>
  <Words>1842</Words>
  <Application>Microsoft Office PowerPoint</Application>
  <PresentationFormat>On-screen Show (4:3)</PresentationFormat>
  <Paragraphs>195</Paragraphs>
  <Slides>13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13</vt:i4>
      </vt:variant>
    </vt:vector>
  </HeadingPairs>
  <TitlesOfParts>
    <vt:vector size="17" baseType="lpstr">
      <vt:lpstr>Arial</vt:lpstr>
      <vt:lpstr>Calibri</vt:lpstr>
      <vt:lpstr>Times New Roman</vt:lpstr>
      <vt:lpstr>Office Theme</vt:lpstr>
      <vt:lpstr>درس هشتم کلاس شنبه 8تا10</vt:lpstr>
      <vt:lpstr>PowerPoint Presentation</vt:lpstr>
      <vt:lpstr>Reading   Mathematics  </vt:lpstr>
      <vt:lpstr>PowerPoint Presentation</vt:lpstr>
      <vt:lpstr>A: Vocabulary </vt:lpstr>
      <vt:lpstr>B-Vocabulary (New Context) </vt:lpstr>
      <vt:lpstr>C. Matching </vt:lpstr>
      <vt:lpstr>D. Comprehension </vt:lpstr>
      <vt:lpstr>Grammar </vt:lpstr>
      <vt:lpstr>PowerPoint Presentation</vt:lpstr>
      <vt:lpstr>Making Subjects and Verbs Agree: Exercises </vt:lpstr>
      <vt:lpstr>PowerPoint Presentation</vt:lpstr>
      <vt:lpstr>Reading Practice Read the following passages carefully; then answer the questions below.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درس هشتم کلاس شنبه 8تا10</dc:title>
  <dc:creator>Derakhshani</dc:creator>
  <cp:lastModifiedBy>Bamdadi</cp:lastModifiedBy>
  <cp:revision>17</cp:revision>
  <dcterms:created xsi:type="dcterms:W3CDTF">2020-05-10T05:58:47Z</dcterms:created>
  <dcterms:modified xsi:type="dcterms:W3CDTF">2020-05-13T14:31:45Z</dcterms:modified>
</cp:coreProperties>
</file>