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9" r:id="rId1"/>
  </p:sldMasterIdLst>
  <p:sldIdLst>
    <p:sldId id="256" r:id="rId2"/>
    <p:sldId id="267" r:id="rId3"/>
    <p:sldId id="268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1972" autoAdjust="0"/>
  </p:normalViewPr>
  <p:slideViewPr>
    <p:cSldViewPr>
      <p:cViewPr varScale="1">
        <p:scale>
          <a:sx n="66" d="100"/>
          <a:sy n="66" d="100"/>
        </p:scale>
        <p:origin x="59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C9263-8D5D-4797-A211-90D47B256F6C}" type="datetimeFigureOut">
              <a:rPr lang="fa-IR" smtClean="0"/>
              <a:t>1441/09/21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17FA390-E5FA-497F-B85A-DDCBD4E44F3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4464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C9263-8D5D-4797-A211-90D47B256F6C}" type="datetimeFigureOut">
              <a:rPr lang="fa-IR" smtClean="0"/>
              <a:t>1441/09/21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7FA390-E5FA-497F-B85A-DDCBD4E44F3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66061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C9263-8D5D-4797-A211-90D47B256F6C}" type="datetimeFigureOut">
              <a:rPr lang="fa-IR" smtClean="0"/>
              <a:t>1441/09/21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7FA390-E5FA-497F-B85A-DDCBD4E44F33}" type="slidenum">
              <a:rPr lang="fa-IR" smtClean="0"/>
              <a:t>‹#›</a:t>
            </a:fld>
            <a:endParaRPr lang="fa-IR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8451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C9263-8D5D-4797-A211-90D47B256F6C}" type="datetimeFigureOut">
              <a:rPr lang="fa-IR" smtClean="0"/>
              <a:t>1441/09/21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7FA390-E5FA-497F-B85A-DDCBD4E44F3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607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C9263-8D5D-4797-A211-90D47B256F6C}" type="datetimeFigureOut">
              <a:rPr lang="fa-IR" smtClean="0"/>
              <a:t>1441/09/21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7FA390-E5FA-497F-B85A-DDCBD4E44F33}" type="slidenum">
              <a:rPr lang="fa-IR" smtClean="0"/>
              <a:t>‹#›</a:t>
            </a:fld>
            <a:endParaRPr lang="fa-IR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27378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C9263-8D5D-4797-A211-90D47B256F6C}" type="datetimeFigureOut">
              <a:rPr lang="fa-IR" smtClean="0"/>
              <a:t>1441/09/21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7FA390-E5FA-497F-B85A-DDCBD4E44F3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86873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C9263-8D5D-4797-A211-90D47B256F6C}" type="datetimeFigureOut">
              <a:rPr lang="fa-IR" smtClean="0"/>
              <a:t>1441/09/21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FA390-E5FA-497F-B85A-DDCBD4E44F3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34293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C9263-8D5D-4797-A211-90D47B256F6C}" type="datetimeFigureOut">
              <a:rPr lang="fa-IR" smtClean="0"/>
              <a:t>1441/09/21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FA390-E5FA-497F-B85A-DDCBD4E44F3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00936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C9263-8D5D-4797-A211-90D47B256F6C}" type="datetimeFigureOut">
              <a:rPr lang="fa-IR" smtClean="0"/>
              <a:t>1441/09/21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FA390-E5FA-497F-B85A-DDCBD4E44F3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65594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C9263-8D5D-4797-A211-90D47B256F6C}" type="datetimeFigureOut">
              <a:rPr lang="fa-IR" smtClean="0"/>
              <a:t>1441/09/21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7FA390-E5FA-497F-B85A-DDCBD4E44F3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01174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C9263-8D5D-4797-A211-90D47B256F6C}" type="datetimeFigureOut">
              <a:rPr lang="fa-IR" smtClean="0"/>
              <a:t>1441/09/21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7FA390-E5FA-497F-B85A-DDCBD4E44F3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1996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C9263-8D5D-4797-A211-90D47B256F6C}" type="datetimeFigureOut">
              <a:rPr lang="fa-IR" smtClean="0"/>
              <a:t>1441/09/21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7FA390-E5FA-497F-B85A-DDCBD4E44F3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59935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C9263-8D5D-4797-A211-90D47B256F6C}" type="datetimeFigureOut">
              <a:rPr lang="fa-IR" smtClean="0"/>
              <a:t>1441/09/21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FA390-E5FA-497F-B85A-DDCBD4E44F3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94590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C9263-8D5D-4797-A211-90D47B256F6C}" type="datetimeFigureOut">
              <a:rPr lang="fa-IR" smtClean="0"/>
              <a:t>1441/09/21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FA390-E5FA-497F-B85A-DDCBD4E44F3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37641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C9263-8D5D-4797-A211-90D47B256F6C}" type="datetimeFigureOut">
              <a:rPr lang="fa-IR" smtClean="0"/>
              <a:t>1441/09/21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FA390-E5FA-497F-B85A-DDCBD4E44F3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01402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C9263-8D5D-4797-A211-90D47B256F6C}" type="datetimeFigureOut">
              <a:rPr lang="fa-IR" smtClean="0"/>
              <a:t>1441/09/21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7FA390-E5FA-497F-B85A-DDCBD4E44F3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0094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C9263-8D5D-4797-A211-90D47B256F6C}" type="datetimeFigureOut">
              <a:rPr lang="fa-IR" smtClean="0"/>
              <a:t>1441/09/21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17FA390-E5FA-497F-B85A-DDCBD4E44F3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33658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wma"/><Relationship Id="rId7" Type="http://schemas.openxmlformats.org/officeDocument/2006/relationships/image" Target="../media/image4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wm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4.pn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0.jpeg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4.png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5" Type="http://schemas.openxmlformats.org/officeDocument/2006/relationships/image" Target="../media/image4.png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6" Type="http://schemas.openxmlformats.org/officeDocument/2006/relationships/image" Target="../media/image13.gif"/><Relationship Id="rId5" Type="http://schemas.openxmlformats.org/officeDocument/2006/relationships/hyperlink" Target="http://avaliihasalam.blogfa.com/post/73" TargetMode="External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132856"/>
            <a:ext cx="8100392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33345"/>
            <a:ext cx="2160240" cy="143770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8753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60648"/>
            <a:ext cx="2664296" cy="31777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2"/>
          <p:cNvSpPr/>
          <p:nvPr/>
        </p:nvSpPr>
        <p:spPr>
          <a:xfrm>
            <a:off x="3995936" y="548680"/>
            <a:ext cx="2771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/>
              <a:t>تدریس خلاقانه نشانه “ز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717032"/>
            <a:ext cx="3840427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264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916832"/>
            <a:ext cx="4723942" cy="29760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9176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31840" y="116632"/>
            <a:ext cx="5796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b="1" dirty="0">
                <a:solidFill>
                  <a:srgbClr val="FF0000"/>
                </a:solidFill>
                <a:cs typeface="B Titr" panose="00000700000000000000" pitchFamily="2" charset="-78"/>
              </a:rPr>
              <a:t>اهداف درس ششم فارسی اول ابتدایی ايران سرباز</a:t>
            </a:r>
            <a:endParaRPr lang="fa-IR" b="1" dirty="0">
              <a:cs typeface="B Titr" panose="000007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65104" y="1412776"/>
            <a:ext cx="406287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dirty="0">
                <a:cs typeface="B Titr" panose="00000700000000000000" pitchFamily="2" charset="-78"/>
              </a:rPr>
              <a:t>١ معرفی صدا و نشانهٔ (اي ي ی ) و (ز)</a:t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>٢ تشخيص صدای (اي ي ی ای) و (ز) در اوّل، وسط و آخر کلمات</a:t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>٣ توانايی خواندن و نوشتن کلمات با حروف خوانده شده</a:t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>٤ آشنايی با کشور ايران و علاقه مندی به آن</a:t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>٥ آشنايی با اقوام ايرانی (لُر، ترک، کرد، عرب و …)</a:t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>٦ آشنايی با نقشهٔ ايران</a:t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>٧ آشنايی با رنگ های مختلف (سفيد، آبی، سرمه ای و…)</a:t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>٨ آشنايی با رنگ های پرچم ايران</a:t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>٩ تقويت روحيهٔ دفاع از ميهن اسلامی</a:t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>١٠ آشنايی با نام درياهای شمال و جنوب کشور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94" y="1052736"/>
            <a:ext cx="4752528" cy="5661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644477" y="358874"/>
            <a:ext cx="487363" cy="487363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83968" y="35887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2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204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836712"/>
            <a:ext cx="876672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000" b="1" dirty="0">
                <a:solidFill>
                  <a:srgbClr val="FF0000"/>
                </a:solidFill>
                <a:cs typeface="B Titr" panose="00000700000000000000" pitchFamily="2" charset="-78"/>
              </a:rPr>
              <a:t>فعّاليّت های درس ششم فارسی اول ابتدایی ايران سرباز</a:t>
            </a:r>
            <a:endParaRPr lang="fa-IR" sz="2000" b="1" dirty="0">
              <a:cs typeface="B Titr" panose="00000700000000000000" pitchFamily="2" charset="-78"/>
            </a:endParaRPr>
          </a:p>
          <a:p>
            <a:r>
              <a:rPr lang="fa-IR" sz="2000" b="1" dirty="0">
                <a:solidFill>
                  <a:srgbClr val="0000FF"/>
                </a:solidFill>
                <a:cs typeface="B Titr" panose="00000700000000000000" pitchFamily="2" charset="-78"/>
              </a:rPr>
              <a:t>١ گوش کن و بگو:</a:t>
            </a:r>
            <a:r>
              <a:rPr lang="fa-IR" sz="2000" dirty="0">
                <a:solidFill>
                  <a:srgbClr val="0000FF"/>
                </a:solidFill>
                <a:cs typeface="B Titr" panose="00000700000000000000" pitchFamily="2" charset="-78"/>
              </a:rPr>
              <a:t> </a:t>
            </a:r>
            <a:r>
              <a:rPr lang="fa-IR" sz="2000" dirty="0">
                <a:cs typeface="B Titr" panose="00000700000000000000" pitchFamily="2" charset="-78"/>
              </a:rPr>
              <a:t>تشخيص صدای (اي ) و (ز) در کلمات مختلف</a:t>
            </a:r>
            <a:br>
              <a:rPr lang="fa-IR" sz="2000" dirty="0">
                <a:cs typeface="B Titr" panose="00000700000000000000" pitchFamily="2" charset="-78"/>
              </a:rPr>
            </a:br>
            <a:r>
              <a:rPr lang="fa-IR" sz="2000" b="1" dirty="0">
                <a:solidFill>
                  <a:srgbClr val="0000FF"/>
                </a:solidFill>
                <a:cs typeface="B Titr" panose="00000700000000000000" pitchFamily="2" charset="-78"/>
              </a:rPr>
              <a:t>٢ ببين و بگو:</a:t>
            </a:r>
            <a:r>
              <a:rPr lang="fa-IR" sz="2000" dirty="0">
                <a:cs typeface="B Titr" panose="00000700000000000000" pitchFamily="2" charset="-78"/>
              </a:rPr>
              <a:t> ارتباط دادن تصاوير ايران، پرچم و سرباز</a:t>
            </a:r>
            <a:br>
              <a:rPr lang="fa-IR" sz="2000" dirty="0">
                <a:cs typeface="B Titr" panose="00000700000000000000" pitchFamily="2" charset="-78"/>
              </a:rPr>
            </a:br>
            <a:r>
              <a:rPr lang="fa-IR" sz="2000" dirty="0">
                <a:cs typeface="B Titr" panose="00000700000000000000" pitchFamily="2" charset="-78"/>
              </a:rPr>
              <a:t>تصوير </a:t>
            </a:r>
            <a:r>
              <a:rPr lang="fa-IR" sz="2000" dirty="0" smtClean="0">
                <a:cs typeface="B Titr" panose="00000700000000000000" pitchFamily="2" charset="-78"/>
              </a:rPr>
              <a:t>نقشه </a:t>
            </a:r>
            <a:r>
              <a:rPr lang="fa-IR" sz="2000" dirty="0">
                <a:cs typeface="B Titr" panose="00000700000000000000" pitchFamily="2" charset="-78"/>
              </a:rPr>
              <a:t>ميهن عزيزمان ايران را نشان می دهد.</a:t>
            </a:r>
            <a:br>
              <a:rPr lang="fa-IR" sz="2000" dirty="0">
                <a:cs typeface="B Titr" panose="00000700000000000000" pitchFamily="2" charset="-78"/>
              </a:rPr>
            </a:br>
            <a:r>
              <a:rPr lang="fa-IR" sz="2000" dirty="0">
                <a:cs typeface="B Titr" panose="00000700000000000000" pitchFamily="2" charset="-78"/>
              </a:rPr>
              <a:t>پرچم کشورمان در سه رنگ زيبا ديده می شود.</a:t>
            </a:r>
            <a:br>
              <a:rPr lang="fa-IR" sz="2000" dirty="0">
                <a:cs typeface="B Titr" panose="00000700000000000000" pitchFamily="2" charset="-78"/>
              </a:rPr>
            </a:br>
            <a:r>
              <a:rPr lang="fa-IR" sz="2000" dirty="0">
                <a:cs typeface="B Titr" panose="00000700000000000000" pitchFamily="2" charset="-78"/>
              </a:rPr>
              <a:t>چند سرباز که با هم در حال گفت وگو هستند.</a:t>
            </a:r>
            <a:br>
              <a:rPr lang="fa-IR" sz="2000" dirty="0">
                <a:cs typeface="B Titr" panose="00000700000000000000" pitchFamily="2" charset="-78"/>
              </a:rPr>
            </a:br>
            <a:r>
              <a:rPr lang="fa-IR" sz="2000" b="1" dirty="0">
                <a:solidFill>
                  <a:srgbClr val="0000FF"/>
                </a:solidFill>
                <a:cs typeface="B Titr" panose="00000700000000000000" pitchFamily="2" charset="-78"/>
              </a:rPr>
              <a:t>٣ بگرد و پيدا کن:</a:t>
            </a:r>
            <a:r>
              <a:rPr lang="fa-IR" sz="2000" dirty="0">
                <a:cs typeface="B Titr" panose="00000700000000000000" pitchFamily="2" charset="-78"/>
              </a:rPr>
              <a:t> پيدا کردن کلماتی که دارای صداهای (اي) و (ز) باشند.</a:t>
            </a:r>
            <a:br>
              <a:rPr lang="fa-IR" sz="2000" dirty="0">
                <a:cs typeface="B Titr" panose="00000700000000000000" pitchFamily="2" charset="-78"/>
              </a:rPr>
            </a:br>
            <a:r>
              <a:rPr lang="fa-IR" sz="2000" b="1" dirty="0">
                <a:solidFill>
                  <a:srgbClr val="0000FF"/>
                </a:solidFill>
                <a:cs typeface="B Titr" panose="00000700000000000000" pitchFamily="2" charset="-78"/>
              </a:rPr>
              <a:t>٤ به دوستانت بگو:</a:t>
            </a:r>
            <a:r>
              <a:rPr lang="fa-IR" sz="2000" dirty="0">
                <a:cs typeface="B Titr" panose="00000700000000000000" pitchFamily="2" charset="-78"/>
              </a:rPr>
              <a:t> بيان چند شهر ايران شهرهای مورد علاقه برای سفر چگونگی همکاری با خانه</a:t>
            </a:r>
            <a:br>
              <a:rPr lang="fa-IR" sz="2000" dirty="0">
                <a:cs typeface="B Titr" panose="00000700000000000000" pitchFamily="2" charset="-78"/>
              </a:rPr>
            </a:br>
            <a:r>
              <a:rPr lang="fa-IR" sz="2000" b="1" dirty="0">
                <a:solidFill>
                  <a:srgbClr val="0000FF"/>
                </a:solidFill>
                <a:cs typeface="B Titr" panose="00000700000000000000" pitchFamily="2" charset="-78"/>
              </a:rPr>
              <a:t>٥ کتاب خوانی:</a:t>
            </a:r>
            <a:r>
              <a:rPr lang="fa-IR" sz="2000" dirty="0">
                <a:cs typeface="B Titr" panose="00000700000000000000" pitchFamily="2" charset="-78"/>
              </a:rPr>
              <a:t> تعريف کردن داستان اين هفته برای کلاس</a:t>
            </a:r>
          </a:p>
          <a:p>
            <a:r>
              <a:rPr lang="fa-IR" sz="2000" b="1" dirty="0">
                <a:solidFill>
                  <a:srgbClr val="FF0000"/>
                </a:solidFill>
                <a:cs typeface="B Titr" panose="00000700000000000000" pitchFamily="2" charset="-78"/>
              </a:rPr>
              <a:t>فعّاليّت های کتاب نوشتاری درس ششم فارسی اول ابتدایی ايران سرباز</a:t>
            </a:r>
            <a:endParaRPr lang="fa-IR" sz="2000" b="1" dirty="0">
              <a:cs typeface="B Titr" panose="00000700000000000000" pitchFamily="2" charset="-78"/>
            </a:endParaRPr>
          </a:p>
          <a:p>
            <a:r>
              <a:rPr lang="fa-IR" sz="2000" dirty="0">
                <a:cs typeface="B Titr" panose="00000700000000000000" pitchFamily="2" charset="-78"/>
              </a:rPr>
              <a:t>١ بنويس: نوشتن کلمه ها و جمله هايی که در آنها (اي ي ی ای) و (ز) به کار رفته است.</a:t>
            </a:r>
            <a:br>
              <a:rPr lang="fa-IR" sz="2000" dirty="0">
                <a:cs typeface="B Titr" panose="00000700000000000000" pitchFamily="2" charset="-78"/>
              </a:rPr>
            </a:br>
            <a:r>
              <a:rPr lang="fa-IR" sz="2000" dirty="0">
                <a:cs typeface="B Titr" panose="00000700000000000000" pitchFamily="2" charset="-78"/>
              </a:rPr>
              <a:t>٢ کامل کن: اسم هر تصوير را بنويس،کامل کردن جمله های ناقص و کامل کردن</a:t>
            </a:r>
            <a:br>
              <a:rPr lang="fa-IR" sz="2000" dirty="0">
                <a:cs typeface="B Titr" panose="00000700000000000000" pitchFamily="2" charset="-78"/>
              </a:rPr>
            </a:br>
            <a:r>
              <a:rPr lang="fa-IR" sz="2000" dirty="0">
                <a:cs typeface="B Titr" panose="00000700000000000000" pitchFamily="2" charset="-78"/>
              </a:rPr>
              <a:t>جدول های بخش و صدا (آبی، بيداری) کامل کردن جملات با کمک تصاوير</a:t>
            </a:r>
            <a:br>
              <a:rPr lang="fa-IR" sz="2000" dirty="0">
                <a:cs typeface="B Titr" panose="00000700000000000000" pitchFamily="2" charset="-78"/>
              </a:rPr>
            </a:br>
            <a:r>
              <a:rPr lang="fa-IR" sz="2000" dirty="0">
                <a:cs typeface="B Titr" panose="00000700000000000000" pitchFamily="2" charset="-78"/>
              </a:rPr>
              <a:t>٣ نوشتن شکل های مختلف نشانه ها</a:t>
            </a:r>
            <a:br>
              <a:rPr lang="fa-IR" sz="2000" dirty="0">
                <a:cs typeface="B Titr" panose="00000700000000000000" pitchFamily="2" charset="-78"/>
              </a:rPr>
            </a:br>
            <a:r>
              <a:rPr lang="fa-IR" sz="2000" dirty="0">
                <a:cs typeface="B Titr" panose="00000700000000000000" pitchFamily="2" charset="-78"/>
              </a:rPr>
              <a:t>٤ ترکيب صامت و مصوّت در جدول</a:t>
            </a:r>
            <a:br>
              <a:rPr lang="fa-IR" sz="2000" dirty="0">
                <a:cs typeface="B Titr" panose="00000700000000000000" pitchFamily="2" charset="-78"/>
              </a:rPr>
            </a:br>
            <a:r>
              <a:rPr lang="fa-IR" sz="2000" dirty="0">
                <a:cs typeface="B Titr" panose="00000700000000000000" pitchFamily="2" charset="-78"/>
              </a:rPr>
              <a:t>٥ جمله سازی با کمک تصوير جمله سازی با کلمات مختلف</a:t>
            </a:r>
            <a:br>
              <a:rPr lang="fa-IR" sz="2000" dirty="0">
                <a:cs typeface="B Titr" panose="00000700000000000000" pitchFamily="2" charset="-78"/>
              </a:rPr>
            </a:br>
            <a:r>
              <a:rPr lang="fa-IR" sz="2000" dirty="0">
                <a:cs typeface="B Titr" panose="00000700000000000000" pitchFamily="2" charset="-78"/>
              </a:rPr>
              <a:t>٦ تشخيص و نوشتن تعداد بخش های کلمات مختلف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71800" y="349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65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0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asargadPC\Desktop\Untitled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636912"/>
            <a:ext cx="3418237" cy="30347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115616" y="548680"/>
            <a:ext cx="7356223" cy="504057"/>
          </a:xfr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fa-IR" sz="1800" dirty="0" smtClean="0">
                <a:cs typeface="B Titr" panose="00000700000000000000" pitchFamily="2" charset="-78"/>
              </a:rPr>
              <a:t>در اوایل شروع کلاس از دانش آموزان می خواهیم داستانی برای تصاویر بیان کنند</a:t>
            </a:r>
            <a:endParaRPr lang="fa-IR" sz="1800" dirty="0">
              <a:cs typeface="B Titr" panose="000007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4" t="-2631" r="38461" b="361"/>
          <a:stretch/>
        </p:blipFill>
        <p:spPr>
          <a:xfrm>
            <a:off x="2339752" y="2420888"/>
            <a:ext cx="1584176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52389" y="14931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55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1720" y="332656"/>
            <a:ext cx="6120680" cy="360041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fa-IR" sz="1800" b="1" i="1" dirty="0" smtClean="0">
                <a:ln/>
                <a:solidFill>
                  <a:schemeClr val="accent4"/>
                </a:solidFill>
                <a:cs typeface="B Titr" panose="00000700000000000000" pitchFamily="2" charset="-78"/>
              </a:rPr>
              <a:t>سوال هایی از دانش  آموزان مطرح می کنیم</a:t>
            </a:r>
            <a:endParaRPr lang="fa-IR" sz="1800" b="1" i="1" dirty="0">
              <a:ln/>
              <a:solidFill>
                <a:schemeClr val="accent4"/>
              </a:solidFill>
              <a:cs typeface="B Titr" panose="00000700000000000000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932040" y="3550602"/>
            <a:ext cx="3744416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600" dirty="0" smtClean="0">
                <a:cs typeface="B Titr" panose="00000700000000000000" pitchFamily="2" charset="-78"/>
              </a:rPr>
              <a:t>تصویرکجارانشان می دهد؟</a:t>
            </a:r>
            <a:endParaRPr lang="fa-IR" sz="1600" dirty="0">
              <a:cs typeface="B Titr" panose="00000700000000000000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75556" y="3705127"/>
            <a:ext cx="3960440" cy="64807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600" dirty="0" smtClean="0">
                <a:solidFill>
                  <a:srgbClr val="FF0000"/>
                </a:solidFill>
                <a:cs typeface="B Titr" panose="00000700000000000000" pitchFamily="2" charset="-78"/>
              </a:rPr>
              <a:t>به مردم ایران چه می گویند؟</a:t>
            </a:r>
            <a:endParaRPr lang="fa-IR" sz="1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508104" y="4509120"/>
            <a:ext cx="3419872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600" dirty="0" smtClean="0">
                <a:solidFill>
                  <a:srgbClr val="FF0000"/>
                </a:solidFill>
                <a:cs typeface="B Titr" panose="00000700000000000000" pitchFamily="2" charset="-78"/>
              </a:rPr>
              <a:t>در کدام طرف ایران زندگی می کنید؟</a:t>
            </a:r>
            <a:endParaRPr lang="fa-IR" sz="1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27584" y="4977172"/>
            <a:ext cx="4464496" cy="6480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B Titr" panose="00000700000000000000" pitchFamily="2" charset="-78"/>
              </a:rPr>
              <a:t>پرچم ایران چه رنگ هایی دارد؟</a:t>
            </a:r>
            <a:endParaRPr lang="fa-IR" dirty="0">
              <a:cs typeface="B Titr" panose="00000700000000000000" pitchFamily="2" charset="-78"/>
            </a:endParaRPr>
          </a:p>
        </p:txBody>
      </p:sp>
      <p:pic>
        <p:nvPicPr>
          <p:cNvPr id="4098" name="Picture 2" descr="C:\Users\PasargadPC\Desktop\Untitled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090137"/>
            <a:ext cx="4464496" cy="238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03648" y="63697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12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310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  <p:bldP spid="8" grpId="0" animBg="1"/>
      <p:bldP spid="9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05880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fa-IR" dirty="0" smtClean="0"/>
              <a:t>    </a:t>
            </a:r>
            <a:r>
              <a:rPr lang="fa-IR" sz="7300" dirty="0" smtClean="0">
                <a:cs typeface="Mj_Faraz" pitchFamily="2" charset="-78"/>
              </a:rPr>
              <a:t>ایـ        یـ         ی         ای</a:t>
            </a:r>
            <a:endParaRPr lang="fa-IR" sz="7300" dirty="0">
              <a:cs typeface="Mj_Faraz" pitchFamily="2" charset="-78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876256" y="1665080"/>
            <a:ext cx="0" cy="24840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716016" y="1665088"/>
            <a:ext cx="0" cy="25560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339752" y="1665088"/>
            <a:ext cx="0" cy="25560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67544" y="2204864"/>
            <a:ext cx="813690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50" name="Picture 2" descr="C:\Users\PasargadPC\Desktop\New folder (2)\bghjj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385160"/>
            <a:ext cx="1368152" cy="147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asargadPC\Desktop\New folder (2)\vfd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284" y="2583044"/>
            <a:ext cx="1584176" cy="147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PasargadPC\Desktop\New folder (2)\vfgh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348880"/>
            <a:ext cx="122413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170196" y="3235625"/>
            <a:ext cx="753732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4400" dirty="0" smtClean="0">
                <a:cs typeface="Mj_Faraz" pitchFamily="2" charset="-78"/>
              </a:rPr>
              <a:t>آب</a:t>
            </a:r>
            <a:r>
              <a:rPr lang="fa-IR" sz="4400" dirty="0" smtClean="0">
                <a:solidFill>
                  <a:srgbClr val="FF0000"/>
                </a:solidFill>
                <a:cs typeface="Mj_Faraz" pitchFamily="2" charset="-78"/>
              </a:rPr>
              <a:t>ی</a:t>
            </a:r>
            <a:endParaRPr lang="fa-IR" sz="4400" dirty="0">
              <a:cs typeface="Mj_Faraz" pitchFamily="2" charset="-78"/>
            </a:endParaRPr>
          </a:p>
        </p:txBody>
      </p:sp>
      <p:pic>
        <p:nvPicPr>
          <p:cNvPr id="2053" name="Picture 5" descr="C:\Users\PasargadPC\Desktop\New folder (2)\kloii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56" y="2398243"/>
            <a:ext cx="1202573" cy="81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921160" y="3286727"/>
            <a:ext cx="1202572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3600" dirty="0" smtClean="0">
                <a:cs typeface="Mj_Faraz" pitchFamily="2" charset="-78"/>
              </a:rPr>
              <a:t>سرمه </a:t>
            </a:r>
            <a:r>
              <a:rPr lang="fa-IR" sz="3600" dirty="0" smtClean="0">
                <a:solidFill>
                  <a:srgbClr val="FF0000"/>
                </a:solidFill>
                <a:cs typeface="Mj_Faraz" pitchFamily="2" charset="-78"/>
              </a:rPr>
              <a:t>ای</a:t>
            </a:r>
            <a:endParaRPr lang="fa-IR" sz="3600" dirty="0">
              <a:cs typeface="Mj_Faraz" pitchFamily="2" charset="-78"/>
            </a:endParaRPr>
          </a:p>
        </p:txBody>
      </p:sp>
      <p:sp>
        <p:nvSpPr>
          <p:cNvPr id="22" name="Right Brace 21"/>
          <p:cNvSpPr/>
          <p:nvPr/>
        </p:nvSpPr>
        <p:spPr>
          <a:xfrm rot="5400000">
            <a:off x="7740353" y="3933056"/>
            <a:ext cx="576064" cy="1440160"/>
          </a:xfrm>
          <a:prstGeom prst="righ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7" name="Right Brace 26"/>
          <p:cNvSpPr/>
          <p:nvPr/>
        </p:nvSpPr>
        <p:spPr>
          <a:xfrm rot="5400000">
            <a:off x="5508105" y="3933056"/>
            <a:ext cx="576064" cy="1440160"/>
          </a:xfrm>
          <a:prstGeom prst="righ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8" name="Right Brace 27"/>
          <p:cNvSpPr/>
          <p:nvPr/>
        </p:nvSpPr>
        <p:spPr>
          <a:xfrm rot="5400000">
            <a:off x="3347865" y="3933056"/>
            <a:ext cx="576064" cy="1440160"/>
          </a:xfrm>
          <a:prstGeom prst="righ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9" name="Right Brace 28"/>
          <p:cNvSpPr/>
          <p:nvPr/>
        </p:nvSpPr>
        <p:spPr>
          <a:xfrm rot="5400000">
            <a:off x="971601" y="3861048"/>
            <a:ext cx="576064" cy="1440160"/>
          </a:xfrm>
          <a:prstGeom prst="righ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3" name="TextBox 22"/>
          <p:cNvSpPr txBox="1"/>
          <p:nvPr/>
        </p:nvSpPr>
        <p:spPr>
          <a:xfrm>
            <a:off x="7310250" y="4941170"/>
            <a:ext cx="1438214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4800" dirty="0" smtClean="0">
                <a:solidFill>
                  <a:srgbClr val="FF0000"/>
                </a:solidFill>
                <a:cs typeface="B Koodak" pitchFamily="2" charset="-78"/>
              </a:rPr>
              <a:t>ایـ </a:t>
            </a:r>
            <a:r>
              <a:rPr lang="fa-IR" sz="4800" dirty="0" smtClean="0">
                <a:cs typeface="B Koodak" pitchFamily="2" charset="-78"/>
              </a:rPr>
              <a:t>اول</a:t>
            </a:r>
            <a:endParaRPr lang="fa-IR" sz="4800" dirty="0">
              <a:cs typeface="B Koodak" pitchFamily="2" charset="-7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81081" y="5013178"/>
            <a:ext cx="1507143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4400" dirty="0" smtClean="0">
                <a:solidFill>
                  <a:srgbClr val="FF0000"/>
                </a:solidFill>
                <a:cs typeface="B Koodak" pitchFamily="2" charset="-78"/>
              </a:rPr>
              <a:t>یـ </a:t>
            </a:r>
            <a:r>
              <a:rPr lang="fa-IR" sz="4400" dirty="0" smtClean="0">
                <a:cs typeface="B Koodak" pitchFamily="2" charset="-78"/>
              </a:rPr>
              <a:t>وسط</a:t>
            </a:r>
            <a:endParaRPr lang="fa-IR" sz="4400" dirty="0"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27869" y="5013178"/>
            <a:ext cx="1600117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4800" dirty="0" smtClean="0">
                <a:solidFill>
                  <a:srgbClr val="FF0000"/>
                </a:solidFill>
                <a:cs typeface="B Koodak" pitchFamily="2" charset="-78"/>
              </a:rPr>
              <a:t>ی </a:t>
            </a:r>
            <a:r>
              <a:rPr lang="fa-IR" sz="4800" dirty="0" smtClean="0">
                <a:cs typeface="B Koodak" pitchFamily="2" charset="-78"/>
              </a:rPr>
              <a:t>آخر</a:t>
            </a:r>
            <a:endParaRPr lang="fa-IR" sz="4800" dirty="0"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4796" y="5013178"/>
            <a:ext cx="2266966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4400" dirty="0" smtClean="0">
                <a:solidFill>
                  <a:srgbClr val="FF0000"/>
                </a:solidFill>
                <a:cs typeface="B Koodak" pitchFamily="2" charset="-78"/>
              </a:rPr>
              <a:t>ای </a:t>
            </a:r>
            <a:r>
              <a:rPr lang="fa-IR" sz="4400" dirty="0" smtClean="0">
                <a:cs typeface="B Koodak" pitchFamily="2" charset="-78"/>
              </a:rPr>
              <a:t>آخرتنها</a:t>
            </a:r>
            <a:endParaRPr lang="fa-IR" sz="4400" dirty="0">
              <a:solidFill>
                <a:srgbClr val="FF0000"/>
              </a:solidFill>
              <a:cs typeface="B Koodak" pitchFamily="2" charset="-78"/>
            </a:endParaRPr>
          </a:p>
        </p:txBody>
      </p:sp>
      <p:pic>
        <p:nvPicPr>
          <p:cNvPr id="2055" name="Picture 7" descr="C:\Users\PasargadPC\Desktop\0002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3" y="101774"/>
            <a:ext cx="1428751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46652" y="455638"/>
            <a:ext cx="5732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>
                <a:cs typeface="B Titr" panose="00000700000000000000" pitchFamily="2" charset="-78"/>
              </a:rPr>
              <a:t>از دانش آموزان خواهش می کنیم به نحوه ی قرار گرفتن ی دقت کنند</a:t>
            </a:r>
            <a:r>
              <a:rPr lang="fa-IR" dirty="0" smtClean="0">
                <a:cs typeface="Mj_Faraz" pitchFamily="2" charset="-78"/>
              </a:rPr>
              <a:t>.</a:t>
            </a:r>
            <a:endParaRPr lang="en-US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736031" y="54546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4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680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20" grpId="0"/>
      <p:bldP spid="21" grpId="0"/>
      <p:bldP spid="22" grpId="0" animBg="1"/>
      <p:bldP spid="27" grpId="0" animBg="1"/>
      <p:bldP spid="28" grpId="0" animBg="1"/>
      <p:bldP spid="29" grpId="0" animBg="1"/>
      <p:bldP spid="23" grpId="0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81944"/>
            <a:ext cx="8229600" cy="1143000"/>
          </a:xfrm>
        </p:spPr>
        <p:txBody>
          <a:bodyPr/>
          <a:lstStyle/>
          <a:p>
            <a:pPr algn="r"/>
            <a:r>
              <a:rPr lang="fa-IR" dirty="0" smtClean="0">
                <a:cs typeface="B Koodak" pitchFamily="2" charset="-78"/>
              </a:rPr>
              <a:t>به نوشتن(</a:t>
            </a:r>
            <a:r>
              <a:rPr lang="fa-IR" dirty="0" smtClean="0">
                <a:solidFill>
                  <a:srgbClr val="FF0000"/>
                </a:solidFill>
                <a:cs typeface="B Koodak" pitchFamily="2" charset="-78"/>
              </a:rPr>
              <a:t>ایـ یـ ی ای</a:t>
            </a:r>
            <a:r>
              <a:rPr lang="fa-IR" dirty="0" smtClean="0">
                <a:cs typeface="B Koodak" pitchFamily="2" charset="-78"/>
              </a:rPr>
              <a:t>)دقّت کنند.</a:t>
            </a:r>
            <a:endParaRPr lang="fa-IR" dirty="0">
              <a:cs typeface="B Koodak" pitchFamily="2" charset="-78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1187624" y="4581128"/>
            <a:ext cx="655272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886909" y="4005064"/>
            <a:ext cx="534121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5400" dirty="0" smtClean="0">
                <a:cs typeface="Mj_Faraz" pitchFamily="2" charset="-78"/>
              </a:rPr>
              <a:t>ایـ</a:t>
            </a:r>
            <a:endParaRPr lang="fa-IR" sz="5400" dirty="0">
              <a:cs typeface="Mj_Faraz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32453" y="3905180"/>
            <a:ext cx="460382" cy="110799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6600" dirty="0" smtClean="0">
                <a:cs typeface="Mj_Faraz" pitchFamily="2" charset="-78"/>
              </a:rPr>
              <a:t>یـ</a:t>
            </a:r>
            <a:endParaRPr lang="fa-IR" sz="6600" dirty="0">
              <a:cs typeface="Mj_Faraz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24725" y="4005067"/>
            <a:ext cx="639919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6000" dirty="0" smtClean="0">
                <a:cs typeface="Mj_Faraz" pitchFamily="2" charset="-78"/>
              </a:rPr>
              <a:t>ی</a:t>
            </a:r>
            <a:endParaRPr lang="fa-IR" sz="6000" dirty="0">
              <a:cs typeface="Mj_Faraz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25753" y="3933056"/>
            <a:ext cx="838691" cy="110799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6600" dirty="0" smtClean="0">
                <a:cs typeface="Mj_Faraz" pitchFamily="2" charset="-78"/>
              </a:rPr>
              <a:t>ای</a:t>
            </a:r>
            <a:endParaRPr lang="fa-IR" sz="6600" dirty="0">
              <a:cs typeface="Mj_Faraz" pitchFamily="2" charset="-78"/>
            </a:endParaRPr>
          </a:p>
        </p:txBody>
      </p:sp>
      <p:pic>
        <p:nvPicPr>
          <p:cNvPr id="3075" name="Picture 3" descr="C:\Users\PasargadPC\Desktop\000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6" y="116632"/>
            <a:ext cx="1428751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PasargadPC\Desktop\weds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690" y="5478737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81043" y="45813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95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7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266" y="880799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fa-IR" sz="4800" dirty="0" smtClean="0">
                <a:cs typeface="B Titr" panose="00000700000000000000" pitchFamily="2" charset="-78"/>
              </a:rPr>
              <a:t>به ترکیب توجه کنیدوبرای آن مثال بزنید.</a:t>
            </a:r>
            <a:endParaRPr lang="fa-IR" sz="4800" dirty="0">
              <a:cs typeface="B Titr" panose="00000700000000000000" pitchFamily="2" charset="-78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2555776" y="2348881"/>
            <a:ext cx="4320480" cy="1800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580112" y="2060848"/>
            <a:ext cx="72008" cy="396044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887926" y="2060848"/>
            <a:ext cx="36004" cy="396044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555776" y="2978950"/>
            <a:ext cx="4392488" cy="1800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555776" y="3699031"/>
            <a:ext cx="4392488" cy="1800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2555776" y="4419112"/>
            <a:ext cx="4464496" cy="1800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2555776" y="5085184"/>
            <a:ext cx="453650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226019" y="1569566"/>
            <a:ext cx="922047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5400" dirty="0" smtClean="0">
                <a:cs typeface="Mj_Faraz" pitchFamily="2" charset="-78"/>
              </a:rPr>
              <a:t>ایـ یـ</a:t>
            </a:r>
            <a:endParaRPr lang="fa-IR" sz="5400" dirty="0">
              <a:cs typeface="Mj_Faraz" pitchFamily="2" charset="-7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09402" y="1661900"/>
            <a:ext cx="1170513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4800" dirty="0" smtClean="0">
                <a:cs typeface="Mj_Faraz" pitchFamily="2" charset="-78"/>
              </a:rPr>
              <a:t>ی ای</a:t>
            </a:r>
            <a:endParaRPr lang="fa-IR" sz="4800" dirty="0">
              <a:cs typeface="Mj_Faraz" pitchFamily="2" charset="-7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12162" y="1889540"/>
            <a:ext cx="460382" cy="132343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8000" dirty="0" smtClean="0">
                <a:cs typeface="Mj_Faraz" pitchFamily="2" charset="-78"/>
              </a:rPr>
              <a:t>بـ</a:t>
            </a:r>
            <a:endParaRPr lang="fa-IR" sz="8000" dirty="0">
              <a:cs typeface="Mj_Faraz" pitchFamily="2" charset="-7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018965" y="2773379"/>
            <a:ext cx="497251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6000" dirty="0" smtClean="0">
                <a:cs typeface="Mj_Faraz" pitchFamily="2" charset="-78"/>
              </a:rPr>
              <a:t>مـ</a:t>
            </a:r>
            <a:endParaRPr lang="fa-IR" sz="6000" dirty="0">
              <a:cs typeface="Mj_Faraz" pitchFamily="2" charset="-7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84171" y="3473132"/>
            <a:ext cx="428322" cy="110799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6600" dirty="0" smtClean="0">
                <a:cs typeface="Mj_Faraz" pitchFamily="2" charset="-78"/>
              </a:rPr>
              <a:t>د</a:t>
            </a:r>
            <a:endParaRPr lang="fa-IR" sz="6600" dirty="0">
              <a:cs typeface="Mj_Faraz" pitchFamily="2" charset="-7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940292" y="4049196"/>
            <a:ext cx="647933" cy="110799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6600" dirty="0" smtClean="0">
                <a:cs typeface="Mj_Faraz" pitchFamily="2" charset="-78"/>
              </a:rPr>
              <a:t>سـ</a:t>
            </a:r>
            <a:endParaRPr lang="fa-IR" sz="6600" dirty="0">
              <a:cs typeface="Mj_Faraz" pitchFamily="2" charset="-78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12162" y="4769860"/>
            <a:ext cx="460382" cy="132343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8000" dirty="0" smtClean="0">
                <a:cs typeface="Mj_Faraz" pitchFamily="2" charset="-78"/>
              </a:rPr>
              <a:t>نـ</a:t>
            </a:r>
            <a:endParaRPr lang="fa-IR" sz="8000" dirty="0">
              <a:cs typeface="Mj_Faraz" pitchFamily="2" charset="-78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2555776" y="5733256"/>
            <a:ext cx="453650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323223" y="2053300"/>
            <a:ext cx="548548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6000" dirty="0" smtClean="0">
                <a:cs typeface="Mj_Faraz" pitchFamily="2" charset="-78"/>
              </a:rPr>
              <a:t>بیـ</a:t>
            </a:r>
            <a:endParaRPr lang="fa-IR" sz="6000" dirty="0">
              <a:cs typeface="Mj_Faraz" pitchFamily="2" charset="-78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784481" y="2165957"/>
            <a:ext cx="564577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4800" dirty="0" smtClean="0">
                <a:cs typeface="Mj_Faraz" pitchFamily="2" charset="-78"/>
              </a:rPr>
              <a:t>بی</a:t>
            </a:r>
            <a:endParaRPr lang="fa-IR" sz="4800" dirty="0">
              <a:cs typeface="Mj_Faraz" pitchFamily="2" charset="-78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55975" y="2886037"/>
            <a:ext cx="558166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4800" dirty="0" smtClean="0">
                <a:cs typeface="Mj_Faraz" pitchFamily="2" charset="-78"/>
              </a:rPr>
              <a:t>میـ</a:t>
            </a:r>
            <a:endParaRPr lang="fa-IR" sz="4800" dirty="0">
              <a:cs typeface="Mj_Faraz" pitchFamily="2" charset="-78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771799" y="2721694"/>
            <a:ext cx="705642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5400" dirty="0" smtClean="0">
                <a:cs typeface="Mj_Faraz" pitchFamily="2" charset="-78"/>
              </a:rPr>
              <a:t>می</a:t>
            </a:r>
            <a:endParaRPr lang="fa-IR" sz="5400" dirty="0">
              <a:cs typeface="Mj_Faraz" pitchFamily="2" charset="-78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396189" y="3513780"/>
            <a:ext cx="607859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5400" dirty="0" smtClean="0">
                <a:cs typeface="Mj_Faraz" pitchFamily="2" charset="-78"/>
              </a:rPr>
              <a:t>دیـ</a:t>
            </a:r>
            <a:endParaRPr lang="fa-IR" sz="5400" dirty="0">
              <a:cs typeface="Mj_Faraz" pitchFamily="2" charset="-78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811886" y="3595665"/>
            <a:ext cx="679994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4400" dirty="0" smtClean="0">
                <a:cs typeface="Mj_Faraz" pitchFamily="2" charset="-78"/>
              </a:rPr>
              <a:t>دی</a:t>
            </a:r>
            <a:endParaRPr lang="fa-IR" sz="4400" dirty="0">
              <a:cs typeface="Mj_Faraz" pitchFamily="2" charset="-78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324824" y="4254189"/>
            <a:ext cx="647933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4800" dirty="0" smtClean="0">
                <a:cs typeface="Mj_Faraz" pitchFamily="2" charset="-78"/>
              </a:rPr>
              <a:t>سیـ</a:t>
            </a:r>
            <a:endParaRPr lang="fa-IR" sz="4800" dirty="0">
              <a:cs typeface="Mj_Faraz" pitchFamily="2" charset="-78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796089" y="4182181"/>
            <a:ext cx="737701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4800" dirty="0" smtClean="0">
                <a:cs typeface="Mj_Faraz" pitchFamily="2" charset="-78"/>
              </a:rPr>
              <a:t>سی</a:t>
            </a:r>
            <a:endParaRPr lang="fa-IR" sz="4800" dirty="0">
              <a:cs typeface="Mj_Faraz" pitchFamily="2" charset="-78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355976" y="4861612"/>
            <a:ext cx="548548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6000" dirty="0" smtClean="0">
                <a:cs typeface="Mj_Faraz" pitchFamily="2" charset="-78"/>
              </a:rPr>
              <a:t>نیـ</a:t>
            </a:r>
            <a:endParaRPr lang="fa-IR" sz="6000" dirty="0">
              <a:cs typeface="Mj_Faraz" pitchFamily="2" charset="-78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620748" y="4902260"/>
            <a:ext cx="72892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4800" dirty="0" smtClean="0">
                <a:cs typeface="Mj_Faraz" pitchFamily="2" charset="-78"/>
              </a:rPr>
              <a:t>نی</a:t>
            </a:r>
            <a:endParaRPr lang="fa-IR" sz="4800" dirty="0">
              <a:cs typeface="Mj_Faraz" pitchFamily="2" charset="-78"/>
            </a:endParaRPr>
          </a:p>
        </p:txBody>
      </p:sp>
      <p:pic>
        <p:nvPicPr>
          <p:cNvPr id="3075" name="Picture 3" descr="C:\Users\PasargadPC\Desktop\000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7" y="44624"/>
            <a:ext cx="1428751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07704" y="21903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15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4" dur="540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31" grpId="0"/>
      <p:bldP spid="32" grpId="0"/>
      <p:bldP spid="34" grpId="0"/>
      <p:bldP spid="35" grpId="0"/>
      <p:bldP spid="36" grpId="0"/>
      <p:bldP spid="37" grpId="0"/>
      <p:bldP spid="38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C:\Users\PasargadPC\Desktop\000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7" y="44624"/>
            <a:ext cx="1428751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796136" y="73224"/>
            <a:ext cx="2646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>
                <a:hlinkClick r:id="rId5"/>
              </a:rPr>
              <a:t>آموزش نشانه ز با شعر</a:t>
            </a:r>
            <a:endParaRPr lang="fa-IR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04664"/>
            <a:ext cx="1428750" cy="1143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99792" y="177281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Low"/>
            <a:r>
              <a:rPr lang="fa-IR" dirty="0">
                <a:cs typeface="B Titr" panose="00000700000000000000" pitchFamily="2" charset="-78"/>
              </a:rPr>
              <a:t>                   </a:t>
            </a:r>
            <a:r>
              <a:rPr lang="fa-IR" b="1" dirty="0">
                <a:solidFill>
                  <a:srgbClr val="FF0000"/>
                </a:solidFill>
                <a:cs typeface="B Titr" panose="00000700000000000000" pitchFamily="2" charset="-78"/>
              </a:rPr>
              <a:t>ز</a:t>
            </a:r>
            <a:r>
              <a:rPr lang="fa-IR" dirty="0">
                <a:cs typeface="B Titr" panose="00000700000000000000" pitchFamily="2" charset="-78"/>
              </a:rPr>
              <a:t>نبور                       </a:t>
            </a:r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</a:br>
            <a:endParaRPr lang="fa-IR" dirty="0">
              <a:cs typeface="B Titr" panose="00000700000000000000" pitchFamily="2" charset="-78"/>
            </a:endParaRPr>
          </a:p>
          <a:p>
            <a:pPr algn="justLow"/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ز </a:t>
            </a:r>
            <a:r>
              <a:rPr lang="fa-IR" dirty="0">
                <a:cs typeface="B Titr" panose="00000700000000000000" pitchFamily="2" charset="-78"/>
              </a:rPr>
              <a:t>شیرین  زبونم                   یه شکل مثل کمونم</a:t>
            </a:r>
          </a:p>
          <a:p>
            <a:pPr algn="justLow"/>
            <a:r>
              <a:rPr lang="fa-IR" dirty="0">
                <a:cs typeface="B Titr" panose="00000700000000000000" pitchFamily="2" charset="-78"/>
              </a:rPr>
              <a:t>شکل سرسره دارم               در سر یک نقطه دارم  </a:t>
            </a:r>
          </a:p>
          <a:p>
            <a:pPr algn="justLow"/>
            <a:r>
              <a:rPr lang="fa-IR" dirty="0">
                <a:cs typeface="B Titr" panose="00000700000000000000" pitchFamily="2" charset="-78"/>
              </a:rPr>
              <a:t>درهمه جا می آیم                 کشیده است صدایم</a:t>
            </a:r>
          </a:p>
          <a:p>
            <a:pPr algn="justLow"/>
            <a:r>
              <a:rPr lang="fa-IR" dirty="0">
                <a:cs typeface="B Titr" panose="00000700000000000000" pitchFamily="2" charset="-78"/>
              </a:rPr>
              <a:t>هستم با ر برابر                    ولی یک نقطه بر سر</a:t>
            </a:r>
            <a:endParaRPr lang="fa-IR" dirty="0">
              <a:effectLst/>
              <a:cs typeface="B Titr" panose="000007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55776" y="407707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a-IR" b="1" dirty="0">
                <a:cs typeface="B Titr" panose="00000700000000000000" pitchFamily="2" charset="-78"/>
              </a:rPr>
              <a:t>اسمت چیه ؟(ر) هستی؟         نه نه نه (ز) هستم</a:t>
            </a:r>
            <a:r>
              <a:rPr lang="fa-IR" dirty="0">
                <a:cs typeface="B Titr" panose="00000700000000000000" pitchFamily="2" charset="-78"/>
              </a:rPr>
              <a:t> </a:t>
            </a:r>
            <a:r>
              <a:rPr lang="fa-IR" b="1" dirty="0">
                <a:cs typeface="B Titr" panose="00000700000000000000" pitchFamily="2" charset="-78"/>
              </a:rPr>
              <a:t>نمی بینی نقطه ای                   بالای سر گذاشتم </a:t>
            </a:r>
            <a:endParaRPr lang="fa-IR" dirty="0">
              <a:cs typeface="B Titr" panose="00000700000000000000" pitchFamily="2" charset="-78"/>
            </a:endParaRPr>
          </a:p>
          <a:p>
            <a:r>
              <a:rPr lang="fa-IR" b="1" dirty="0">
                <a:cs typeface="B Titr" panose="00000700000000000000" pitchFamily="2" charset="-78"/>
              </a:rPr>
              <a:t>پس بدانید (ز) هستم                 فقط یک شکلی هستم</a:t>
            </a:r>
            <a:endParaRPr lang="fa-IR" dirty="0">
              <a:cs typeface="B Titr" panose="00000700000000000000" pitchFamily="2" charset="-78"/>
            </a:endParaRPr>
          </a:p>
          <a:p>
            <a:r>
              <a:rPr lang="fa-IR" b="1" dirty="0">
                <a:cs typeface="B Titr" panose="00000700000000000000" pitchFamily="2" charset="-78"/>
              </a:rPr>
              <a:t>هر جا صدایم بیاید                     آن جا من حاضر هستم</a:t>
            </a:r>
            <a:endParaRPr lang="fa-IR" dirty="0">
              <a:cs typeface="B Titr" panose="00000700000000000000" pitchFamily="2" charset="-78"/>
            </a:endParaRPr>
          </a:p>
          <a:p>
            <a:r>
              <a:rPr lang="fa-IR" b="1" dirty="0">
                <a:cs typeface="B Titr" panose="00000700000000000000" pitchFamily="2" charset="-78"/>
              </a:rPr>
              <a:t>مثل آخر سرباز                          یا آخر جانماز</a:t>
            </a:r>
            <a:endParaRPr lang="fa-IR" dirty="0">
              <a:cs typeface="B Titr" panose="00000700000000000000" pitchFamily="2" charset="-78"/>
            </a:endParaRPr>
          </a:p>
          <a:p>
            <a:r>
              <a:rPr lang="fa-IR" b="1" dirty="0">
                <a:cs typeface="B Titr" panose="00000700000000000000" pitchFamily="2" charset="-78"/>
              </a:rPr>
              <a:t>اوٌل زیبا و  زرد                            وسط آزاد  هستم</a:t>
            </a:r>
            <a:endParaRPr lang="fa-IR" dirty="0">
              <a:cs typeface="B Titr" panose="00000700000000000000" pitchFamily="2" charset="-78"/>
            </a:endParaRPr>
          </a:p>
          <a:p>
            <a:r>
              <a:rPr lang="fa-IR" b="1" dirty="0">
                <a:cs typeface="B Titr" panose="00000700000000000000" pitchFamily="2" charset="-78"/>
              </a:rPr>
              <a:t>قدری خمیده هستم                 بالای خط نشستم</a:t>
            </a:r>
            <a:endParaRPr lang="fa-IR" dirty="0">
              <a:cs typeface="B Titr" panose="00000700000000000000" pitchFamily="2" charset="-78"/>
            </a:endParaRPr>
          </a:p>
          <a:p>
            <a:r>
              <a:rPr lang="fa-IR" b="1" dirty="0">
                <a:cs typeface="B Titr" panose="00000700000000000000" pitchFamily="2" charset="-78"/>
              </a:rPr>
              <a:t>با شش صدای زیبا                   هر جا بخوانید هستم</a:t>
            </a:r>
            <a:endParaRPr lang="fa-IR" dirty="0">
              <a:cs typeface="B Titr" panose="00000700000000000000" pitchFamily="2" charset="-78"/>
            </a:endParaRPr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12094" y="48880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93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3451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426</TotalTime>
  <Words>183</Words>
  <Application>Microsoft Office PowerPoint</Application>
  <PresentationFormat>On-screen Show (4:3)</PresentationFormat>
  <Paragraphs>57</Paragraphs>
  <Slides>11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B Koodak</vt:lpstr>
      <vt:lpstr>B Titr</vt:lpstr>
      <vt:lpstr>Century Gothic</vt:lpstr>
      <vt:lpstr>Mj_Faraz</vt:lpstr>
      <vt:lpstr>Tahoma</vt:lpstr>
      <vt:lpstr>Wingdings 3</vt:lpstr>
      <vt:lpstr>Wisp</vt:lpstr>
      <vt:lpstr>PowerPoint Presentation</vt:lpstr>
      <vt:lpstr>PowerPoint Presentation</vt:lpstr>
      <vt:lpstr>PowerPoint Presentation</vt:lpstr>
      <vt:lpstr>در اوایل شروع کلاس از دانش آموزان می خواهیم داستانی برای تصاویر بیان کنند</vt:lpstr>
      <vt:lpstr>سوال هایی از دانش  آموزان مطرح می کنیم</vt:lpstr>
      <vt:lpstr>    ایـ        یـ         ی         ای</vt:lpstr>
      <vt:lpstr>به نوشتن(ایـ یـ ی ای)دقّت کنند.</vt:lpstr>
      <vt:lpstr>به ترکیب توجه کنیدوبرای آن مثال بزنید.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بنام خدا تدریس نشانه ی(ایـ یـ ی ای)  تهیه کننده:اولی های حافظ</dc:title>
  <dc:creator>PasargadPC</dc:creator>
  <cp:lastModifiedBy>Bamdadi</cp:lastModifiedBy>
  <cp:revision>43</cp:revision>
  <dcterms:created xsi:type="dcterms:W3CDTF">2014-12-01T13:09:52Z</dcterms:created>
  <dcterms:modified xsi:type="dcterms:W3CDTF">2020-05-13T14:29:27Z</dcterms:modified>
</cp:coreProperties>
</file>