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2" r:id="rId2"/>
    <p:sldId id="363" r:id="rId3"/>
    <p:sldId id="468" r:id="rId4"/>
    <p:sldId id="469" r:id="rId5"/>
    <p:sldId id="474" r:id="rId6"/>
    <p:sldId id="475" r:id="rId7"/>
    <p:sldId id="476" r:id="rId8"/>
    <p:sldId id="477" r:id="rId9"/>
    <p:sldId id="4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1350-F9F1-4D43-9B62-833F5455756F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04F2-4D3A-4941-AA70-66D3EE98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â«Ø¨Ø³Ù Ø§ÙÙÙ Ø§ÙØ±Ø­ÙÙ Ø§ÙØ±Ø­ÙÙ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95" y="1621667"/>
            <a:ext cx="6858000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6326" y="1767352"/>
            <a:ext cx="2919544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/>
            <a:r>
              <a:rPr lang="fa-IR" sz="3000" b="1" dirty="0" smtClean="0">
                <a:ln/>
                <a:cs typeface="B Nazanin" panose="00000400000000000000" pitchFamily="2" charset="-78"/>
              </a:rPr>
              <a:t>فيزيك حرارت و اپتيك</a:t>
            </a:r>
            <a:endParaRPr lang="fa-IR" sz="3000" b="1" dirty="0">
              <a:ln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76" y="391885"/>
            <a:ext cx="8399417" cy="395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اين درس بررسي كتب دبيرستاني براي دانشجويان آموزش فيزيك است. سرفصل آن شامل حرارت و اپتيك است. براي بهره مندي حداكثري از درس، و با توجه به اينكه اين دروس در طول دوره كارشناسي به وفور خوانده شده است، بنابراين اشكالات دانشجويان بصورت سوال و جواب مطرح و پس از دريافت پاسخ از دانشجويان جمع بندي و نظرات نهايي يررسي مي گردد. بنابراين در هر جلسه سوالاتي از دانشجويان خواسته مي شود و بايد دانشجويان در مدت هفته به اين سولات پاسخ و ارسال نمايند. همچنين به دانشجويان فرصت داده خواهد شد كه در هر جلسه تعدادي از آن ها نيز سوال طرح نمايند و بقيه دانشجويان بايد به اين سوالات هم پاسخ دهند.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80" y="391885"/>
            <a:ext cx="839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بخش ديگر اين درس بصورت آزمايشگاهي است. نمي توان سيستم آزمايشگاهي را بصورت آنلاين اريه داد. ولي سعي مي شود آزمايشات نيز بصورت سوال و جواب مطرح و مورد بررسي قرار گيرد.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51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0276" y="471119"/>
            <a:ext cx="3025685" cy="75207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r>
              <a:rPr lang="fa-IR" altLang="en-US" dirty="0" smtClean="0"/>
              <a:t>جلسه پنجم</a:t>
            </a:r>
            <a:endParaRPr lang="en-US" alt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" y="3329390"/>
            <a:ext cx="8512953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r" rtl="1">
              <a:spcBef>
                <a:spcPct val="50000"/>
              </a:spcBef>
              <a:buAutoNum type="arabicParenR"/>
            </a:pPr>
            <a:r>
              <a:rPr lang="fa-IR" altLang="en-US" sz="2700" dirty="0" smtClean="0">
                <a:cs typeface="B Nazanin" panose="00000400000000000000" pitchFamily="2" charset="-78"/>
              </a:rPr>
              <a:t>چرا در شرايط يكسان شيب نمودار هم در حالت تراكمي و هم در حالت انبساطي فرآيند بي دررو بيشتر از همدما است؟</a:t>
            </a:r>
          </a:p>
          <a:p>
            <a:pPr marL="514350" indent="-514350" algn="r" rtl="1">
              <a:spcBef>
                <a:spcPct val="50000"/>
              </a:spcBef>
              <a:buAutoNum type="arabicParenR"/>
            </a:pPr>
            <a:r>
              <a:rPr lang="fa-IR" altLang="en-US" sz="2700" dirty="0" smtClean="0">
                <a:cs typeface="B Nazanin" panose="00000400000000000000" pitchFamily="2" charset="-78"/>
              </a:rPr>
              <a:t>قانون صفر ترموديناميك را توضيح دهيد و علت نام گذاري آن چه بوده است؟</a:t>
            </a:r>
            <a:endParaRPr lang="en-US" alt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1212" y="1619794"/>
            <a:ext cx="577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سوالات اين جلسه به شرح زير است.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امير ساجديان</a:t>
            </a:r>
          </a:p>
        </p:txBody>
      </p:sp>
    </p:spTree>
    <p:extLst>
      <p:ext uri="{BB962C8B-B14F-4D97-AF65-F5344CB8AC3E}">
        <p14:creationId xmlns:p14="http://schemas.microsoft.com/office/powerpoint/2010/main" val="11135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" y="3329390"/>
            <a:ext cx="8512953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r" rtl="1">
              <a:spcBef>
                <a:spcPct val="50000"/>
              </a:spcBef>
              <a:buAutoNum type="arabicParenR"/>
            </a:pPr>
            <a:r>
              <a:rPr lang="fa-IR" altLang="en-US" sz="2700" dirty="0" smtClean="0">
                <a:cs typeface="B Nazanin" panose="00000400000000000000" pitchFamily="2" charset="-78"/>
              </a:rPr>
              <a:t>انبساط غير عادي آب را توضيح دهيد. تغييرات دما و چگالي را از صفر تا صد درجه رسم و مورد بررسي قرار دهيد؟</a:t>
            </a:r>
          </a:p>
          <a:p>
            <a:pPr marL="514350" indent="-514350" algn="r" rtl="1">
              <a:spcBef>
                <a:spcPct val="50000"/>
              </a:spcBef>
              <a:buAutoNum type="arabicParenR"/>
            </a:pPr>
            <a:r>
              <a:rPr lang="fa-IR" altLang="en-US" sz="2700" dirty="0" smtClean="0">
                <a:cs typeface="B Nazanin" panose="00000400000000000000" pitchFamily="2" charset="-78"/>
              </a:rPr>
              <a:t>در فرآيند هم حجم با افزايش و كاهش دما، كار انجام يافته بر روي گاز چه تغييري مي كند؟</a:t>
            </a:r>
            <a:endParaRPr lang="en-US" alt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229" y="1619794"/>
            <a:ext cx="743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جواب سوالات جلسه چهارم </a:t>
            </a:r>
            <a:r>
              <a:rPr lang="fa-IR" sz="2800" dirty="0" smtClean="0">
                <a:cs typeface="B Nazanin" panose="00000400000000000000" pitchFamily="2" charset="-78"/>
              </a:rPr>
              <a:t>به شرح زير است</a:t>
            </a:r>
            <a:r>
              <a:rPr lang="fa-IR" sz="2800" dirty="0" smtClean="0">
                <a:cs typeface="B Nazanin" panose="00000400000000000000" pitchFamily="2" charset="-78"/>
              </a:rPr>
              <a:t>.(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آرش عبداله </a:t>
            </a:r>
            <a:r>
              <a:rPr lang="fa-IR" sz="2800" dirty="0" smtClean="0">
                <a:cs typeface="B Nazanin" panose="00000400000000000000" pitchFamily="2" charset="-78"/>
              </a:rPr>
              <a:t>زاده)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8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5759" y="640080"/>
                <a:ext cx="8373291" cy="452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200000"/>
                  </a:lnSpc>
                </a:pPr>
                <a:r>
                  <a:rPr lang="fa-IR" sz="2400" dirty="0">
                    <a:cs typeface="B Nazanin" panose="00000400000000000000" pitchFamily="2" charset="-78"/>
                  </a:rPr>
                  <a:t>علت </a:t>
                </a:r>
                <a:r>
                  <a:rPr lang="ar-SA" sz="2400" dirty="0">
                    <a:cs typeface="B Nazanin" panose="00000400000000000000" pitchFamily="2" charset="-78"/>
                  </a:rPr>
                  <a:t>رفتار غیر عادی آب؟ مولکول­های آب در یخ شبکه­ای بلوری تشکیل می­دهند، به طوری که مولکولها در بعضی نواحی خیلی به هم نزدیک­اند و در نواحی دیگر، بین آنها فضای خالی­وجود دارد (شکل­ب)وقتی آب از یخ به حالت مایع تبدیل می­شود، ساختار شبکه­ی بلوری درهم می­شکند و آرایش مولکول­های آن یکنواخت­ترمی­­شود و در نتیجه حجم اشغال شده کاهش می یابد (شکل پ)در محدوده­ی دماهای </a:t>
                </a:r>
                <a14:m>
                  <m:oMath xmlns:m="http://schemas.openxmlformats.org/officeDocument/2006/math">
                    <m:r>
                      <a:rPr lang="en-US" sz="2400" b="0" i="1"/>
                      <m:t>0</m:t>
                    </m:r>
                    <m:r>
                      <a:rPr lang="en-US" sz="2400" b="0"/>
                      <m:t>℃ </m:t>
                    </m:r>
                    <m:r>
                      <a:rPr lang="ar-SA" sz="2400" b="0"/>
                      <m:t>تا</m:t>
                    </m:r>
                    <m:r>
                      <a:rPr lang="ar-SA" sz="2400" b="0"/>
                      <m:t> </m:t>
                    </m:r>
                    <m:r>
                      <a:rPr lang="en-US" sz="2400" b="0" i="1"/>
                      <m:t>4</m:t>
                    </m:r>
                    <m:r>
                      <a:rPr lang="en-US" sz="2400" b="0"/>
                      <m:t>℃</m:t>
                    </m:r>
                  </m:oMath>
                </a14:m>
                <a:r>
                  <a:rPr lang="en-US" sz="2400" dirty="0">
                    <a:cs typeface="B Nazanin" panose="00000400000000000000" pitchFamily="2" charset="-78"/>
                  </a:rPr>
                  <a:t>  </a:t>
                </a:r>
                <a:r>
                  <a:rPr lang="ar-SA" sz="2400" dirty="0">
                    <a:cs typeface="B Nazanin" panose="00000400000000000000" pitchFamily="2" charset="-78"/>
                  </a:rPr>
                  <a:t>بقایای ساختار مولکولی یخ هنوز در آب وجود دارد و موجب رفتار غیرعادی آب می­شود. 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640080"/>
                <a:ext cx="8373291" cy="4522135"/>
              </a:xfrm>
              <a:prstGeom prst="rect">
                <a:avLst/>
              </a:prstGeom>
              <a:blipFill>
                <a:blip r:embed="rId2"/>
                <a:stretch>
                  <a:fillRect l="-2038" r="-1019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4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49085" y="590146"/>
                <a:ext cx="8098971" cy="5052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رفتار غیر عادی آب در دمای 0 تا 4 درجه ی سانتی گراد رخ میدهد به این ترتیب که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از 0 تا 4 درجه ی سانتی گراد با افزایش دما حجم کاهش می باید و در نتیجه چگالی افزایش می یابد.</a:t>
                </a:r>
                <a14:m>
                  <m:oMath xmlns:m="http://schemas.openxmlformats.org/officeDocument/2006/math">
                    <m:r>
                      <a:rPr lang="ar-SA" sz="2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از 0 تا 4 درجه ی سانتی گراد با کاهش دما حجم افزایش می باید و در نتیجه چگالی کاهش می یابد. .</a:t>
                </a:r>
                <a14:m>
                  <m:oMath xmlns:m="http://schemas.openxmlformats.org/officeDocument/2006/math">
                    <m:r>
                      <a:rPr lang="ar-SA" sz="2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ar-SA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Titr" panose="00000700000000000000" pitchFamily="2" charset="-78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 </a:t>
                </a: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در فرایند هم حجم با افزایش یا کاهش دما چه تاثیری بر روی کار انجام شده روی گاز دارد؟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در فرایند هم حجم تحت هر شرایطی کار صفر است و تغییری نمی کند.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5" y="590146"/>
                <a:ext cx="8098971" cy="5052024"/>
              </a:xfrm>
              <a:prstGeom prst="rect">
                <a:avLst/>
              </a:prstGeom>
              <a:blipFill>
                <a:blip r:embed="rId2"/>
                <a:stretch>
                  <a:fillRect l="-2107" t="-121" r="-1129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70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15440" r="30488" b="43048"/>
          <a:stretch/>
        </p:blipFill>
        <p:spPr bwMode="auto">
          <a:xfrm>
            <a:off x="2188120" y="725668"/>
            <a:ext cx="5081270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0" y="2925037"/>
            <a:ext cx="6254750" cy="187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00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405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 Nazanin</vt:lpstr>
      <vt:lpstr>B Titr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جلسه پنجم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Hamrah Gharamaleki</dc:creator>
  <cp:lastModifiedBy>Ata</cp:lastModifiedBy>
  <cp:revision>225</cp:revision>
  <dcterms:created xsi:type="dcterms:W3CDTF">2019-05-04T09:56:59Z</dcterms:created>
  <dcterms:modified xsi:type="dcterms:W3CDTF">2020-05-15T09:21:10Z</dcterms:modified>
</cp:coreProperties>
</file>