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72"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62" autoAdjust="0"/>
    <p:restoredTop sz="94660"/>
  </p:normalViewPr>
  <p:slideViewPr>
    <p:cSldViewPr snapToGrid="0">
      <p:cViewPr varScale="1">
        <p:scale>
          <a:sx n="60" d="100"/>
          <a:sy n="60" d="100"/>
        </p:scale>
        <p:origin x="108" y="33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Date Placeholder 2"/>
          <p:cNvSpPr>
            <a:spLocks noGrp="1"/>
          </p:cNvSpPr>
          <p:nvPr>
            <p:ph type="dt" sz="half" idx="10"/>
          </p:nvPr>
        </p:nvSpPr>
        <p:spPr/>
        <p:txBody>
          <a:bodyPr/>
          <a:lstStyle/>
          <a:p>
            <a:fld id="{B61BEF0D-F0BB-DE4B-95CE-6DB70DBA9567}" type="datetimeFigureOut">
              <a:rPr lang="en-US" dirty="0"/>
              <a:pPr/>
              <a:t>5/15/2020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5/15/2020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5/15/2020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5/15/2020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5/15/2020</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TextBox 1"/>
              <p:cNvSpPr txBox="1"/>
              <p:nvPr/>
            </p:nvSpPr>
            <p:spPr>
              <a:xfrm>
                <a:off x="4265038" y="2975810"/>
                <a:ext cx="5192127" cy="2031325"/>
              </a:xfrm>
              <a:prstGeom prst="rect">
                <a:avLst/>
              </a:prstGeom>
              <a:noFill/>
            </p:spPr>
            <p:txBody>
              <a:bodyPr wrap="none" lIns="0" tIns="0" rIns="0" bIns="0" rtlCol="0">
                <a:spAutoFit/>
              </a:bodyPr>
              <a:lstStyle/>
              <a:p>
                <a:pPr algn="r" rtl="1"/>
                <a:r>
                  <a:rPr lang="fa-IR" dirty="0" smtClean="0"/>
                  <a:t> </a:t>
                </a:r>
                <a:r>
                  <a:rPr lang="fa-IR" sz="4400" dirty="0" smtClean="0">
                    <a:solidFill>
                      <a:srgbClr val="92D050"/>
                    </a:solidFill>
                  </a:rPr>
                  <a:t>فایل دوم زبان فارسی </a:t>
                </a:r>
              </a:p>
              <a:p>
                <a:pPr algn="r" rtl="1"/>
                <a:r>
                  <a:rPr lang="fa-IR" sz="4400" dirty="0">
                    <a:solidFill>
                      <a:srgbClr val="92D050"/>
                    </a:solidFill>
                  </a:rPr>
                  <a:t>د</a:t>
                </a:r>
                <a:r>
                  <a:rPr lang="fa-IR" sz="4400" dirty="0" smtClean="0">
                    <a:solidFill>
                      <a:srgbClr val="92D050"/>
                    </a:solidFill>
                  </a:rPr>
                  <a:t>کتر بامدادی </a:t>
                </a:r>
              </a:p>
              <a:p>
                <a:pPr algn="r" rtl="1"/>
                <a:r>
                  <a:rPr lang="fa-IR" sz="4400" dirty="0">
                    <a:solidFill>
                      <a:srgbClr val="92D050"/>
                    </a:solidFill>
                  </a:rPr>
                  <a:t>ب</a:t>
                </a:r>
                <a:r>
                  <a:rPr lang="fa-IR" sz="4400" dirty="0" smtClean="0">
                    <a:solidFill>
                      <a:srgbClr val="92D050"/>
                    </a:solidFill>
                  </a:rPr>
                  <a:t>هار 1399</a:t>
                </a:r>
                <a14:m>
                  <m:oMath xmlns:m="http://schemas.openxmlformats.org/officeDocument/2006/math">
                    <a:fld id="{B5C46DCC-61ED-4736-AD32-0ACDD69BD75C}" type="mathplaceholder">
                      <a:rPr lang="en-US" sz="4400" i="1" smtClean="0">
                        <a:solidFill>
                          <a:srgbClr val="92D050"/>
                        </a:solidFill>
                        <a:latin typeface="Cambria Math" panose="02040503050406030204" pitchFamily="18" charset="0"/>
                      </a:rPr>
                      <a:t>.</a:t>
                    </a:fld>
                  </m:oMath>
                </a14:m>
                <a:endParaRPr lang="en-US" sz="4400" dirty="0">
                  <a:solidFill>
                    <a:srgbClr val="92D050"/>
                  </a:solidFill>
                </a:endParaRPr>
              </a:p>
            </p:txBody>
          </p:sp>
        </mc:Choice>
        <mc:Fallback>
          <p:sp>
            <p:nvSpPr>
              <p:cNvPr id="2" name="TextBox 1"/>
              <p:cNvSpPr txBox="1">
                <a:spLocks noRot="1" noChangeAspect="1" noMove="1" noResize="1" noEditPoints="1" noAdjustHandles="1" noChangeArrowheads="1" noChangeShapeType="1" noTextEdit="1"/>
              </p:cNvSpPr>
              <p:nvPr/>
            </p:nvSpPr>
            <p:spPr>
              <a:xfrm>
                <a:off x="4265038" y="2975810"/>
                <a:ext cx="5192127" cy="2031325"/>
              </a:xfrm>
              <a:prstGeom prst="rect">
                <a:avLst/>
              </a:prstGeom>
              <a:blipFill rotWithShape="0">
                <a:blip r:embed="rId2"/>
                <a:stretch>
                  <a:fillRect l="-5523" t="-8408" r="-6580" b="-15616"/>
                </a:stretch>
              </a:blipFill>
            </p:spPr>
            <p:txBody>
              <a:bodyPr/>
              <a:lstStyle/>
              <a:p>
                <a:r>
                  <a:rPr lang="en-US">
                    <a:noFill/>
                  </a:rPr>
                  <a:t> </a:t>
                </a:r>
              </a:p>
            </p:txBody>
          </p:sp>
        </mc:Fallback>
      </mc:AlternateContent>
    </p:spTree>
    <p:extLst>
      <p:ext uri="{BB962C8B-B14F-4D97-AF65-F5344CB8AC3E}">
        <p14:creationId xmlns:p14="http://schemas.microsoft.com/office/powerpoint/2010/main" val="38634896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2" y="256674"/>
            <a:ext cx="10817976" cy="850231"/>
          </a:xfrm>
        </p:spPr>
        <p:txBody>
          <a:bodyPr/>
          <a:lstStyle/>
          <a:p>
            <a:pPr algn="ctr" rtl="1"/>
            <a:r>
              <a:rPr lang="fa-IR" dirty="0" smtClean="0">
                <a:solidFill>
                  <a:srgbClr val="FFFF00"/>
                </a:solidFill>
              </a:rPr>
              <a:t>ادامۀ اسلاید قبلی</a:t>
            </a:r>
            <a:r>
              <a:rPr lang="fa-IR" dirty="0" smtClean="0"/>
              <a:t>                               </a:t>
            </a:r>
            <a:endParaRPr lang="en-US" dirty="0"/>
          </a:p>
        </p:txBody>
      </p:sp>
      <p:sp>
        <p:nvSpPr>
          <p:cNvPr id="3" name="Content Placeholder 2"/>
          <p:cNvSpPr>
            <a:spLocks noGrp="1"/>
          </p:cNvSpPr>
          <p:nvPr>
            <p:ph idx="1"/>
          </p:nvPr>
        </p:nvSpPr>
        <p:spPr>
          <a:xfrm>
            <a:off x="684211" y="1267326"/>
            <a:ext cx="10817977" cy="5213685"/>
          </a:xfrm>
        </p:spPr>
        <p:txBody>
          <a:bodyPr/>
          <a:lstStyle/>
          <a:p>
            <a:pPr algn="r" rtl="1"/>
            <a:r>
              <a:rPr lang="fa-IR" b="1" dirty="0"/>
              <a:t>در چنین زمانی به هم صحبتی نیاز دارد تا فکر رازش را با او در میان بگذارد  اما کسی را نمی یابد صحبت از کسی می کند که دیر سفر بود  ولی تصادفاً حالا به مسافرت رفته است و او را تنها گذاشته است.</a:t>
            </a:r>
          </a:p>
          <a:p>
            <a:pPr marL="0" indent="0" algn="r" rtl="1">
              <a:buNone/>
            </a:pPr>
            <a:r>
              <a:rPr lang="fa-IR" b="1" dirty="0" smtClean="0"/>
              <a:t>در </a:t>
            </a:r>
            <a:r>
              <a:rPr lang="fa-IR" b="1" dirty="0"/>
              <a:t>چنین اوضاعی  که هم در بیرون طوفان است و هم در درون او  فقط آغازی از دور می شنود که آن هم غم افزاست آنها دو نفرند دو غمگین  دو تنها.  معمولاً در جاهای پر از استبداد و ظلم کسی هم نفس دیگری نیست. اما بشر به دیگران نیاز دارد تا آنها را پشتیبان و هم نفس خویش بپندارد.  اینجا نیز یک نفر با صدایی پر غصه  و افسرده نی می زند   و دیگری باران اشک می بارد  چه می شود کرد؟  در جامعه مغلوب استبداد  غیر از آه و زاری و گریه هیچ نیست</a:t>
            </a:r>
            <a:r>
              <a:rPr lang="fa-IR" b="1" dirty="0" smtClean="0"/>
              <a:t>.</a:t>
            </a:r>
          </a:p>
          <a:p>
            <a:pPr marL="0" indent="0" algn="r" rtl="1">
              <a:buNone/>
            </a:pPr>
            <a:r>
              <a:rPr lang="fa-IR" b="1" dirty="0" smtClean="0">
                <a:solidFill>
                  <a:srgbClr val="FF0000"/>
                </a:solidFill>
              </a:rPr>
              <a:t>حالا شما به راحتی می توانید تصویر شعر «در شب سرد زمستانی » را تفسیر کنید </a:t>
            </a:r>
            <a:endParaRPr lang="en-US" b="1" dirty="0">
              <a:solidFill>
                <a:srgbClr val="FF0000"/>
              </a:solidFill>
            </a:endParaRPr>
          </a:p>
        </p:txBody>
      </p:sp>
    </p:spTree>
    <p:extLst>
      <p:ext uri="{BB962C8B-B14F-4D97-AF65-F5344CB8AC3E}">
        <p14:creationId xmlns:p14="http://schemas.microsoft.com/office/powerpoint/2010/main" val="33131752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2" y="336885"/>
            <a:ext cx="11186946" cy="850232"/>
          </a:xfrm>
        </p:spPr>
        <p:txBody>
          <a:bodyPr/>
          <a:lstStyle/>
          <a:p>
            <a:r>
              <a:rPr lang="fa-IR" dirty="0" smtClean="0">
                <a:solidFill>
                  <a:srgbClr val="FFFF00"/>
                </a:solidFill>
              </a:rPr>
              <a:t>استاد جلال الدین همایی                     </a:t>
            </a:r>
            <a:endParaRPr lang="en-US" dirty="0">
              <a:solidFill>
                <a:srgbClr val="FFFF00"/>
              </a:solidFill>
            </a:endParaRPr>
          </a:p>
        </p:txBody>
      </p:sp>
      <p:sp>
        <p:nvSpPr>
          <p:cNvPr id="3" name="Content Placeholder 2"/>
          <p:cNvSpPr>
            <a:spLocks noGrp="1"/>
          </p:cNvSpPr>
          <p:nvPr>
            <p:ph idx="1"/>
          </p:nvPr>
        </p:nvSpPr>
        <p:spPr>
          <a:xfrm>
            <a:off x="336884" y="1411705"/>
            <a:ext cx="11534274" cy="5101390"/>
          </a:xfrm>
        </p:spPr>
        <p:txBody>
          <a:bodyPr/>
          <a:lstStyle/>
          <a:p>
            <a:pPr algn="r" rtl="1"/>
            <a:r>
              <a:rPr lang="fa-IR" dirty="0"/>
              <a:t>استاد جلال الدین همایی  از محققان ، شاعران  و نویسندگان ارجمند  معاصر ماست پدر و پدربزرگش </a:t>
            </a:r>
            <a:r>
              <a:rPr lang="fa-IR" dirty="0" smtClean="0"/>
              <a:t>نیز</a:t>
            </a:r>
          </a:p>
          <a:p>
            <a:pPr algn="r" rtl="1"/>
            <a:r>
              <a:rPr lang="fa-IR" dirty="0" smtClean="0"/>
              <a:t> </a:t>
            </a:r>
            <a:r>
              <a:rPr lang="fa-IR" dirty="0"/>
              <a:t>از شاعران و </a:t>
            </a:r>
            <a:r>
              <a:rPr lang="fa-IR" dirty="0" smtClean="0"/>
              <a:t>دانشمندان </a:t>
            </a:r>
            <a:r>
              <a:rPr lang="fa-IR" dirty="0"/>
              <a:t>عصر خود بودند او در شعر «سنا»  تخلص می کرد .  دیوانش به نام دیوان سنا چاپ شده است.</a:t>
            </a:r>
          </a:p>
          <a:p>
            <a:pPr algn="r" rtl="1"/>
            <a:r>
              <a:rPr lang="fa-IR" dirty="0"/>
              <a:t> دو کتاب تحقیقی به نام مولوی نامه و غزالی نامه  در مورد دو شخصیت مهم ادبی ایران نوشته است. او </a:t>
            </a:r>
            <a:endParaRPr lang="fa-IR" dirty="0" smtClean="0"/>
          </a:p>
          <a:p>
            <a:pPr algn="r" rtl="1"/>
            <a:r>
              <a:rPr lang="fa-IR" dirty="0" smtClean="0"/>
              <a:t>با </a:t>
            </a:r>
            <a:r>
              <a:rPr lang="fa-IR" dirty="0"/>
              <a:t>تصحیح کتاب </a:t>
            </a:r>
            <a:r>
              <a:rPr lang="fa-IR" dirty="0" smtClean="0"/>
              <a:t>التفهیم ابوریحان </a:t>
            </a:r>
            <a:r>
              <a:rPr lang="fa-IR" dirty="0"/>
              <a:t>بیرونی آن را برای هم عصران ما قابل فهم نموده است.</a:t>
            </a:r>
          </a:p>
          <a:p>
            <a:pPr algn="r" rtl="1"/>
            <a:r>
              <a:rPr lang="fa-IR" dirty="0"/>
              <a:t> از آثار با ارزش او می توان به تصحیح کتاب «مصباح الهدایه و مفتاح الکفایه » اثر عزّالدین </a:t>
            </a:r>
            <a:r>
              <a:rPr lang="fa-IR" dirty="0" smtClean="0"/>
              <a:t>محمود کاشانی</a:t>
            </a:r>
            <a:r>
              <a:rPr lang="fa-IR" dirty="0"/>
              <a:t>  و تصحیح </a:t>
            </a:r>
            <a:r>
              <a:rPr lang="fa-IR" dirty="0" smtClean="0"/>
              <a:t>کتاب«نصیحه </a:t>
            </a:r>
            <a:r>
              <a:rPr lang="fa-IR" dirty="0"/>
              <a:t>الملوک» ازامام محمد غزالی اشاره کرد.</a:t>
            </a:r>
          </a:p>
          <a:p>
            <a:pPr algn="r" rtl="1"/>
            <a:r>
              <a:rPr lang="fa-IR" dirty="0"/>
              <a:t>علامه  همایی در آغاز کار معلمی در تبریز تدریس کرد و سپس برای تدریس به مدارس تهران و بعد از آن به دانشگاه تهران </a:t>
            </a:r>
            <a:r>
              <a:rPr lang="fa-IR" dirty="0" smtClean="0"/>
              <a:t>رهسپار شد.</a:t>
            </a:r>
            <a:endParaRPr lang="fa-IR" dirty="0"/>
          </a:p>
        </p:txBody>
      </p:sp>
    </p:spTree>
    <p:extLst>
      <p:ext uri="{BB962C8B-B14F-4D97-AF65-F5344CB8AC3E}">
        <p14:creationId xmlns:p14="http://schemas.microsoft.com/office/powerpoint/2010/main" val="25378434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2" y="192506"/>
            <a:ext cx="11074650" cy="577515"/>
          </a:xfrm>
        </p:spPr>
        <p:txBody>
          <a:bodyPr>
            <a:normAutofit fontScale="90000"/>
          </a:bodyPr>
          <a:lstStyle/>
          <a:p>
            <a:r>
              <a:rPr lang="fa-IR" dirty="0" smtClean="0">
                <a:solidFill>
                  <a:srgbClr val="FFFF00"/>
                </a:solidFill>
              </a:rPr>
              <a:t>نصرالله فلسفی                               </a:t>
            </a:r>
            <a:endParaRPr lang="en-US" dirty="0">
              <a:solidFill>
                <a:srgbClr val="FFFF00"/>
              </a:solidFill>
            </a:endParaRPr>
          </a:p>
        </p:txBody>
      </p:sp>
      <p:sp>
        <p:nvSpPr>
          <p:cNvPr id="3" name="Content Placeholder 2"/>
          <p:cNvSpPr>
            <a:spLocks noGrp="1"/>
          </p:cNvSpPr>
          <p:nvPr>
            <p:ph idx="1"/>
          </p:nvPr>
        </p:nvSpPr>
        <p:spPr>
          <a:xfrm>
            <a:off x="684211" y="898358"/>
            <a:ext cx="11074651" cy="5646821"/>
          </a:xfrm>
        </p:spPr>
        <p:txBody>
          <a:bodyPr/>
          <a:lstStyle/>
          <a:p>
            <a:pPr algn="r" rtl="1"/>
            <a:r>
              <a:rPr lang="fa-IR" b="1" dirty="0"/>
              <a:t>نصرالله فلسفی  از محققان قابل احترام  معاصر ماست. او از پایه گزاران تحقیقات تاریخی </a:t>
            </a:r>
            <a:endParaRPr lang="fa-IR" b="1" dirty="0" smtClean="0"/>
          </a:p>
          <a:p>
            <a:pPr algn="r" rtl="1"/>
            <a:r>
              <a:rPr lang="fa-IR" b="1" dirty="0" smtClean="0"/>
              <a:t>در </a:t>
            </a:r>
            <a:r>
              <a:rPr lang="fa-IR" b="1" dirty="0"/>
              <a:t>ایران است آثاری ارزشمند از خود به یادگار گذاشته است از جمله  ترجمه اشعار منتخب </a:t>
            </a:r>
            <a:endParaRPr lang="fa-IR" b="1" dirty="0" smtClean="0"/>
          </a:p>
          <a:p>
            <a:pPr algn="r" rtl="1"/>
            <a:r>
              <a:rPr lang="fa-IR" b="1" dirty="0" smtClean="0"/>
              <a:t>از </a:t>
            </a:r>
            <a:r>
              <a:rPr lang="fa-IR" b="1" dirty="0"/>
              <a:t>شاعران رمانتیک فرانسه  ، اثر بسیار ارزشمند به نام فرهنگ فلسفی اثر ولتر از فرانسه </a:t>
            </a:r>
          </a:p>
          <a:p>
            <a:pPr algn="r" rtl="1"/>
            <a:r>
              <a:rPr lang="fa-IR" b="1" dirty="0"/>
              <a:t>تألیف  زندگانی شاه عباس اول (۵ جلد) ،   هشت مقاله تاریخی ،  جنگ چالدران از اثار اوست .</a:t>
            </a:r>
            <a:endParaRPr lang="en-US" b="1" dirty="0"/>
          </a:p>
        </p:txBody>
      </p:sp>
    </p:spTree>
    <p:extLst>
      <p:ext uri="{BB962C8B-B14F-4D97-AF65-F5344CB8AC3E}">
        <p14:creationId xmlns:p14="http://schemas.microsoft.com/office/powerpoint/2010/main" val="42572320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1" y="192506"/>
            <a:ext cx="11074651" cy="850231"/>
          </a:xfrm>
        </p:spPr>
        <p:txBody>
          <a:bodyPr/>
          <a:lstStyle/>
          <a:p>
            <a:r>
              <a:rPr lang="fa-IR" dirty="0" smtClean="0">
                <a:solidFill>
                  <a:srgbClr val="FFFF00"/>
                </a:solidFill>
              </a:rPr>
              <a:t>صادق هدایت </a:t>
            </a:r>
            <a:r>
              <a:rPr lang="fa-IR" dirty="0" smtClean="0"/>
              <a:t>                          </a:t>
            </a:r>
            <a:endParaRPr lang="en-US" dirty="0"/>
          </a:p>
        </p:txBody>
      </p:sp>
      <p:sp>
        <p:nvSpPr>
          <p:cNvPr id="3" name="Content Placeholder 2"/>
          <p:cNvSpPr>
            <a:spLocks noGrp="1"/>
          </p:cNvSpPr>
          <p:nvPr>
            <p:ph idx="1"/>
          </p:nvPr>
        </p:nvSpPr>
        <p:spPr>
          <a:xfrm>
            <a:off x="684212" y="1235242"/>
            <a:ext cx="11074650" cy="5197642"/>
          </a:xfrm>
        </p:spPr>
        <p:txBody>
          <a:bodyPr>
            <a:normAutofit/>
          </a:bodyPr>
          <a:lstStyle/>
          <a:p>
            <a:pPr algn="just" rtl="1"/>
            <a:r>
              <a:rPr lang="fa-IR" b="1" dirty="0"/>
              <a:t>صادق هدایت از نویسندگان پرکار قرن حاضر محسوب می شود. در مورد  طرز فکر ، </a:t>
            </a:r>
            <a:endParaRPr lang="fa-IR" b="1" dirty="0" smtClean="0"/>
          </a:p>
          <a:p>
            <a:pPr algn="just" rtl="1"/>
            <a:r>
              <a:rPr lang="fa-IR" b="1" dirty="0" smtClean="0"/>
              <a:t>شخصیت </a:t>
            </a:r>
            <a:r>
              <a:rPr lang="fa-IR" b="1" dirty="0"/>
              <a:t>وآثار او </a:t>
            </a:r>
            <a:r>
              <a:rPr lang="fa-IR" b="1" dirty="0" smtClean="0"/>
              <a:t>بحث </a:t>
            </a:r>
            <a:r>
              <a:rPr lang="fa-IR" b="1" dirty="0"/>
              <a:t>های بسیار زیاد </a:t>
            </a:r>
            <a:r>
              <a:rPr lang="fa-IR" b="1" dirty="0" smtClean="0"/>
              <a:t>در </a:t>
            </a:r>
            <a:r>
              <a:rPr lang="fa-IR" b="1" dirty="0"/>
              <a:t>جامعه ما صورت گرفته است  آنچه برای ما </a:t>
            </a:r>
            <a:endParaRPr lang="fa-IR" b="1" dirty="0" smtClean="0"/>
          </a:p>
          <a:p>
            <a:pPr algn="just" rtl="1"/>
            <a:r>
              <a:rPr lang="fa-IR" b="1" dirty="0" smtClean="0"/>
              <a:t>دانستنی </a:t>
            </a:r>
            <a:r>
              <a:rPr lang="fa-IR" b="1" dirty="0"/>
              <a:t>است ،  این است که  </a:t>
            </a:r>
            <a:r>
              <a:rPr lang="fa-IR" b="1" dirty="0" smtClean="0"/>
              <a:t>اوبه </a:t>
            </a:r>
            <a:r>
              <a:rPr lang="fa-IR" b="1" dirty="0"/>
              <a:t>زبان فارسی آثار بسیار زیاد  و به زبان </a:t>
            </a:r>
            <a:r>
              <a:rPr lang="fa-IR" b="1" dirty="0" smtClean="0"/>
              <a:t>فرانسه </a:t>
            </a:r>
            <a:r>
              <a:rPr lang="fa-IR" b="1" dirty="0"/>
              <a:t>نیز </a:t>
            </a:r>
            <a:endParaRPr lang="fa-IR" b="1" dirty="0" smtClean="0"/>
          </a:p>
          <a:p>
            <a:pPr algn="just" rtl="1"/>
            <a:r>
              <a:rPr lang="fa-IR" b="1" dirty="0" smtClean="0"/>
              <a:t>معدود </a:t>
            </a:r>
            <a:r>
              <a:rPr lang="fa-IR" b="1" dirty="0"/>
              <a:t>آثاری تعریف کرده است. موضوعات  نوشته </a:t>
            </a:r>
            <a:r>
              <a:rPr lang="fa-IR" b="1" dirty="0" smtClean="0"/>
              <a:t>های </a:t>
            </a:r>
            <a:r>
              <a:rPr lang="fa-IR" b="1" dirty="0"/>
              <a:t>او  شامل رمان ، داستان کوتاه </a:t>
            </a:r>
            <a:endParaRPr lang="fa-IR" b="1" dirty="0" smtClean="0"/>
          </a:p>
          <a:p>
            <a:pPr algn="just" rtl="1"/>
            <a:r>
              <a:rPr lang="fa-IR" b="1" dirty="0" smtClean="0"/>
              <a:t>نمایشنامه  </a:t>
            </a:r>
            <a:r>
              <a:rPr lang="fa-IR" b="1" dirty="0"/>
              <a:t>ترجمه  و مقالات </a:t>
            </a:r>
            <a:r>
              <a:rPr lang="fa-IR" b="1" dirty="0" smtClean="0"/>
              <a:t>تحقیقی </a:t>
            </a:r>
            <a:r>
              <a:rPr lang="fa-IR" b="1" dirty="0"/>
              <a:t>است . او از کسانی است </a:t>
            </a:r>
            <a:endParaRPr lang="fa-IR" b="1" dirty="0" smtClean="0"/>
          </a:p>
          <a:p>
            <a:pPr marL="0" indent="0" algn="just" rtl="1">
              <a:buNone/>
            </a:pPr>
            <a:r>
              <a:rPr lang="fa-IR" b="1" dirty="0" smtClean="0"/>
              <a:t>که  </a:t>
            </a:r>
            <a:r>
              <a:rPr lang="fa-IR" b="1" dirty="0"/>
              <a:t>بسیار کوشیده است تا  آثار ادبی و فکری  قدیم ایران  (پهلوی و اوستایی ) را به فارسی </a:t>
            </a:r>
          </a:p>
          <a:p>
            <a:pPr marL="0" indent="0" algn="just" rtl="1">
              <a:buNone/>
            </a:pPr>
            <a:r>
              <a:rPr lang="fa-IR" b="1" dirty="0" smtClean="0"/>
              <a:t>امروزی </a:t>
            </a:r>
            <a:r>
              <a:rPr lang="fa-IR" b="1" dirty="0"/>
              <a:t>ترجمه کند. آثار او متنوع و متعدد است  چند نمونه  از آنها را کتاب درسی ما معرفی </a:t>
            </a:r>
            <a:endParaRPr lang="fa-IR" b="1" dirty="0" smtClean="0"/>
          </a:p>
          <a:p>
            <a:pPr marL="0" indent="0" algn="just" rtl="1">
              <a:buNone/>
            </a:pPr>
            <a:r>
              <a:rPr lang="fa-IR" b="1" dirty="0" smtClean="0"/>
              <a:t>کرده </a:t>
            </a:r>
            <a:r>
              <a:rPr lang="fa-IR" b="1" dirty="0"/>
              <a:t>است.</a:t>
            </a:r>
            <a:endParaRPr lang="en-US" b="1" dirty="0"/>
          </a:p>
        </p:txBody>
      </p:sp>
    </p:spTree>
    <p:extLst>
      <p:ext uri="{BB962C8B-B14F-4D97-AF65-F5344CB8AC3E}">
        <p14:creationId xmlns:p14="http://schemas.microsoft.com/office/powerpoint/2010/main" val="24859455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1" y="240632"/>
            <a:ext cx="10785893" cy="786063"/>
          </a:xfrm>
        </p:spPr>
        <p:txBody>
          <a:bodyPr/>
          <a:lstStyle/>
          <a:p>
            <a:r>
              <a:rPr lang="fa-IR" dirty="0" smtClean="0">
                <a:solidFill>
                  <a:srgbClr val="FFFF00"/>
                </a:solidFill>
              </a:rPr>
              <a:t>پروین اعتصامی                        </a:t>
            </a:r>
            <a:endParaRPr lang="en-US" dirty="0">
              <a:solidFill>
                <a:srgbClr val="FFFF00"/>
              </a:solidFill>
            </a:endParaRPr>
          </a:p>
        </p:txBody>
      </p:sp>
      <p:sp>
        <p:nvSpPr>
          <p:cNvPr id="3" name="Content Placeholder 2"/>
          <p:cNvSpPr>
            <a:spLocks noGrp="1"/>
          </p:cNvSpPr>
          <p:nvPr>
            <p:ph idx="1"/>
          </p:nvPr>
        </p:nvSpPr>
        <p:spPr>
          <a:xfrm>
            <a:off x="684211" y="1219200"/>
            <a:ext cx="10785893" cy="5293895"/>
          </a:xfrm>
        </p:spPr>
        <p:txBody>
          <a:bodyPr/>
          <a:lstStyle/>
          <a:p>
            <a:pPr algn="just" rtl="1"/>
            <a:r>
              <a:rPr lang="fa-IR" b="1" dirty="0"/>
              <a:t>یوسف اعتصام الملک  نویسنده ای بزرگ  و مترجمی شناخته شده  در عصر </a:t>
            </a:r>
            <a:r>
              <a:rPr lang="fa-IR" b="1" dirty="0" smtClean="0"/>
              <a:t>مشروطیت</a:t>
            </a:r>
          </a:p>
          <a:p>
            <a:pPr algn="just" rtl="1"/>
            <a:r>
              <a:rPr lang="fa-IR" b="1" dirty="0" smtClean="0"/>
              <a:t> </a:t>
            </a:r>
            <a:r>
              <a:rPr lang="fa-IR" b="1" dirty="0"/>
              <a:t>بود.  خانه اومحل  آمد و شد  نویسندگان ، شاعران ، ادیبان ، مترجمان  و اهل فضل بود</a:t>
            </a:r>
            <a:r>
              <a:rPr lang="fa-IR" b="1" dirty="0" smtClean="0"/>
              <a:t>.</a:t>
            </a:r>
          </a:p>
          <a:p>
            <a:pPr algn="just" rtl="1"/>
            <a:r>
              <a:rPr lang="fa-IR" b="1" dirty="0" smtClean="0"/>
              <a:t> </a:t>
            </a:r>
            <a:r>
              <a:rPr lang="fa-IR" b="1" dirty="0"/>
              <a:t>دختر </a:t>
            </a:r>
            <a:r>
              <a:rPr lang="fa-IR" b="1" dirty="0" smtClean="0"/>
              <a:t>او رخشنده </a:t>
            </a:r>
            <a:r>
              <a:rPr lang="fa-IR" b="1" dirty="0"/>
              <a:t>اعتصامی  که پروین تخلص می کرد  از سنین کودکی  در نشست </a:t>
            </a:r>
            <a:r>
              <a:rPr lang="fa-IR" b="1" dirty="0" smtClean="0"/>
              <a:t>و</a:t>
            </a:r>
          </a:p>
          <a:p>
            <a:pPr algn="just" rtl="1"/>
            <a:r>
              <a:rPr lang="fa-IR" b="1" dirty="0" smtClean="0"/>
              <a:t> </a:t>
            </a:r>
            <a:r>
              <a:rPr lang="fa-IR" b="1" dirty="0"/>
              <a:t>برخاست با این  مهمانان فاضل  ذوب ادبی اش شکفت و   به شعر و شاعری روی آورد. </a:t>
            </a:r>
            <a:endParaRPr lang="fa-IR" b="1" dirty="0" smtClean="0"/>
          </a:p>
          <a:p>
            <a:pPr algn="just" rtl="1"/>
            <a:r>
              <a:rPr lang="fa-IR" b="1" dirty="0" smtClean="0"/>
              <a:t>شعر </a:t>
            </a:r>
            <a:r>
              <a:rPr lang="fa-IR" b="1" dirty="0"/>
              <a:t>بسیار روان و ساده است  و کلام او به سخن  پیران دنیادیده  و جهان گردیده </a:t>
            </a:r>
            <a:r>
              <a:rPr lang="fa-IR" b="1" dirty="0" smtClean="0"/>
              <a:t>بیشتر</a:t>
            </a:r>
          </a:p>
          <a:p>
            <a:pPr algn="just" rtl="1"/>
            <a:r>
              <a:rPr lang="fa-IR" b="1" dirty="0" smtClean="0"/>
              <a:t> </a:t>
            </a:r>
            <a:r>
              <a:rPr lang="fa-IR" b="1" dirty="0"/>
              <a:t>از کلام  دختری جوان  شاعر شبیه بود . سروده های او  پر از پند های زندگی است. </a:t>
            </a:r>
            <a:endParaRPr lang="fa-IR" b="1" dirty="0" smtClean="0"/>
          </a:p>
          <a:p>
            <a:pPr algn="just" rtl="1"/>
            <a:r>
              <a:rPr lang="fa-IR" b="1" dirty="0" smtClean="0"/>
              <a:t> </a:t>
            </a:r>
            <a:r>
              <a:rPr lang="fa-IR" b="1" dirty="0"/>
              <a:t>علاوه بر صنایع و آرایه های  ادبی معمول ،  او صنعت مناظره  و  گفت و گو بین  انسان </a:t>
            </a:r>
            <a:r>
              <a:rPr lang="fa-IR" b="1" dirty="0" smtClean="0"/>
              <a:t>ها</a:t>
            </a:r>
          </a:p>
          <a:p>
            <a:pPr algn="just" rtl="1"/>
            <a:r>
              <a:rPr lang="fa-IR" b="1" dirty="0" smtClean="0"/>
              <a:t> </a:t>
            </a:r>
            <a:r>
              <a:rPr lang="fa-IR" b="1" dirty="0"/>
              <a:t>،  حیوانات ، اشیا را  به کمال رساند  تا پیام های بزرگ انسانی  شعر خویش را </a:t>
            </a:r>
            <a:r>
              <a:rPr lang="fa-IR" b="1" dirty="0" smtClean="0"/>
              <a:t>بیان</a:t>
            </a:r>
          </a:p>
          <a:p>
            <a:pPr algn="just" rtl="1"/>
            <a:r>
              <a:rPr lang="fa-IR" b="1" dirty="0" smtClean="0"/>
              <a:t> </a:t>
            </a:r>
            <a:r>
              <a:rPr lang="fa-IR" b="1" dirty="0"/>
              <a:t>نماید. نخستین دیوان او  با مقدمه ملک الشعرای بهار چاپ شد. پروین در ۳۵ </a:t>
            </a:r>
            <a:r>
              <a:rPr lang="fa-IR" b="1" dirty="0" smtClean="0"/>
              <a:t>سالگی</a:t>
            </a:r>
          </a:p>
          <a:p>
            <a:pPr algn="just" rtl="1"/>
            <a:r>
              <a:rPr lang="fa-IR" b="1" dirty="0" smtClean="0"/>
              <a:t>  </a:t>
            </a:r>
            <a:r>
              <a:rPr lang="fa-IR" b="1" dirty="0"/>
              <a:t>وفات یافت.</a:t>
            </a:r>
            <a:endParaRPr lang="en-US" b="1" dirty="0"/>
          </a:p>
        </p:txBody>
      </p:sp>
    </p:spTree>
    <p:extLst>
      <p:ext uri="{BB962C8B-B14F-4D97-AF65-F5344CB8AC3E}">
        <p14:creationId xmlns:p14="http://schemas.microsoft.com/office/powerpoint/2010/main" val="34443647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1" y="192506"/>
            <a:ext cx="11058609" cy="753978"/>
          </a:xfrm>
        </p:spPr>
        <p:txBody>
          <a:bodyPr/>
          <a:lstStyle/>
          <a:p>
            <a:r>
              <a:rPr lang="fa-IR" dirty="0" smtClean="0">
                <a:solidFill>
                  <a:srgbClr val="FFFF00"/>
                </a:solidFill>
              </a:rPr>
              <a:t>استاد شهریار                            </a:t>
            </a:r>
            <a:endParaRPr lang="en-US" dirty="0">
              <a:solidFill>
                <a:srgbClr val="FFFF00"/>
              </a:solidFill>
            </a:endParaRPr>
          </a:p>
        </p:txBody>
      </p:sp>
      <p:sp>
        <p:nvSpPr>
          <p:cNvPr id="3" name="Content Placeholder 2"/>
          <p:cNvSpPr>
            <a:spLocks noGrp="1"/>
          </p:cNvSpPr>
          <p:nvPr>
            <p:ph idx="1"/>
          </p:nvPr>
        </p:nvSpPr>
        <p:spPr>
          <a:xfrm>
            <a:off x="684212" y="1090862"/>
            <a:ext cx="11058608" cy="5325979"/>
          </a:xfrm>
        </p:spPr>
        <p:txBody>
          <a:bodyPr>
            <a:normAutofit lnSpcReduction="10000"/>
          </a:bodyPr>
          <a:lstStyle/>
          <a:p>
            <a:pPr algn="just" rtl="1"/>
            <a:r>
              <a:rPr lang="fa-IR" dirty="0"/>
              <a:t>شهريارا تو به شمشير قلم در همه </a:t>
            </a:r>
            <a:r>
              <a:rPr lang="fa-IR" dirty="0" smtClean="0"/>
              <a:t>آفاق    </a:t>
            </a:r>
            <a:r>
              <a:rPr lang="fa-IR" dirty="0"/>
              <a:t>	به خدا ملک دلي نيست که تسخير </a:t>
            </a:r>
            <a:r>
              <a:rPr lang="fa-IR" dirty="0" smtClean="0"/>
              <a:t>نکردي      </a:t>
            </a:r>
          </a:p>
          <a:p>
            <a:pPr algn="just" rtl="1"/>
            <a:r>
              <a:rPr lang="fa-IR" dirty="0"/>
              <a:t>سرانجام قرعه  به نام بلند  استاد شهریار اصابت نمود. آن که  تصویرگر  زندگی روستاییان ترک زبان ، بیانگر آداب و رسوم  ارزشمند  انان ، شاعر نغمه های  شیرین  داستان های دل انگیز ایشان در  شاهکار ادبی اش « حیدر بابایا سلام » بود. این اثر ادبی شاهکار میدانی برای درک آداب  نیاکان و فهم شیرینی زندگی روستایی است.هم عرفان است و هم حماسه و شاید همه ی آنها در قالب حقیقت عظمت زبان ترکی.جسم او عشق مجسم بود </a:t>
            </a:r>
            <a:r>
              <a:rPr lang="fa-IR" dirty="0" smtClean="0"/>
              <a:t>.  شعر </a:t>
            </a:r>
            <a:r>
              <a:rPr lang="fa-IR" dirty="0"/>
              <a:t>ترکی اش چون شهد ساوالان چشیدنی بود و شعر فارسی اش چون نغمه ای سرمست کننده شنیدنی . او بی شک اخرین شاعر بزرگ در حوزه شعر سنتی بود.</a:t>
            </a:r>
          </a:p>
          <a:p>
            <a:pPr algn="just" rtl="1"/>
            <a:r>
              <a:rPr lang="fa-IR" dirty="0" smtClean="0"/>
              <a:t> </a:t>
            </a:r>
            <a:endParaRPr lang="fa-IR" dirty="0"/>
          </a:p>
          <a:p>
            <a:pPr algn="just" rtl="1"/>
            <a:r>
              <a:rPr lang="fa-IR" dirty="0"/>
              <a:t>غزل او همه شور و قصیده اش پر از جلوه و نور بود . شعر «ای وای مادرم »شهریار را باید نشان داغ دلش برای مادر شمرد و «خاطره بهجت آباد» را اگر با « بهجت آباد خاطیره سی » با هم بخوانی و مقایسه کنی ، نگرانی وهراس به خاطر آخرین دیدار را می دانی که چیست</a:t>
            </a:r>
            <a:r>
              <a:rPr lang="fa-IR" dirty="0" smtClean="0"/>
              <a:t>.</a:t>
            </a:r>
            <a:endParaRPr lang="fa-IR" dirty="0"/>
          </a:p>
          <a:p>
            <a:pPr algn="just" rtl="1"/>
            <a:r>
              <a:rPr lang="fa-IR" dirty="0"/>
              <a:t>زبان شهریار بسیار شیرین ، لغات همه انتخاب شده و گلچین و موسیقی شعرش </a:t>
            </a:r>
            <a:r>
              <a:rPr lang="fa-IR" dirty="0" smtClean="0"/>
              <a:t>شور آفرین  </a:t>
            </a:r>
            <a:r>
              <a:rPr lang="fa-IR" dirty="0"/>
              <a:t>است. برای آشنایی با شهریار چند کتاب ارزشمند برای شما معرفی می کنم (نه برای نمره و امتحان ): 1- دوشاعر بزرگ ( مولوی و شهریار ) 2- در خلوت شهریار (دوره 3جلدی ) 3- از فضولی تا شهریار 4- از بهار تا شهریار 5-به یاد شهریار 6- مرغ بهشتی 7-مرغ صبح خوان 8- یاد یاران 9- بررسی سبک و ساختار شعر شهریار 10- نزدیک به صد نظیره و ترجمه از منظوم] حیدر بابایا سلام )</a:t>
            </a:r>
            <a:endParaRPr lang="en-US" dirty="0"/>
          </a:p>
        </p:txBody>
      </p:sp>
    </p:spTree>
    <p:extLst>
      <p:ext uri="{BB962C8B-B14F-4D97-AF65-F5344CB8AC3E}">
        <p14:creationId xmlns:p14="http://schemas.microsoft.com/office/powerpoint/2010/main" val="893810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6611201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10561304" cy="854243"/>
          </a:xfrm>
        </p:spPr>
        <p:txBody>
          <a:bodyPr/>
          <a:lstStyle/>
          <a:p>
            <a:pPr algn="ctr" rtl="1"/>
            <a:r>
              <a:rPr lang="fa-IR" dirty="0" smtClean="0">
                <a:solidFill>
                  <a:srgbClr val="FFFF00"/>
                </a:solidFill>
              </a:rPr>
              <a:t>درس ۵۷  میرزا جعفر خامنه ای </a:t>
            </a:r>
            <a:endParaRPr lang="en-US" dirty="0">
              <a:solidFill>
                <a:srgbClr val="FFFF00"/>
              </a:solidFill>
            </a:endParaRPr>
          </a:p>
        </p:txBody>
      </p:sp>
      <p:sp>
        <p:nvSpPr>
          <p:cNvPr id="3" name="Subtitle 2"/>
          <p:cNvSpPr>
            <a:spLocks noGrp="1"/>
          </p:cNvSpPr>
          <p:nvPr>
            <p:ph type="subTitle" idx="1"/>
          </p:nvPr>
        </p:nvSpPr>
        <p:spPr>
          <a:xfrm>
            <a:off x="684212" y="1748589"/>
            <a:ext cx="10561304" cy="4042611"/>
          </a:xfrm>
        </p:spPr>
        <p:txBody>
          <a:bodyPr>
            <a:normAutofit/>
          </a:bodyPr>
          <a:lstStyle/>
          <a:p>
            <a:pPr algn="just" rtl="1"/>
            <a:r>
              <a:rPr lang="fa-IR" sz="1600" b="1" dirty="0">
                <a:cs typeface="B Nazanin" panose="00000400000000000000" pitchFamily="2" charset="-78"/>
              </a:rPr>
              <a:t>همچنان که در سالهای پیش  و در دوره دبیرستان خوانده اید خاستگاه شعر نو و مضامین جدید شعر فارسی آذربایجان بوده است. پیش از نیما یوشیج شاعرانی  در آذربایجان بوده اند که  در اثر آشنایی با تغییرات شعر ترکی در عثمانی  و شعر عربی  از سوی مصر  و مضامین جدید شعر اروپایی  از سوی روسیه و آذربایجان ، آنان نیز به فکر تغییر در قالب  و معنی شعر افتادند. به همین جهت  ذوق آزمایی از سوی آنان  آغاز شد  ولی کارشان  چهارچوب خاصی نداشت  و اشعار نو و آنان  پراکنده بود  تا اینکه نیما یوشیج  به عرصه ادبیات قدم گذاشت  و بر پایه تجربیات شاعران آذربایجان  برای شعر نو و مضمون ها و قافیه و وزن آن  چهار چوبی معین کرد  و آرای ادبی خویش را به دوستداران شعر نو فارسی  عرضه کرد. یکی از این  شاعران نوجوی  میرزا جعفر خامنه ای بود  که به  زبان‌های  ترکی ،  فارسی ،عربی و روسی  مطالعه می کرد  و به زبانهای ترکی و فارسی  شعر می سرود آثار او  در  روزنامه‌هایی مانند  حبل المتین  تجدد ، آزادیستان ، شمس  ، دانشکده و... چاپ شده است </a:t>
            </a:r>
            <a:r>
              <a:rPr lang="fa-IR" sz="1600" b="1" dirty="0" smtClean="0">
                <a:cs typeface="B Nazanin" panose="00000400000000000000" pitchFamily="2" charset="-78"/>
              </a:rPr>
              <a:t>.</a:t>
            </a:r>
            <a:endParaRPr lang="fa-IR" sz="1600" b="1" dirty="0">
              <a:cs typeface="B Nazanin" panose="00000400000000000000" pitchFamily="2" charset="-78"/>
            </a:endParaRPr>
          </a:p>
          <a:p>
            <a:pPr algn="just" rtl="1"/>
            <a:r>
              <a:rPr lang="fa-IR" sz="1600" b="1" dirty="0">
                <a:cs typeface="B Nazanin" panose="00000400000000000000" pitchFamily="2" charset="-78"/>
              </a:rPr>
              <a:t>  یکی از قالب های  رونق این دوره  چهارپاره است  در این درس چهارپاره هایی است  میرزا جعفر را می خوانید  اگر به  قافیه های شعر و </a:t>
            </a:r>
            <a:r>
              <a:rPr lang="fa-IR" sz="1600" b="1" dirty="0" smtClean="0">
                <a:cs typeface="B Nazanin" panose="00000400000000000000" pitchFamily="2" charset="-78"/>
              </a:rPr>
              <a:t>ش</a:t>
            </a:r>
            <a:r>
              <a:rPr lang="fa-IR" sz="1600" b="1" dirty="0">
                <a:cs typeface="B Nazanin" panose="00000400000000000000" pitchFamily="2" charset="-78"/>
              </a:rPr>
              <a:t>َ</a:t>
            </a:r>
            <a:r>
              <a:rPr lang="fa-IR" sz="1600" b="1" dirty="0" smtClean="0">
                <a:cs typeface="B Nazanin" panose="00000400000000000000" pitchFamily="2" charset="-78"/>
              </a:rPr>
              <a:t>مای </a:t>
            </a:r>
            <a:r>
              <a:rPr lang="fa-IR" sz="1600" b="1" dirty="0">
                <a:cs typeface="B Nazanin" panose="00000400000000000000" pitchFamily="2" charset="-78"/>
              </a:rPr>
              <a:t>شعر توجه کنید نوآوری هایی در آن می بینید. شعر زمستان هیچ دشواری ندارد و فقط جهت آشنایی شما با این شاعر آورده شده است. شَما (نما)ی این شعر و جایگاه قافیه در آن چنین است </a:t>
            </a:r>
            <a:r>
              <a:rPr lang="fa-IR" sz="1600" b="1" dirty="0" smtClean="0">
                <a:cs typeface="B Nazanin" panose="00000400000000000000" pitchFamily="2" charset="-78"/>
              </a:rPr>
              <a:t>:</a:t>
            </a:r>
            <a:endParaRPr lang="en-US" sz="1600" b="1" dirty="0" smtClean="0">
              <a:cs typeface="B Nazanin" panose="00000400000000000000" pitchFamily="2" charset="-78"/>
            </a:endParaRPr>
          </a:p>
          <a:p>
            <a:pPr algn="just" rtl="1"/>
            <a:r>
              <a:rPr lang="en-US" sz="1600" b="1" dirty="0" smtClean="0">
                <a:cs typeface="B Nazanin" panose="00000400000000000000" pitchFamily="2" charset="-78"/>
              </a:rPr>
              <a:t>◙   ----------------        ◄ -----------------</a:t>
            </a:r>
            <a:r>
              <a:rPr lang="fa-IR" sz="1600" b="1" dirty="0" smtClean="0">
                <a:cs typeface="B Nazanin" panose="00000400000000000000" pitchFamily="2" charset="-78"/>
              </a:rPr>
              <a:t>         </a:t>
            </a:r>
            <a:endParaRPr lang="en-US" sz="1600" b="1" dirty="0">
              <a:cs typeface="B Nazanin" panose="00000400000000000000" pitchFamily="2" charset="-78"/>
            </a:endParaRPr>
          </a:p>
          <a:p>
            <a:pPr algn="just" rtl="1"/>
            <a:r>
              <a:rPr lang="en-US" sz="1600" b="1" dirty="0">
                <a:cs typeface="B Nazanin" panose="00000400000000000000" pitchFamily="2" charset="-78"/>
              </a:rPr>
              <a:t>◙</a:t>
            </a:r>
            <a:r>
              <a:rPr lang="en-US" sz="1600" b="1" dirty="0" smtClean="0">
                <a:cs typeface="B Nazanin" panose="00000400000000000000" pitchFamily="2" charset="-78"/>
              </a:rPr>
              <a:t>------------------      </a:t>
            </a:r>
            <a:r>
              <a:rPr lang="en-US" sz="1600" b="1" dirty="0">
                <a:cs typeface="B Nazanin" panose="00000400000000000000" pitchFamily="2" charset="-78"/>
              </a:rPr>
              <a:t>◄</a:t>
            </a:r>
            <a:r>
              <a:rPr lang="en-US" sz="1600" b="1" dirty="0" smtClean="0">
                <a:cs typeface="B Nazanin" panose="00000400000000000000" pitchFamily="2" charset="-78"/>
              </a:rPr>
              <a:t> ------------------</a:t>
            </a:r>
            <a:endParaRPr lang="en-US" sz="1600" b="1" dirty="0">
              <a:cs typeface="B Nazanin" panose="00000400000000000000" pitchFamily="2" charset="-78"/>
            </a:endParaRPr>
          </a:p>
          <a:p>
            <a:pPr algn="just" rtl="1"/>
            <a:r>
              <a:rPr lang="en-US" sz="1600" b="1" dirty="0" smtClean="0">
                <a:cs typeface="B Nazanin" panose="00000400000000000000" pitchFamily="2" charset="-78"/>
              </a:rPr>
              <a:t>     </a:t>
            </a:r>
          </a:p>
        </p:txBody>
      </p:sp>
    </p:spTree>
    <p:extLst>
      <p:ext uri="{BB962C8B-B14F-4D97-AF65-F5344CB8AC3E}">
        <p14:creationId xmlns:p14="http://schemas.microsoft.com/office/powerpoint/2010/main" val="19885943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1" y="1732547"/>
            <a:ext cx="10513177" cy="4539915"/>
          </a:xfrm>
        </p:spPr>
        <p:txBody>
          <a:bodyPr>
            <a:normAutofit/>
          </a:bodyPr>
          <a:lstStyle/>
          <a:p>
            <a:pPr algn="r"/>
            <a:r>
              <a:rPr lang="fa-IR" sz="1600" b="1" dirty="0">
                <a:cs typeface="B Nazanin" panose="00000400000000000000" pitchFamily="2" charset="-78"/>
              </a:rPr>
              <a:t> </a:t>
            </a:r>
            <a:r>
              <a:rPr lang="fa-IR" sz="1800" b="1" dirty="0">
                <a:cs typeface="B Nazanin" panose="00000400000000000000" pitchFamily="2" charset="-78"/>
              </a:rPr>
              <a:t>فرخی  یزدی از شاعران و آزادی خواهان  و روزنامه نگاران نامدار دوره مشروطه است. او از دوران جوانی  درصف آزادی خواهان و دوستداران مشروطه  به مبارزه پرداخت  و با نشرح روزنامه طوفان  انتقادات شدید از حاکمان جامعه کرد  بارها طوفان توقیف شد  و فرخی  بعد از تحمل حبس و تبعید و زجر بسیار سرانجام  در زندان قصر به قتل رسید  شعر فرخی  همچون پرچمی در بسته آزادیخواهان  وار در اهتزاز بود از شاعران است که غزل را  در در خدمت مضمون های اجتماعی و انتقادی  به کار گرفت. ناخدای آزادی  یکی از  مشهور ترین غزل های نوشت.  خود در بیت آخر  به سبک  شخصی خویش  اجتماعی خود  اشاره دارد : </a:t>
            </a:r>
            <a:r>
              <a:rPr lang="fa-IR" sz="1600" b="1" dirty="0">
                <a:cs typeface="B Nazanin" panose="00000400000000000000" pitchFamily="2" charset="-78"/>
              </a:rPr>
              <a:t/>
            </a:r>
            <a:br>
              <a:rPr lang="fa-IR" sz="1600" b="1" dirty="0">
                <a:cs typeface="B Nazanin" panose="00000400000000000000" pitchFamily="2" charset="-78"/>
              </a:rPr>
            </a:br>
            <a:r>
              <a:rPr lang="fa-IR" sz="1600" b="1" dirty="0">
                <a:cs typeface="B Nazanin" panose="00000400000000000000" pitchFamily="2" charset="-78"/>
              </a:rPr>
              <a:t/>
            </a:r>
            <a:br>
              <a:rPr lang="fa-IR" sz="1600" b="1" dirty="0">
                <a:cs typeface="B Nazanin" panose="00000400000000000000" pitchFamily="2" charset="-78"/>
              </a:rPr>
            </a:br>
            <a:r>
              <a:rPr lang="fa-IR" sz="1800" b="1" dirty="0">
                <a:cs typeface="B Nazanin" panose="00000400000000000000" pitchFamily="2" charset="-78"/>
              </a:rPr>
              <a:t>                  در جهان کهنه مانَد  نام ما و فرخی      چون ز ایجاد غزل   طرح نو افکندیم  </a:t>
            </a:r>
            <a:r>
              <a:rPr lang="fa-IR" sz="1800" b="1" dirty="0" smtClean="0">
                <a:cs typeface="B Nazanin" panose="00000400000000000000" pitchFamily="2" charset="-78"/>
              </a:rPr>
              <a:t>ما</a:t>
            </a:r>
            <a:br>
              <a:rPr lang="fa-IR" sz="1800" b="1" dirty="0" smtClean="0">
                <a:cs typeface="B Nazanin" panose="00000400000000000000" pitchFamily="2" charset="-78"/>
              </a:rPr>
            </a:br>
            <a:r>
              <a:rPr lang="fa-IR" sz="1800" b="1" dirty="0" smtClean="0">
                <a:cs typeface="B Nazanin" panose="00000400000000000000" pitchFamily="2" charset="-78"/>
              </a:rPr>
              <a:t> </a:t>
            </a:r>
            <a:br>
              <a:rPr lang="fa-IR" sz="1800" b="1" dirty="0" smtClean="0">
                <a:cs typeface="B Nazanin" panose="00000400000000000000" pitchFamily="2" charset="-78"/>
              </a:rPr>
            </a:br>
            <a:r>
              <a:rPr lang="fa-IR" sz="1800" b="1" dirty="0" smtClean="0">
                <a:solidFill>
                  <a:srgbClr val="FF0000"/>
                </a:solidFill>
                <a:cs typeface="B Nazanin" panose="00000400000000000000" pitchFamily="2" charset="-78"/>
              </a:rPr>
              <a:t>** اسفند روی  مجمر (آتش دان )نشان بی قراری است .</a:t>
            </a:r>
            <a:r>
              <a:rPr lang="fa-IR" sz="1800" b="1" dirty="0" smtClean="0">
                <a:cs typeface="B Nazanin" panose="00000400000000000000" pitchFamily="2" charset="-78"/>
              </a:rPr>
              <a:t/>
            </a:r>
            <a:br>
              <a:rPr lang="fa-IR" sz="1800" b="1" dirty="0" smtClean="0">
                <a:cs typeface="B Nazanin" panose="00000400000000000000" pitchFamily="2" charset="-78"/>
              </a:rPr>
            </a:br>
            <a:r>
              <a:rPr lang="fa-IR" sz="1800" b="1" dirty="0">
                <a:cs typeface="B Nazanin" panose="00000400000000000000" pitchFamily="2" charset="-78"/>
              </a:rPr>
              <a:t/>
            </a:r>
            <a:br>
              <a:rPr lang="fa-IR" sz="1800" b="1" dirty="0">
                <a:cs typeface="B Nazanin" panose="00000400000000000000" pitchFamily="2" charset="-78"/>
              </a:rPr>
            </a:br>
            <a:r>
              <a:rPr lang="fa-IR" sz="1800" b="1" dirty="0" smtClean="0">
                <a:cs typeface="B Nazanin" panose="00000400000000000000" pitchFamily="2" charset="-78"/>
              </a:rPr>
              <a:t/>
            </a:r>
            <a:br>
              <a:rPr lang="fa-IR" sz="1800" b="1" dirty="0" smtClean="0">
                <a:cs typeface="B Nazanin" panose="00000400000000000000" pitchFamily="2" charset="-78"/>
              </a:rPr>
            </a:br>
            <a:endParaRPr lang="en-US" sz="1800" b="1" dirty="0">
              <a:cs typeface="B Nazanin" panose="00000400000000000000" pitchFamily="2" charset="-78"/>
            </a:endParaRPr>
          </a:p>
        </p:txBody>
      </p:sp>
      <p:sp>
        <p:nvSpPr>
          <p:cNvPr id="3" name="Content Placeholder 2"/>
          <p:cNvSpPr>
            <a:spLocks noGrp="1"/>
          </p:cNvSpPr>
          <p:nvPr>
            <p:ph idx="1"/>
          </p:nvPr>
        </p:nvSpPr>
        <p:spPr>
          <a:xfrm>
            <a:off x="684211" y="685800"/>
            <a:ext cx="10705683" cy="1335505"/>
          </a:xfrm>
        </p:spPr>
        <p:txBody>
          <a:bodyPr>
            <a:normAutofit/>
          </a:bodyPr>
          <a:lstStyle/>
          <a:p>
            <a:pPr algn="ctr"/>
            <a:r>
              <a:rPr lang="fa-IR" sz="3600" dirty="0">
                <a:solidFill>
                  <a:srgbClr val="FFFF00"/>
                </a:solidFill>
              </a:rPr>
              <a:t>درس ۵۸  میرزا محمد فرّخی یزدی</a:t>
            </a:r>
            <a:endParaRPr lang="en-US" sz="3600" dirty="0">
              <a:solidFill>
                <a:srgbClr val="FFFF00"/>
              </a:solidFill>
            </a:endParaRPr>
          </a:p>
        </p:txBody>
      </p:sp>
    </p:spTree>
    <p:extLst>
      <p:ext uri="{BB962C8B-B14F-4D97-AF65-F5344CB8AC3E}">
        <p14:creationId xmlns:p14="http://schemas.microsoft.com/office/powerpoint/2010/main" val="20672193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2" y="1"/>
            <a:ext cx="9727114" cy="685800"/>
          </a:xfrm>
        </p:spPr>
        <p:txBody>
          <a:bodyPr/>
          <a:lstStyle/>
          <a:p>
            <a:pPr algn="ctr"/>
            <a:r>
              <a:rPr lang="fa-IR" dirty="0"/>
              <a:t> </a:t>
            </a:r>
            <a:r>
              <a:rPr lang="fa-IR" dirty="0">
                <a:solidFill>
                  <a:srgbClr val="FFFF00"/>
                </a:solidFill>
              </a:rPr>
              <a:t>درس ۵۹  معرفی ملک الشعرای بهار</a:t>
            </a:r>
            <a:endParaRPr lang="en-US" dirty="0">
              <a:solidFill>
                <a:srgbClr val="FFFF00"/>
              </a:solidFill>
            </a:endParaRPr>
          </a:p>
        </p:txBody>
      </p:sp>
      <p:sp>
        <p:nvSpPr>
          <p:cNvPr id="3" name="Content Placeholder 2"/>
          <p:cNvSpPr>
            <a:spLocks noGrp="1"/>
          </p:cNvSpPr>
          <p:nvPr>
            <p:ph idx="1"/>
          </p:nvPr>
        </p:nvSpPr>
        <p:spPr>
          <a:xfrm>
            <a:off x="684212" y="930442"/>
            <a:ext cx="9727114" cy="5149516"/>
          </a:xfrm>
        </p:spPr>
        <p:txBody>
          <a:bodyPr/>
          <a:lstStyle/>
          <a:p>
            <a:pPr algn="r" rtl="1"/>
            <a:r>
              <a:rPr lang="fa-IR" dirty="0"/>
              <a:t> محمد تقی ملک الشعرای بهار  از دوران جوانی  درصف آزادی خواهان و مشروطه طلبان </a:t>
            </a:r>
            <a:r>
              <a:rPr lang="fa-IR" dirty="0" smtClean="0"/>
              <a:t>   خراسان  </a:t>
            </a:r>
            <a:r>
              <a:rPr lang="fa-IR" dirty="0"/>
              <a:t>به مبارزه پرداخت.</a:t>
            </a:r>
          </a:p>
          <a:p>
            <a:pPr algn="r" rtl="1"/>
            <a:r>
              <a:rPr lang="fa-IR" dirty="0" smtClean="0"/>
              <a:t>او  </a:t>
            </a:r>
            <a:r>
              <a:rPr lang="fa-IR" dirty="0"/>
              <a:t>از مردانی است که  در دوره طولانی  مبارزات خود  فرازونشیب  بسیاری را دید در </a:t>
            </a:r>
            <a:r>
              <a:rPr lang="fa-IR" dirty="0" smtClean="0"/>
              <a:t>  خراسان  </a:t>
            </a:r>
            <a:r>
              <a:rPr lang="fa-IR" dirty="0"/>
              <a:t>به روز نامه نویسی  و مبارزه پرداخت.  به زندان و تبعید محکوم شد.  به وکالت مجلس رسید.  صاحب مقام وزارت شد  ولی سرانجام  از همه  این موقعیت ها دست شست و به تدریس  در دانشگاه تهران  و تحقیقات ادبی  مشغول شد  از او </a:t>
            </a:r>
            <a:r>
              <a:rPr lang="fa-IR" dirty="0" smtClean="0"/>
              <a:t>آثاری ارزشمند </a:t>
            </a:r>
            <a:r>
              <a:rPr lang="fa-IR" dirty="0"/>
              <a:t>به جای مانده است.  اشعار سیاسی -اجتماعی وی  و تصنیف های خوش آهنگ او که بیانگر اوضاع اجتماعی و زندگی مردم است ، دوستداران زیاد دارد. مرغ سحر سحر و دماوندیه از اشعار بسیار مشهور اوست</a:t>
            </a:r>
            <a:r>
              <a:rPr lang="fa-IR" dirty="0" smtClean="0"/>
              <a:t>.</a:t>
            </a:r>
          </a:p>
          <a:p>
            <a:pPr marL="0" indent="0" algn="r" rtl="1">
              <a:buNone/>
            </a:pPr>
            <a:r>
              <a:rPr lang="fa-IR" dirty="0"/>
              <a:t> </a:t>
            </a:r>
            <a:r>
              <a:rPr lang="fa-IR" dirty="0" smtClean="0"/>
              <a:t>در این درس نوعی جالب از تشبیه را می بینید : شاعربرای بیان تشبیه  </a:t>
            </a:r>
            <a:r>
              <a:rPr lang="fa-IR" dirty="0" smtClean="0">
                <a:solidFill>
                  <a:srgbClr val="FFFF00"/>
                </a:solidFill>
              </a:rPr>
              <a:t>یک مشبه </a:t>
            </a:r>
            <a:r>
              <a:rPr lang="fa-IR" dirty="0" smtClean="0"/>
              <a:t>آورده ولی </a:t>
            </a:r>
            <a:r>
              <a:rPr lang="fa-IR" dirty="0" smtClean="0">
                <a:solidFill>
                  <a:srgbClr val="FFFF00"/>
                </a:solidFill>
              </a:rPr>
              <a:t>مشبهٌ به های متعدد </a:t>
            </a:r>
            <a:r>
              <a:rPr lang="fa-IR" dirty="0" smtClean="0"/>
              <a:t>آورده است .به این نوع تشبیه ، </a:t>
            </a:r>
            <a:r>
              <a:rPr lang="fa-IR" dirty="0" smtClean="0">
                <a:solidFill>
                  <a:srgbClr val="FFFF00"/>
                </a:solidFill>
              </a:rPr>
              <a:t>تشبیه جمع </a:t>
            </a:r>
            <a:r>
              <a:rPr lang="fa-IR" dirty="0" smtClean="0"/>
              <a:t>می گویند.</a:t>
            </a:r>
          </a:p>
          <a:p>
            <a:pPr marL="0" indent="0" algn="r" rtl="1">
              <a:buNone/>
            </a:pPr>
            <a:r>
              <a:rPr lang="fa-IR" dirty="0" smtClean="0"/>
              <a:t>مستوره : </a:t>
            </a:r>
            <a:r>
              <a:rPr lang="fa-IR" dirty="0" smtClean="0">
                <a:solidFill>
                  <a:srgbClr val="FFFF00"/>
                </a:solidFill>
              </a:rPr>
              <a:t>نهان شده </a:t>
            </a:r>
            <a:r>
              <a:rPr lang="fa-IR" dirty="0" smtClean="0"/>
              <a:t>/ خامه : </a:t>
            </a:r>
            <a:r>
              <a:rPr lang="fa-IR" dirty="0" smtClean="0">
                <a:solidFill>
                  <a:srgbClr val="FFFF00"/>
                </a:solidFill>
              </a:rPr>
              <a:t>قلم </a:t>
            </a:r>
            <a:r>
              <a:rPr lang="fa-IR" dirty="0" smtClean="0"/>
              <a:t>/ دور قمر : </a:t>
            </a:r>
            <a:r>
              <a:rPr lang="fa-IR" dirty="0" smtClean="0">
                <a:solidFill>
                  <a:srgbClr val="FFFF00"/>
                </a:solidFill>
              </a:rPr>
              <a:t>دور آخر زمان که بلاها و فتنه هایی زیاد در آن پدید آید</a:t>
            </a:r>
            <a:r>
              <a:rPr lang="fa-IR" dirty="0" smtClean="0"/>
              <a:t>./کش زمین بیخته : </a:t>
            </a:r>
            <a:r>
              <a:rPr lang="fa-IR" dirty="0" smtClean="0">
                <a:solidFill>
                  <a:srgbClr val="FFFF00"/>
                </a:solidFill>
              </a:rPr>
              <a:t>که زمین آن ها را به هم آمیخته است. (الک کردن)/</a:t>
            </a:r>
            <a:r>
              <a:rPr lang="fa-IR" dirty="0" smtClean="0"/>
              <a:t>لَخت لَخت : </a:t>
            </a:r>
            <a:r>
              <a:rPr lang="fa-IR" dirty="0" smtClean="0">
                <a:solidFill>
                  <a:srgbClr val="FFFF00"/>
                </a:solidFill>
              </a:rPr>
              <a:t>پاره پاره </a:t>
            </a:r>
            <a:r>
              <a:rPr lang="fa-IR" dirty="0" smtClean="0"/>
              <a:t>/ راست : </a:t>
            </a:r>
            <a:r>
              <a:rPr lang="fa-IR" dirty="0" smtClean="0">
                <a:solidFill>
                  <a:srgbClr val="FFFF00"/>
                </a:solidFill>
              </a:rPr>
              <a:t>دقیقا ، درست </a:t>
            </a:r>
            <a:r>
              <a:rPr lang="fa-IR" dirty="0" smtClean="0"/>
              <a:t>/</a:t>
            </a:r>
          </a:p>
          <a:p>
            <a:pPr algn="r"/>
            <a:endParaRPr lang="en-US" dirty="0"/>
          </a:p>
        </p:txBody>
      </p:sp>
    </p:spTree>
    <p:extLst>
      <p:ext uri="{BB962C8B-B14F-4D97-AF65-F5344CB8AC3E}">
        <p14:creationId xmlns:p14="http://schemas.microsoft.com/office/powerpoint/2010/main" val="22739468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1" y="304801"/>
            <a:ext cx="10801935" cy="882316"/>
          </a:xfrm>
        </p:spPr>
        <p:txBody>
          <a:bodyPr/>
          <a:lstStyle/>
          <a:p>
            <a:pPr algn="ctr"/>
            <a:r>
              <a:rPr lang="fa-IR" smtClean="0">
                <a:solidFill>
                  <a:srgbClr val="FFFF00"/>
                </a:solidFill>
              </a:rPr>
              <a:t>درس  تقی رفعت </a:t>
            </a:r>
            <a:endParaRPr lang="en-US" dirty="0">
              <a:solidFill>
                <a:srgbClr val="FFFF00"/>
              </a:solidFill>
            </a:endParaRPr>
          </a:p>
        </p:txBody>
      </p:sp>
      <p:sp>
        <p:nvSpPr>
          <p:cNvPr id="3" name="Content Placeholder 2"/>
          <p:cNvSpPr>
            <a:spLocks noGrp="1"/>
          </p:cNvSpPr>
          <p:nvPr>
            <p:ph idx="1"/>
          </p:nvPr>
        </p:nvSpPr>
        <p:spPr>
          <a:xfrm>
            <a:off x="684212" y="1459832"/>
            <a:ext cx="10801934" cy="4876800"/>
          </a:xfrm>
        </p:spPr>
        <p:txBody>
          <a:bodyPr/>
          <a:lstStyle/>
          <a:p>
            <a:pPr marL="0" indent="0" algn="just" rtl="1">
              <a:buNone/>
            </a:pPr>
            <a:r>
              <a:rPr lang="fa-IR" dirty="0" smtClean="0"/>
              <a:t>یکی دیگر  از شاعران نوپرداز  این دوره میرزا تقی رفعت بود.او به دلیل تحصیل و زندگی در استانبول با </a:t>
            </a:r>
            <a:r>
              <a:rPr lang="fa-IR" dirty="0"/>
              <a:t>دلیل  تحصیل  و کار و زندگی در استانبول ، بامفاهیم آزادیخواهی، تمدّن و تجدّد  آشنا شد  و به کوشش های  آزادی خواهان  و مبارزان راه آزادی  دل بست. این چند سال مدیر مدرسه  ایرانیان  در ترابوزان بود. بعد از بازگشت به ایران ، ضمن تدریس  خصوصاً تدریس زبان فرانسه  در تبریز  شیخ محمد خیابانی  همکاری کرد و روزنامه تجدد را منتشر ساخت. بعد از آن  مجله آزادیستان را  را به راه انداخت.  او آثاری ارزشمند  در ادبیات انتقادی  معاصر و ترجمه های خواندنی از فرانسه و </a:t>
            </a:r>
            <a:r>
              <a:rPr lang="fa-IR" dirty="0" smtClean="0"/>
              <a:t>ترکی عثمانی دارد</a:t>
            </a:r>
            <a:r>
              <a:rPr lang="en-US" dirty="0" smtClean="0"/>
              <a:t>. </a:t>
            </a:r>
          </a:p>
          <a:p>
            <a:pPr marL="0" indent="0" algn="just" rtl="1">
              <a:buNone/>
            </a:pPr>
            <a:r>
              <a:rPr lang="fa-IR" dirty="0" smtClean="0"/>
              <a:t>در این درس با آرای ادبی او در مورد ادبیّات معاصر ایران اشنا می شوید .</a:t>
            </a:r>
            <a:endParaRPr lang="en-US" dirty="0"/>
          </a:p>
        </p:txBody>
      </p:sp>
    </p:spTree>
    <p:extLst>
      <p:ext uri="{BB962C8B-B14F-4D97-AF65-F5344CB8AC3E}">
        <p14:creationId xmlns:p14="http://schemas.microsoft.com/office/powerpoint/2010/main" val="38575013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2" y="176464"/>
            <a:ext cx="10850062" cy="705852"/>
          </a:xfrm>
        </p:spPr>
        <p:txBody>
          <a:bodyPr/>
          <a:lstStyle/>
          <a:p>
            <a:r>
              <a:rPr lang="fa-IR" dirty="0" smtClean="0">
                <a:solidFill>
                  <a:srgbClr val="FFFF00"/>
                </a:solidFill>
              </a:rPr>
              <a:t>سید محمد علی جمال زاده ( پدر داستان نویسی نو )</a:t>
            </a:r>
            <a:r>
              <a:rPr lang="fa-IR" dirty="0" smtClean="0"/>
              <a:t>  </a:t>
            </a:r>
            <a:endParaRPr lang="en-US" dirty="0"/>
          </a:p>
        </p:txBody>
      </p:sp>
      <p:sp>
        <p:nvSpPr>
          <p:cNvPr id="3" name="Content Placeholder 2"/>
          <p:cNvSpPr>
            <a:spLocks noGrp="1"/>
          </p:cNvSpPr>
          <p:nvPr>
            <p:ph idx="1"/>
          </p:nvPr>
        </p:nvSpPr>
        <p:spPr>
          <a:xfrm>
            <a:off x="684212" y="1102895"/>
            <a:ext cx="10850062" cy="5249779"/>
          </a:xfrm>
        </p:spPr>
        <p:txBody>
          <a:bodyPr/>
          <a:lstStyle/>
          <a:p>
            <a:pPr algn="just" rtl="1"/>
            <a:r>
              <a:rPr lang="fa-IR" dirty="0"/>
              <a:t>پدرسیدمحمدعلی جمال زاده  یعنی سید جمال الدین اصفهانی  از روحانیان روشنفکر ، آزادیخواه  و مشروطه طلب اصفهان بود.جمال زاده از کودکی با هیاهوی  مشروطه خواهی ، آزادی ، وطن و  مفاهیمی از این قبیل  بزرگ شد.  در سنین نوجوانی  از ایران  راهی بیروت شد  و بعدها در در اروپا ساکن شد. او حدود ۹۰ سال  از زندگی صد و اندی ساله خود را   در راه اعتلای ادبیات ایران ،  قلم زد.  او ادبیات داستانی جدید ایران را  پایه گذاری کرد  و همواره  در تمام عمر خویش  به چند موضوع پایبند بود : الف :  داستان های ایرانی ب:  روحیات ایرانیان ج:  آداب و رسوم ایرانیان د:  رابطه ایرانیان و جهانیان . نخستین کتاب  باعنوان یکی بود یکی نبود،  منتشر شد   در اواخر عمر در مصاحبه‌ای می‌گفت که  آرزو دارم آخرین کتاب عمرم را " کلاغه به خونه اش نرسید" بنویسم و چاپ کنم. در درس ویلان الدوله  با  طنز جمالزاده آشنا می شویم.  همه نکته ها توضیح داده شده  گویا نویسنده محترم یکی دو نکته را  خیلی ساده پنداشته و از قلم انداخته </a:t>
            </a:r>
            <a:r>
              <a:rPr lang="fa-IR" dirty="0" smtClean="0"/>
              <a:t>است</a:t>
            </a:r>
            <a:r>
              <a:rPr lang="en-US" dirty="0" smtClean="0"/>
              <a:t>.</a:t>
            </a:r>
            <a:endParaRPr lang="en-US" dirty="0"/>
          </a:p>
        </p:txBody>
      </p:sp>
    </p:spTree>
    <p:extLst>
      <p:ext uri="{BB962C8B-B14F-4D97-AF65-F5344CB8AC3E}">
        <p14:creationId xmlns:p14="http://schemas.microsoft.com/office/powerpoint/2010/main" val="33778236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2" y="336884"/>
            <a:ext cx="10850062" cy="1026695"/>
          </a:xfrm>
        </p:spPr>
        <p:txBody>
          <a:bodyPr/>
          <a:lstStyle/>
          <a:p>
            <a:pPr algn="ctr" rtl="1"/>
            <a:r>
              <a:rPr lang="fa-IR" dirty="0" smtClean="0">
                <a:solidFill>
                  <a:srgbClr val="FFFF00"/>
                </a:solidFill>
              </a:rPr>
              <a:t>سیّد رضا میرزاده عشقی                       </a:t>
            </a:r>
            <a:endParaRPr lang="en-US" dirty="0">
              <a:solidFill>
                <a:srgbClr val="FFFF00"/>
              </a:solidFill>
            </a:endParaRPr>
          </a:p>
        </p:txBody>
      </p:sp>
      <p:sp>
        <p:nvSpPr>
          <p:cNvPr id="3" name="Content Placeholder 2"/>
          <p:cNvSpPr>
            <a:spLocks noGrp="1"/>
          </p:cNvSpPr>
          <p:nvPr>
            <p:ph idx="1"/>
          </p:nvPr>
        </p:nvSpPr>
        <p:spPr>
          <a:xfrm>
            <a:off x="684212" y="1556084"/>
            <a:ext cx="10850062" cy="4828674"/>
          </a:xfrm>
        </p:spPr>
        <p:txBody>
          <a:bodyPr/>
          <a:lstStyle/>
          <a:p>
            <a:pPr algn="just" rtl="1"/>
            <a:r>
              <a:rPr lang="fa-IR" dirty="0"/>
              <a:t> میرزاده عشقی  روزنامه نگار و شاعری بود که  تمام  سی سال زندگی  در یاد گرفتن ،  مبارزه کردن  و نوشتن سپری شد .  زبان فرانسه و بعد  روزنامه «نامه عشقی»  را به راه انداخت.  همراه فعالان سیاسی  استانبول مهاجرت کرد  و در آنجا با افکار و آثار متجددان عثمانی آشنا شد. بعد از بازگشت به ایران  روزنامه قرن بیستم را منتشر ساخت  و به جهت  مخالفت با سیاست‌های   رضاخان ،  در راه مبارزه جان خویش را از دست داد. پیشگامان جدید شعر فارسی خصوصاً شعر توصیفی و نمایشنامه منظوم است. این درس  بخشی از افکار او  او را به ما نشان می دهد  اما با نوع نوشته آشنا می شویم.</a:t>
            </a:r>
            <a:endParaRPr lang="en-US" dirty="0"/>
          </a:p>
        </p:txBody>
      </p:sp>
    </p:spTree>
    <p:extLst>
      <p:ext uri="{BB962C8B-B14F-4D97-AF65-F5344CB8AC3E}">
        <p14:creationId xmlns:p14="http://schemas.microsoft.com/office/powerpoint/2010/main" val="4551263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2" y="497306"/>
            <a:ext cx="10946314" cy="866273"/>
          </a:xfrm>
        </p:spPr>
        <p:txBody>
          <a:bodyPr/>
          <a:lstStyle/>
          <a:p>
            <a:pPr algn="ctr" rtl="1"/>
            <a:r>
              <a:rPr lang="fa-IR" dirty="0" smtClean="0">
                <a:solidFill>
                  <a:srgbClr val="FFFF00"/>
                </a:solidFill>
              </a:rPr>
              <a:t>سعید نفیسی                              </a:t>
            </a:r>
            <a:endParaRPr lang="en-US" dirty="0">
              <a:solidFill>
                <a:srgbClr val="FFFF00"/>
              </a:solidFill>
            </a:endParaRPr>
          </a:p>
        </p:txBody>
      </p:sp>
      <p:sp>
        <p:nvSpPr>
          <p:cNvPr id="3" name="Content Placeholder 2"/>
          <p:cNvSpPr>
            <a:spLocks noGrp="1"/>
          </p:cNvSpPr>
          <p:nvPr>
            <p:ph idx="1"/>
          </p:nvPr>
        </p:nvSpPr>
        <p:spPr>
          <a:xfrm>
            <a:off x="684212" y="1572126"/>
            <a:ext cx="10946314" cy="4844716"/>
          </a:xfrm>
        </p:spPr>
        <p:txBody>
          <a:bodyPr/>
          <a:lstStyle/>
          <a:p>
            <a:pPr algn="r" rtl="1"/>
            <a:r>
              <a:rPr lang="fa-IR" dirty="0"/>
              <a:t>سعید نفیسی  در خانواده‌ای اهل علم  </a:t>
            </a:r>
            <a:r>
              <a:rPr lang="fa-IR" dirty="0" smtClean="0"/>
              <a:t>و</a:t>
            </a:r>
            <a:r>
              <a:rPr lang="en-US" dirty="0" smtClean="0"/>
              <a:t> </a:t>
            </a:r>
            <a:r>
              <a:rPr lang="fa-IR" smtClean="0"/>
              <a:t>طبّ  </a:t>
            </a:r>
            <a:r>
              <a:rPr lang="fa-IR" dirty="0"/>
              <a:t>رشد یافت  پدر او فرهنگ لغتی به نام  فرهنگ </a:t>
            </a:r>
            <a:r>
              <a:rPr lang="fa-IR"/>
              <a:t>ناظم </a:t>
            </a:r>
            <a:r>
              <a:rPr lang="fa-IR" smtClean="0"/>
              <a:t>الاطبا  </a:t>
            </a:r>
            <a:r>
              <a:rPr lang="fa-IR" dirty="0"/>
              <a:t>دارد. او از ۱۵ سالگی برای تحصیل به اروپا است  در دانشگاه های سوئیس و فرانسه  روش تحقیق اروپایی را فرا گرفت  و  بعد از بازگشت به ایران  ضمن تدریس در دانشگاه تهران  ترجمه و تحقیق پرداخت  آثاری ارزشمند به یادگار گذاشت.  درس ۶۳  او یکی از مبارزان علمی و سیاسی  ایران را  معرفی کرده است  وی " سید اشرف الدین  حسینی قزوینی گیلانی "  مدیر روزنامه نسیم شمال  بود  که بدین مناسبت  خود وی نیست  آقای نسیم شمال مشهور شده بود.</a:t>
            </a:r>
            <a:endParaRPr lang="en-US" dirty="0"/>
          </a:p>
        </p:txBody>
      </p:sp>
    </p:spTree>
    <p:extLst>
      <p:ext uri="{BB962C8B-B14F-4D97-AF65-F5344CB8AC3E}">
        <p14:creationId xmlns:p14="http://schemas.microsoft.com/office/powerpoint/2010/main" val="25217739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4001" y="285193"/>
            <a:ext cx="10657556" cy="629208"/>
          </a:xfrm>
        </p:spPr>
        <p:txBody>
          <a:bodyPr>
            <a:normAutofit fontScale="90000"/>
          </a:bodyPr>
          <a:lstStyle/>
          <a:p>
            <a:r>
              <a:rPr lang="fa-IR" dirty="0" smtClean="0">
                <a:solidFill>
                  <a:srgbClr val="FFFF00"/>
                </a:solidFill>
              </a:rPr>
              <a:t>نیما یوشیج                                </a:t>
            </a:r>
            <a:endParaRPr lang="en-US" dirty="0">
              <a:solidFill>
                <a:srgbClr val="FFFF00"/>
              </a:solidFill>
            </a:endParaRPr>
          </a:p>
        </p:txBody>
      </p:sp>
      <p:sp>
        <p:nvSpPr>
          <p:cNvPr id="3" name="Content Placeholder 2"/>
          <p:cNvSpPr>
            <a:spLocks noGrp="1"/>
          </p:cNvSpPr>
          <p:nvPr>
            <p:ph idx="1"/>
          </p:nvPr>
        </p:nvSpPr>
        <p:spPr>
          <a:xfrm>
            <a:off x="604000" y="1151021"/>
            <a:ext cx="10657557" cy="4768516"/>
          </a:xfrm>
        </p:spPr>
        <p:txBody>
          <a:bodyPr>
            <a:normAutofit fontScale="70000" lnSpcReduction="20000"/>
          </a:bodyPr>
          <a:lstStyle/>
          <a:p>
            <a:pPr algn="r" rtl="1"/>
            <a:r>
              <a:rPr lang="fa-IR" b="1" dirty="0"/>
              <a:t>شما می دانید که  </a:t>
            </a:r>
            <a:r>
              <a:rPr lang="fa-IR" b="1" dirty="0" smtClean="0"/>
              <a:t>در شعر </a:t>
            </a:r>
            <a:r>
              <a:rPr lang="fa-IR" b="1" dirty="0"/>
              <a:t>نو، نشانه هایی برای تفسیر متن وجود دارد که به کمک آن ها  می توان پیغام شعر را به‌راحتی </a:t>
            </a:r>
            <a:endParaRPr lang="fa-IR" b="1" dirty="0" smtClean="0"/>
          </a:p>
          <a:p>
            <a:pPr algn="r" rtl="1"/>
            <a:r>
              <a:rPr lang="fa-IR" b="1" dirty="0" smtClean="0"/>
              <a:t>درک </a:t>
            </a:r>
            <a:r>
              <a:rPr lang="fa-IR" b="1" dirty="0"/>
              <a:t>کرد.</a:t>
            </a:r>
          </a:p>
          <a:p>
            <a:pPr algn="r" rtl="1"/>
            <a:endParaRPr lang="fa-IR" b="1" dirty="0"/>
          </a:p>
          <a:p>
            <a:pPr algn="r" rtl="1"/>
            <a:r>
              <a:rPr lang="fa-IR" b="1" dirty="0"/>
              <a:t>  وقتی به کلماتی مثل شب ،تاریکی ، زنجیر ، طوفان ، سرما ، زمستان و...  بر می خوریم معلوم می شود که شاعر قصد دارد</a:t>
            </a:r>
          </a:p>
          <a:p>
            <a:pPr algn="r" rtl="1"/>
            <a:endParaRPr lang="fa-IR" b="1" dirty="0"/>
          </a:p>
          <a:p>
            <a:pPr algn="r" rtl="1"/>
            <a:r>
              <a:rPr lang="fa-IR" b="1" dirty="0"/>
              <a:t> تصویری از جامعه ای  استبداد زده ارائه کند. هر وقت نشانه هایی مثل خورشید، صبح ،نور، بهار، گل و... ببینیم ، معلوم می </a:t>
            </a:r>
          </a:p>
          <a:p>
            <a:pPr algn="r" rtl="1"/>
            <a:endParaRPr lang="fa-IR" b="1" dirty="0"/>
          </a:p>
          <a:p>
            <a:pPr algn="r" rtl="1"/>
            <a:r>
              <a:rPr lang="fa-IR" b="1" dirty="0"/>
              <a:t>شود که شاعر از دوره آزادی و رهایی سخن می گوید. اگر یادتان باشد قبلاً شعری به نام «خانه ام ابری است »از نیما خوانده </a:t>
            </a:r>
          </a:p>
          <a:p>
            <a:pPr algn="r" rtl="1"/>
            <a:endParaRPr lang="fa-IR" b="1" dirty="0"/>
          </a:p>
          <a:p>
            <a:pPr algn="r" rtl="1"/>
            <a:r>
              <a:rPr lang="fa-IR" b="1" dirty="0"/>
              <a:t>بودید  که در آن  اوضاع  دلگیر جامعۀ ایران را تصویر کرده بود.</a:t>
            </a:r>
          </a:p>
          <a:p>
            <a:pPr algn="r" rtl="1"/>
            <a:endParaRPr lang="fa-IR" b="1" dirty="0"/>
          </a:p>
          <a:p>
            <a:pPr algn="r" rtl="1"/>
            <a:r>
              <a:rPr lang="fa-IR" b="1" dirty="0"/>
              <a:t> این شعر نیست چنین پیغامی دارد از «شب »  بحث کرده است  آن را دود سرشت خواننده که ابری نیز بر پشت دارد پس </a:t>
            </a:r>
            <a:endParaRPr lang="fa-IR" b="1" dirty="0" smtClean="0"/>
          </a:p>
          <a:p>
            <a:pPr algn="r" rtl="1"/>
            <a:r>
              <a:rPr lang="fa-IR" b="1" dirty="0" smtClean="0"/>
              <a:t>صحبتاز </a:t>
            </a:r>
            <a:r>
              <a:rPr lang="fa-IR" b="1" dirty="0"/>
              <a:t>جامعه ای است که کاملاً استبداد زده و تیره و تار است . اوضاع هم ناآرام است برای اینکه آن شب از خشم به صورت </a:t>
            </a:r>
            <a:endParaRPr lang="fa-IR" b="1" dirty="0" smtClean="0"/>
          </a:p>
          <a:p>
            <a:pPr algn="r" rtl="1"/>
            <a:r>
              <a:rPr lang="fa-IR" b="1" dirty="0" smtClean="0"/>
              <a:t>خود </a:t>
            </a:r>
            <a:r>
              <a:rPr lang="fa-IR" b="1" dirty="0"/>
              <a:t>مشت می زند.</a:t>
            </a:r>
            <a:endParaRPr lang="en-US" b="1" dirty="0"/>
          </a:p>
        </p:txBody>
      </p:sp>
    </p:spTree>
    <p:extLst>
      <p:ext uri="{BB962C8B-B14F-4D97-AF65-F5344CB8AC3E}">
        <p14:creationId xmlns:p14="http://schemas.microsoft.com/office/powerpoint/2010/main" val="615439553"/>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432</TotalTime>
  <Words>1722</Words>
  <Application>Microsoft Office PowerPoint</Application>
  <PresentationFormat>Widescreen</PresentationFormat>
  <Paragraphs>82</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B Nazanin</vt:lpstr>
      <vt:lpstr>Cambria Math</vt:lpstr>
      <vt:lpstr>Century Gothic</vt:lpstr>
      <vt:lpstr>Tahoma</vt:lpstr>
      <vt:lpstr>Wingdings 3</vt:lpstr>
      <vt:lpstr>Slice</vt:lpstr>
      <vt:lpstr>PowerPoint Presentation</vt:lpstr>
      <vt:lpstr>درس ۵۷  میرزا جعفر خامنه ای </vt:lpstr>
      <vt:lpstr> فرخی  یزدی از شاعران و آزادی خواهان  و روزنامه نگاران نامدار دوره مشروطه است. او از دوران جوانی  درصف آزادی خواهان و دوستداران مشروطه  به مبارزه پرداخت  و با نشرح روزنامه طوفان  انتقادات شدید از حاکمان جامعه کرد  بارها طوفان توقیف شد  و فرخی  بعد از تحمل حبس و تبعید و زجر بسیار سرانجام  در زندان قصر به قتل رسید  شعر فرخی  همچون پرچمی در بسته آزادیخواهان  وار در اهتزاز بود از شاعران است که غزل را  در در خدمت مضمون های اجتماعی و انتقادی  به کار گرفت. ناخدای آزادی  یکی از  مشهور ترین غزل های نوشت.  خود در بیت آخر  به سبک  شخصی خویش  اجتماعی خود  اشاره دارد :                     در جهان کهنه مانَد  نام ما و فرخی      چون ز ایجاد غزل   طرح نو افکندیم  ما   ** اسفند روی  مجمر (آتش دان )نشان بی قراری است .   </vt:lpstr>
      <vt:lpstr> درس ۵۹  معرفی ملک الشعرای بهار</vt:lpstr>
      <vt:lpstr>درس  تقی رفعت </vt:lpstr>
      <vt:lpstr>سید محمد علی جمال زاده ( پدر داستان نویسی نو )  </vt:lpstr>
      <vt:lpstr>سیّد رضا میرزاده عشقی                       </vt:lpstr>
      <vt:lpstr>سعید نفیسی                              </vt:lpstr>
      <vt:lpstr>نیما یوشیج                                </vt:lpstr>
      <vt:lpstr>ادامۀ اسلاید قبلی                               </vt:lpstr>
      <vt:lpstr>استاد جلال الدین همایی                     </vt:lpstr>
      <vt:lpstr>نصرالله فلسفی                               </vt:lpstr>
      <vt:lpstr>صادق هدایت                           </vt:lpstr>
      <vt:lpstr>پروین اعتصامی                        </vt:lpstr>
      <vt:lpstr>استاد شهریار                            </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Bamdadi</dc:creator>
  <cp:lastModifiedBy>Bamdadi</cp:lastModifiedBy>
  <cp:revision>26</cp:revision>
  <dcterms:created xsi:type="dcterms:W3CDTF">2020-04-24T13:40:58Z</dcterms:created>
  <dcterms:modified xsi:type="dcterms:W3CDTF">2020-05-15T15:30:44Z</dcterms:modified>
</cp:coreProperties>
</file>