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38" r:id="rId2"/>
  </p:sldMasterIdLst>
  <p:notesMasterIdLst>
    <p:notesMasterId r:id="rId19"/>
  </p:notesMasterIdLst>
  <p:sldIdLst>
    <p:sldId id="270" r:id="rId3"/>
    <p:sldId id="271" r:id="rId4"/>
    <p:sldId id="258" r:id="rId5"/>
    <p:sldId id="259" r:id="rId6"/>
    <p:sldId id="257" r:id="rId7"/>
    <p:sldId id="260" r:id="rId8"/>
    <p:sldId id="261" r:id="rId9"/>
    <p:sldId id="264" r:id="rId10"/>
    <p:sldId id="269" r:id="rId11"/>
    <p:sldId id="268" r:id="rId12"/>
    <p:sldId id="277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D95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4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7CC2A0-A1A7-48FC-9E18-346D3F36EDBF}" type="datetimeFigureOut">
              <a:rPr lang="en-US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4807F3-9408-4D82-B201-C3664DB3AD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11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FCCDAE-9CBD-48A0-BED7-26EE40FE3BF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0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ED85-2E50-486C-BD81-3D7402BBBBE2}" type="datetimeFigureOut">
              <a:rPr lang="en-US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5DA98-8C78-4840-A4DC-4BCD06B1C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08595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775E-EC45-4CF4-A76C-F5A31AE4BEBE}" type="datetimeFigureOut">
              <a:rPr lang="en-US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E6185-5FC4-47BB-B6D6-301ECEAAA3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62091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B795-4074-48F6-8265-811D9882EFB2}" type="datetimeFigureOut">
              <a:rPr lang="en-US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2A6E4-96B5-4539-99F1-893DDC64D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381"/>
      </p:ext>
    </p:extLst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D1606-2C6D-4C36-9A63-D7F2FB8E9F0D}" type="datetimeFigureOut">
              <a:rPr lang="en-US" smtClean="0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08F1-FDBE-4430-9CD4-DCB0CADD28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6406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73581-7C19-4DAC-BB5E-037DA3146EBD}" type="datetimeFigureOut">
              <a:rPr lang="en-US" smtClean="0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E7E-8392-48DD-BE3F-60B1B5E08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0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AB0686-5313-4F91-A0B9-BE9055FD1F3D}" type="datetimeFigureOut">
              <a:rPr lang="en-US" smtClean="0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F2B-3524-4A96-9215-E20BF5F1BFF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1553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2E10EB-A59D-442E-91B9-7AF2C335A7A9}" type="datetimeFigureOut">
              <a:rPr lang="en-US" smtClean="0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384E-7B11-4F40-A263-9DAAB8EE2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6E3ED-5AA8-4F6C-82D8-D97F6D0A94BB}" type="datetimeFigureOut">
              <a:rPr lang="en-US" smtClean="0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F62-E3BA-4B66-A32E-DD72A324B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66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1FFC9-631A-4CC0-87EB-F6B9C10B1B0E}" type="datetimeFigureOut">
              <a:rPr lang="en-US" smtClean="0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E155-C278-49C0-9460-B38204EF0B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31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3A924-1990-4871-B3E8-A973C4B895F8}" type="datetimeFigureOut">
              <a:rPr lang="en-US" smtClean="0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0342-4EC2-4223-93FE-FDF66A2C93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38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D78AC75-4956-4774-A2EC-950154A9A397}" type="datetimeFigureOut">
              <a:rPr lang="en-US" smtClean="0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0E73AD-515A-4880-8474-AE6A42F7F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35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98F2-5B40-40D8-A7B1-09BBB3015EB6}" type="datetimeFigureOut">
              <a:rPr lang="en-US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27FD2-FD8F-41F6-924B-B4F0395CA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6750"/>
      </p:ext>
    </p:extLst>
  </p:cSld>
  <p:clrMapOvr>
    <a:masterClrMapping/>
  </p:clrMapOvr>
  <p:transition spd="slow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A8C67-DA76-4521-8491-EB58F778E26E}" type="datetimeFigureOut">
              <a:rPr lang="en-US" smtClean="0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2070-EE11-42DA-95B5-10A808370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81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9F8B5-B8D4-486F-889F-80050F504BF0}" type="datetimeFigureOut">
              <a:rPr lang="en-US" smtClean="0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B924-BBDB-4F47-AC87-872C9EF1C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3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9E320-916E-4BA5-82CE-E5DE052FDCD7}" type="datetimeFigureOut">
              <a:rPr lang="en-US" smtClean="0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F96B-1BAF-491E-9B2F-4957CED37A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3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03A5-8078-416B-9559-56CD883BE02C}" type="datetimeFigureOut">
              <a:rPr lang="en-US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EAB51-5728-4BB4-B6B5-37F0D157D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7821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6264-A6F2-4916-B210-1C7C323837B1}" type="datetimeFigureOut">
              <a:rPr lang="en-US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98B1D-5DA4-48F1-9636-8901457E0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36307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5EF39-5F3F-4EFF-B2F5-BF9EF1B7E8A6}" type="datetimeFigureOut">
              <a:rPr lang="en-US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C8E0E-483A-48B1-BA97-443E3FF06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32679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19DB-392E-469C-90B6-222F93372226}" type="datetimeFigureOut">
              <a:rPr lang="en-US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D2913-7A77-4F2B-9884-B6F7FC0CC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50481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BFB3-4605-4CEC-9392-56C1D2D0BC93}" type="datetimeFigureOut">
              <a:rPr lang="en-US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4D007-1B88-40BA-B77E-C3E80C78F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92091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1E6C-7FC2-4C68-9B71-EF5341644FF8}" type="datetimeFigureOut">
              <a:rPr lang="en-US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38EC8-6AED-478B-A61F-276D670B6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08582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63A6-6A8D-4CB2-976F-8E400E9C67D5}" type="datetimeFigureOut">
              <a:rPr lang="en-US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8CE21-3359-4A6A-8754-D18B2B260D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7686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234C64-7AAF-4BC5-8539-2C5C79BC80E3}" type="datetimeFigureOut">
              <a:rPr lang="en-US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C2C66B8-8CFF-46CB-A56A-F958D579EB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234C64-7AAF-4BC5-8539-2C5C79BC80E3}" type="datetimeFigureOut">
              <a:rPr lang="en-US" smtClean="0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2C66B8-8CFF-46CB-A56A-F958D579EB0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91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hyperlink" Target="https://dabesto.ir/%D9%85%D8%B7%D8%A7%D9%84%D8%A8-%D8%B1%D9%88%D8%A7%D9%86%D8%B4%D9%86%D8%A7%D8%B3%DB%8C/%D8%A2%D9%85%D9%88%D8%B2%D8%B4-%D8%A8%D8%A7-%D8%A8%D8%A7%D8%B2%DB%8C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052736"/>
            <a:ext cx="6225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endParaRPr lang="fa-IR" sz="6000" dirty="0">
              <a:latin typeface="IranNastaliq" panose="02000503000000020003" pitchFamily="18" charset="0"/>
              <a:cs typeface="IranNastaliq" panose="02000503000000020003" pitchFamily="18" charset="0"/>
            </a:endParaRPr>
          </a:p>
          <a:p>
            <a:pPr algn="ctr">
              <a:defRPr/>
            </a:pPr>
            <a:r>
              <a:rPr lang="fa-IR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ranNastaliq" panose="02000503000000020003" pitchFamily="18" charset="0"/>
                <a:cs typeface="IranNastaliq" panose="02000503000000020003" pitchFamily="18" charset="0"/>
              </a:rPr>
              <a:t>پردیس علامه امینی</a:t>
            </a:r>
          </a:p>
          <a:p>
            <a:pPr algn="r">
              <a:defRPr/>
            </a:pPr>
            <a:endParaRPr lang="fa-IR" sz="6000" dirty="0">
              <a:latin typeface="IranNastaliq" panose="02000503000000020003" pitchFamily="18" charset="0"/>
              <a:cs typeface="IranNastaliq" panose="02000503000000020003" pitchFamily="18" charset="0"/>
            </a:endParaRPr>
          </a:p>
          <a:p>
            <a:pPr algn="r">
              <a:defRPr/>
            </a:pPr>
            <a:endParaRPr lang="fa-IR" sz="4400" dirty="0">
              <a:solidFill>
                <a:srgbClr val="FF0000"/>
              </a:solidFill>
              <a:latin typeface="IranNastaliq" panose="02000503000000020003" pitchFamily="18" charset="0"/>
              <a:cs typeface="IranNastaliq" panose="02000503000000020003" pitchFamily="18" charset="0"/>
            </a:endParaRPr>
          </a:p>
          <a:p>
            <a:pPr algn="r">
              <a:defRPr/>
            </a:pPr>
            <a:r>
              <a:rPr lang="fa-IR" dirty="0">
                <a:cs typeface="B Titr" panose="00000700000000000000" pitchFamily="2" charset="-78"/>
              </a:rPr>
              <a:t>تهیه و تنظیم:  مرادعلی میرزائی ( </a:t>
            </a:r>
            <a:r>
              <a:rPr lang="fa-IR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با </a:t>
            </a:r>
            <a:r>
              <a:rPr lang="fa-IR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صداگذاری</a:t>
            </a:r>
            <a:r>
              <a:rPr lang="fa-IR" dirty="0" smtClean="0">
                <a:cs typeface="B Titr" panose="00000700000000000000" pitchFamily="2" charset="-78"/>
              </a:rPr>
              <a:t>)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6632"/>
            <a:ext cx="1671068" cy="1408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048330" y="3861048"/>
            <a:ext cx="668644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ranNastaliq" panose="02000503000000020003" pitchFamily="18" charset="0"/>
                <a:cs typeface="IranNastaliq" panose="02000503000000020003" pitchFamily="18" charset="0"/>
              </a:rPr>
              <a:t>بررسی </a:t>
            </a:r>
            <a:r>
              <a:rPr lang="fa-I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ranNastaliq" panose="02000503000000020003" pitchFamily="18" charset="0"/>
                <a:cs typeface="IranNastaliq" panose="02000503000000020003" pitchFamily="18" charset="0"/>
              </a:rPr>
              <a:t>نشانه های  ف-خ    اول ابتدائی</a:t>
            </a:r>
          </a:p>
          <a:p>
            <a:pPr algn="ctr">
              <a:defRPr/>
            </a:pP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0407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575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cs typeface="B Morvarid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1763" y="533400"/>
            <a:ext cx="3800475" cy="4095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خوب نگاه کنید و داستان تصویر ها را بگویید 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100638" y="1223963"/>
            <a:ext cx="2135187" cy="2233612"/>
            <a:chOff x="5101324" y="1223178"/>
            <a:chExt cx="2134972" cy="2234300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324" y="1223178"/>
              <a:ext cx="1748100" cy="1800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6" name="Oval 5"/>
            <p:cNvSpPr/>
            <p:nvPr/>
          </p:nvSpPr>
          <p:spPr>
            <a:xfrm>
              <a:off x="6462552" y="2665390"/>
              <a:ext cx="773744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4000" dirty="0">
                  <a:cs typeface="B Morvarid" pitchFamily="2" charset="-78"/>
                </a:rPr>
                <a:t>1</a:t>
              </a:r>
              <a:endParaRPr lang="en-US" dirty="0">
                <a:cs typeface="B Morvarid" pitchFamily="2" charset="-78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520950" y="1223963"/>
            <a:ext cx="2146300" cy="2233612"/>
            <a:chOff x="2520695" y="1223178"/>
            <a:chExt cx="2146720" cy="2234300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695" y="1223178"/>
              <a:ext cx="1731450" cy="1800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1" name="Oval 10"/>
            <p:cNvSpPr/>
            <p:nvPr/>
          </p:nvSpPr>
          <p:spPr>
            <a:xfrm>
              <a:off x="3893671" y="2665390"/>
              <a:ext cx="773744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4000" dirty="0">
                  <a:cs typeface="B Morvarid" pitchFamily="2" charset="-78"/>
                </a:rPr>
                <a:t>2</a:t>
              </a:r>
              <a:endParaRPr lang="en-US" dirty="0">
                <a:cs typeface="B Morvarid" pitchFamily="2" charset="-78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049838" y="3671888"/>
            <a:ext cx="2185987" cy="2222500"/>
            <a:chOff x="5049424" y="3671722"/>
            <a:chExt cx="2186872" cy="2223434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424" y="3671722"/>
              <a:ext cx="1800000" cy="1800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3" name="Oval 12"/>
            <p:cNvSpPr/>
            <p:nvPr/>
          </p:nvSpPr>
          <p:spPr>
            <a:xfrm>
              <a:off x="6462552" y="5103068"/>
              <a:ext cx="773744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4000" dirty="0">
                  <a:cs typeface="B Morvarid" pitchFamily="2" charset="-78"/>
                </a:rPr>
                <a:t>3</a:t>
              </a:r>
              <a:endParaRPr lang="en-US" dirty="0">
                <a:cs typeface="B Morvarid" pitchFamily="2" charset="-78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520950" y="3671888"/>
            <a:ext cx="2146300" cy="2222500"/>
            <a:chOff x="2520695" y="3671722"/>
            <a:chExt cx="2146720" cy="2223434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695" y="3671722"/>
              <a:ext cx="1773900" cy="1800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5" name="Oval 14"/>
            <p:cNvSpPr/>
            <p:nvPr/>
          </p:nvSpPr>
          <p:spPr>
            <a:xfrm>
              <a:off x="3893671" y="5103068"/>
              <a:ext cx="773744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4000" dirty="0">
                  <a:cs typeface="B Morvarid" pitchFamily="2" charset="-78"/>
                </a:rPr>
                <a:t>4</a:t>
              </a:r>
              <a:endParaRPr lang="en-US" dirty="0">
                <a:cs typeface="B Morvarid" pitchFamily="2" charset="-78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995" y="4885248"/>
            <a:ext cx="2309278" cy="18104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14346" name="Group 31"/>
          <p:cNvGrpSpPr>
            <a:grpSpLocks/>
          </p:cNvGrpSpPr>
          <p:nvPr/>
        </p:nvGrpSpPr>
        <p:grpSpPr bwMode="auto">
          <a:xfrm>
            <a:off x="74613" y="6021388"/>
            <a:ext cx="812800" cy="812800"/>
            <a:chOff x="75301" y="6045302"/>
            <a:chExt cx="812698" cy="812698"/>
          </a:xfrm>
        </p:grpSpPr>
        <p:pic>
          <p:nvPicPr>
            <p:cNvPr id="14347" name="Pictur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1" y="6045302"/>
              <a:ext cx="812698" cy="81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Box 33"/>
            <p:cNvSpPr txBox="1">
              <a:spLocks noChangeArrowheads="1"/>
            </p:cNvSpPr>
            <p:nvPr/>
          </p:nvSpPr>
          <p:spPr bwMode="auto">
            <a:xfrm>
              <a:off x="251520" y="6207695"/>
              <a:ext cx="4592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fa-IR" sz="2400">
                  <a:cs typeface="B Koodak" panose="00000700000000000000" pitchFamily="2" charset="-78"/>
                </a:rPr>
                <a:t>2</a:t>
              </a:r>
              <a:endParaRPr lang="en-US" sz="2400">
                <a:cs typeface="B Koodak" panose="00000700000000000000" pitchFamily="2" charset="-78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968" y="3326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اهداف آموزشی نشانه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(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خـ خ)</a:t>
            </a:r>
          </a:p>
          <a:p>
            <a:pPr algn="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1ــ آموزش صدا و  نشانه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(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خـ خ)</a:t>
            </a:r>
            <a:b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٢ــ تشخيص صدای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(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خـ خ) در ّ اول، وسط و آخر کلمات</a:t>
            </a:r>
            <a:b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٣ــ توانايی خواندن و نوشتن کلمات با حروف خوانده شده</a:t>
            </a:r>
            <a:b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٤ــ آشنايی با برف و بازی در روزهای برفی</a:t>
            </a:r>
            <a:b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٥ــ استفاده از لباس مناسب در روزهای سرد</a:t>
            </a:r>
            <a:b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٦ــ آشنايی با ّ محل زندگی جانوران</a:t>
            </a:r>
            <a:b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٧ــ آشنايی با رودخانه و جانوران اطراف آن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338994"/>
            <a:ext cx="2971800" cy="3025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352839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050830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7543" y="44624"/>
            <a:ext cx="7020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وسایل مورد نیاز: کاربرگ – مدادرنگی یا پاستیل – لوحه ی آموزشی یا پاورپوینت – فلش کارت – جدول الفبا – کارت کلمات به شکل یک میوه مناسب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ایجاد انگیزه: پس از سلام و احوال پرسی چیستان زیر را برای بچه ها بخوانید.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من چیستم که بی من دنیا صفا ندارد   هر جا که من نباشم آب و هوا ندارد.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از خاک در می آیم یک تن هزارها دست  انگشت های پایم بیش از هزارها هست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52195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rgbClr val="00B0F0"/>
                </a:solidFill>
                <a:cs typeface="B Titr" panose="00000700000000000000" pitchFamily="2" charset="-78"/>
              </a:rPr>
              <a:t>پس از دریافت پاسخ چیستان و تشویق آن ها به هر گروه یک کاربرگ بدهید و از دانش آموزان بپرسید:</a:t>
            </a:r>
            <a:endParaRPr lang="fa-IR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b="1" dirty="0">
                <a:solidFill>
                  <a:srgbClr val="00B0F0"/>
                </a:solidFill>
                <a:cs typeface="B Titr" panose="00000700000000000000" pitchFamily="2" charset="-78"/>
              </a:rPr>
              <a:t>چند درخت نام ببرید؟ سرو – کاج – نارون – درختان میوه – بید</a:t>
            </a:r>
            <a:endParaRPr lang="fa-IR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b="1" dirty="0">
                <a:solidFill>
                  <a:srgbClr val="00B0F0"/>
                </a:solidFill>
                <a:cs typeface="B Titr" panose="00000700000000000000" pitchFamily="2" charset="-78"/>
              </a:rPr>
              <a:t>درختان چه قسمت هایی دارند؟ ریشه – تنه – ساقه- شاخه – برگ – گل – میوه</a:t>
            </a:r>
            <a:endParaRPr lang="fa-IR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0928"/>
            <a:ext cx="4407345" cy="35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3404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904" y="496056"/>
            <a:ext cx="50845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rgbClr val="00B0F0"/>
                </a:solidFill>
                <a:cs typeface="B Titr" panose="00000700000000000000" pitchFamily="2" charset="-78"/>
              </a:rPr>
              <a:t>ارائه ی درس</a:t>
            </a:r>
            <a:r>
              <a:rPr lang="fa-IR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:</a:t>
            </a:r>
          </a:p>
          <a:p>
            <a:pPr algn="justLow" rtl="1"/>
            <a:r>
              <a:rPr lang="fa-IR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         </a:t>
            </a:r>
            <a:r>
              <a:rPr lang="fa-IR" b="1" dirty="0">
                <a:solidFill>
                  <a:srgbClr val="00B0F0"/>
                </a:solidFill>
                <a:cs typeface="B Titr" panose="00000700000000000000" pitchFamily="2" charset="-78"/>
              </a:rPr>
              <a:t>لوحه ی درس را نصب کنید یا از پاورپوینت استفاده کنید.</a:t>
            </a:r>
            <a:endParaRPr lang="fa-IR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justLow" rtl="1"/>
            <a:r>
              <a:rPr lang="fa-IR" b="1" dirty="0">
                <a:solidFill>
                  <a:srgbClr val="00B0F0"/>
                </a:solidFill>
                <a:cs typeface="B Titr" panose="00000700000000000000" pitchFamily="2" charset="-78"/>
              </a:rPr>
              <a:t>دانش آموزان با دقت در تصویر داستان کوتاهی بگویند.</a:t>
            </a:r>
            <a:endParaRPr lang="fa-IR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justLow" rtl="1"/>
            <a:r>
              <a:rPr lang="fa-IR" b="1" dirty="0">
                <a:solidFill>
                  <a:srgbClr val="00B0F0"/>
                </a:solidFill>
                <a:cs typeface="B Titr" panose="00000700000000000000" pitchFamily="2" charset="-78"/>
              </a:rPr>
              <a:t>تصویر خوانی، کلی خوانی: از دانش آموزان بخواهید کلمات و متن را با توجه به نشانه ها ایتدا فردی سپس گروهی بخوانند.</a:t>
            </a:r>
            <a:endParaRPr lang="fa-IR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justLow" rtl="1"/>
            <a:r>
              <a:rPr lang="fa-IR" b="1" dirty="0">
                <a:solidFill>
                  <a:srgbClr val="00B0F0"/>
                </a:solidFill>
                <a:cs typeface="B Titr" panose="00000700000000000000" pitchFamily="2" charset="-78"/>
              </a:rPr>
              <a:t>آموزش نشانه: فلش کارت های درس را بین گروه ها پخش کنید و از دانش آموزان بخواهید با توجه به تصویر کلمات را بخوانند و با آن کلمه جمله بسازند و به صدا و جای نشانه قرمز توجه کنند.</a:t>
            </a:r>
            <a:endParaRPr lang="fa-IR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justLow" rtl="1"/>
            <a:r>
              <a:rPr lang="fa-IR" b="1" dirty="0">
                <a:solidFill>
                  <a:srgbClr val="00B0F0"/>
                </a:solidFill>
                <a:cs typeface="B Titr" panose="00000700000000000000" pitchFamily="2" charset="-78"/>
              </a:rPr>
              <a:t>جدولی شبیه زیر رسم کنید و با علامتی قراردادی مکان قرار گرفتن هر نشانه را مشخص کن</a:t>
            </a:r>
            <a:endParaRPr lang="fa-IR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" y="496056"/>
            <a:ext cx="3614400" cy="21686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7704" y="4005064"/>
            <a:ext cx="6876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هر گروه با توجه به مکان قرار گرفتن نشانه ی قرمز فلش کارت خود را در جدول قرار دهد و شبیه آن را بنویسد.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justLow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دانش آموزان را هدایت کنید تا دریابند که  خـ  در اول و وسط با خ آخر کلمه ها فرق دارد. سپس آن ها را هدایت کنید تا برای نشانه ها اسم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بگذارند.طریقه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ی نوشتن خـ خ را به درستی آموزش دهید و این نشانه  را با نشانه های هم شکل یعنی ح چ ج مقایسه کنید. از شعرها برای جذابیت بیشتر استفاده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کنید.در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جدول الفبا کارت نشانه ی خـ خ را در جای خود قرار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دهید.جدول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دوستی ها: جدولی مانند زیر رسم کرده یا در صورت آماده بودن آن را نصب کنید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79" y="4077072"/>
            <a:ext cx="859552" cy="23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6733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114751"/>
            <a:ext cx="853244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67544" y="1767007"/>
            <a:ext cx="8135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solidFill>
                  <a:srgbClr val="FF0000"/>
                </a:solidFill>
              </a:rPr>
              <a:t>نشانه ی خـ را با مصوت های خوانده شده ترکیب کرده و از دانش آموزان بخواهید برای هرکدام مثال بزنند</a:t>
            </a:r>
            <a:r>
              <a:rPr lang="fa-IR" b="1" dirty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09278" y="22690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شعر نشانه خـ خ</a:t>
            </a:r>
          </a:p>
          <a:p>
            <a:pPr algn="justLow" rtl="1"/>
            <a:r>
              <a:rPr lang="fa-IR" dirty="0">
                <a:cs typeface="B Titr" panose="00000700000000000000" pitchFamily="2" charset="-78"/>
              </a:rPr>
              <a:t>خـ غیر آخر                    خ آخر</a:t>
            </a:r>
          </a:p>
          <a:p>
            <a:pPr algn="justLow" rtl="1"/>
            <a:r>
              <a:rPr lang="fa-IR" dirty="0">
                <a:cs typeface="B Titr" panose="00000700000000000000" pitchFamily="2" charset="-78"/>
              </a:rPr>
              <a:t>ما دونفربرادر                 غیر آخروآخر</a:t>
            </a:r>
          </a:p>
          <a:p>
            <a:pPr algn="justLow" rtl="1"/>
            <a:r>
              <a:rPr lang="fa-IR" dirty="0">
                <a:cs typeface="B Titr" panose="00000700000000000000" pitchFamily="2" charset="-78"/>
              </a:rPr>
              <a:t>شکلی داریم خمیده        صدا داریم کشیده</a:t>
            </a:r>
          </a:p>
          <a:p>
            <a:pPr algn="justLow" rtl="1"/>
            <a:r>
              <a:rPr lang="fa-IR" dirty="0">
                <a:cs typeface="B Titr" panose="00000700000000000000" pitchFamily="2" charset="-78"/>
              </a:rPr>
              <a:t>آمده ایم در هر جا           یک نقطه داریم در بالا</a:t>
            </a:r>
          </a:p>
          <a:p>
            <a:pPr algn="justLow" rtl="1"/>
            <a:r>
              <a:rPr lang="fa-IR" dirty="0">
                <a:cs typeface="B Titr" panose="00000700000000000000" pitchFamily="2" charset="-78"/>
              </a:rPr>
              <a:t>اول خانه هستیم             وسط شاخه هستیم</a:t>
            </a:r>
          </a:p>
          <a:p>
            <a:pPr algn="justLow" rtl="1"/>
            <a:r>
              <a:rPr lang="fa-IR" dirty="0">
                <a:cs typeface="B Titr" panose="00000700000000000000" pitchFamily="2" charset="-78"/>
              </a:rPr>
              <a:t>آمدیم آخر نخ                 نشستیم آخر یخ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4444663"/>
            <a:ext cx="3451225" cy="4079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به نوشتن نشانه ی ( </a:t>
            </a:r>
            <a:r>
              <a:rPr lang="fa-IR" dirty="0">
                <a:solidFill>
                  <a:srgbClr val="FF0000"/>
                </a:solidFill>
                <a:latin typeface="+mn-lt"/>
                <a:cs typeface="B Morvarid" pitchFamily="2" charset="-78"/>
              </a:rPr>
              <a:t>ﻓ  ف </a:t>
            </a: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) توجّه کنید.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35696" y="5805264"/>
            <a:ext cx="588327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52650"/>
            <a:ext cx="2309278" cy="18104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353" y="5157192"/>
            <a:ext cx="1321034" cy="64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146" y="5022542"/>
            <a:ext cx="1073268" cy="11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90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896" y="692696"/>
            <a:ext cx="50760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fa-IR" dirty="0">
                <a:solidFill>
                  <a:srgbClr val="FF0000"/>
                </a:solidFill>
              </a:rPr>
              <a:t>داستان نشانه خـ خ</a:t>
            </a:r>
          </a:p>
          <a:p>
            <a:pPr algn="justLow" rtl="1"/>
            <a:r>
              <a:rPr lang="fa-IR" dirty="0"/>
              <a:t>دوتا خواهر بنام خـ غیر آخر و خ آخر بودند. خواهر کوچیک خـ غیر آخر جوان بود روزی دوشیفت صبح و ظهر یعنی اول روز و وسط روز کار میکرد. خواهر بزرگ از بس تو جوانی کار کرده بود، تو پیری کمرش خم شده بود و زیاد نمیتونست کار کنه، فقط تو یک شیفت کار میکرد اونهم برای تفریح فقط آخر روز سرکارش میومد. این دوخواهر یک چیز مشترک داشتند یعنی یک خال سیاه و قشنگ روی ابروشون بود که همه این دوخواهر را از روی همین خالشون میشناختند. کارشون این بود که تو بیمارستان شهرک الفبا هرکس سیخ ماهی تو گلوش گیر میکرد باصدای خ خ خ از تو گلوش در میآوردند و تو کارشون هم خیلی ماهر بودند. بیشتر بیمارشون هم خرگوش و خرس و خروس و هر کس یا چیزی که حرف خ داشتن، بودن. حاال یا اول یا وسط یا آخر اسمشون بود. اسم خواهر کوچیک توشهرک الفبا خـ غیر آخر بود واسم خواهر بزرگ هم خ آخر بود. اینطوری شد که یک حرف دیگه به شهرک البفا اضافه شد تا شما </a:t>
            </a:r>
            <a:r>
              <a:rPr lang="fa-IR" dirty="0" smtClean="0"/>
              <a:t>بچه های </a:t>
            </a:r>
            <a:r>
              <a:rPr lang="fa-IR" dirty="0"/>
              <a:t>گل با سواد کنند و بتونید مطالب زیادی را بخونید و بنویسید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2758440" cy="3901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45163" y="4132105"/>
            <a:ext cx="990476" cy="2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0136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4701354" cy="6344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8-ما کودکانی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6206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8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" y="0"/>
            <a:ext cx="3971511" cy="616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139952" y="11853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اهداف درس يازدهم فارسی اول ابتدایی روزِ برفی درخت</a:t>
            </a:r>
            <a:endParaRPr lang="fa-IR" b="1" dirty="0">
              <a:cs typeface="B Titr" panose="00000700000000000000" pitchFamily="2" charset="-78"/>
            </a:endParaRP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١ آموزش صدا و نشانهٔ (ف ف) و (خ خ)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٢ تشخيص صدای (ف ف) و (خ خ) در اوّل، وسط و آخر کلمات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٣ توانايی خواندن و نوشتن کلمات با حروف خوانده شده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٤ آشنايی با برف و </a:t>
            </a:r>
            <a:r>
              <a:rPr lang="fa-IR" dirty="0">
                <a:cs typeface="B Titr" panose="00000700000000000000" pitchFamily="2" charset="-78"/>
                <a:hlinkClick r:id="rId5" tooltip="بازی"/>
              </a:rPr>
              <a:t>بازی</a:t>
            </a:r>
            <a:r>
              <a:rPr lang="fa-IR" dirty="0">
                <a:cs typeface="B Titr" panose="00000700000000000000" pitchFamily="2" charset="-78"/>
              </a:rPr>
              <a:t> در روزهای برفی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٥ استفاده از لباس مناسب در روزهای سرد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٦ آشنايی با محلّ زندگی جانوران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٧ آشنايی با رودخانه و جانوران اطراف آن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5936" y="3257851"/>
            <a:ext cx="50565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فعّاليّت های درس يازدهم کتاب فارسی اول ابتدایی روزِ برفی درخت</a:t>
            </a:r>
            <a:endParaRPr lang="fa-IR" b="1" dirty="0">
              <a:cs typeface="B Titr" panose="00000700000000000000" pitchFamily="2" charset="-78"/>
            </a:endParaRPr>
          </a:p>
          <a:p>
            <a:pPr algn="r" rtl="1"/>
            <a:r>
              <a:rPr lang="fa-IR" b="1" dirty="0">
                <a:solidFill>
                  <a:srgbClr val="0000FF"/>
                </a:solidFill>
                <a:cs typeface="B Titr" panose="00000700000000000000" pitchFamily="2" charset="-78"/>
              </a:rPr>
              <a:t>١ گوش کن و بگو:</a:t>
            </a:r>
            <a:r>
              <a:rPr lang="fa-IR" dirty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آشنايی با محل زندگی جانوران، آشنايی با فصل زمستان و پوشش مناسب اين فصل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b="1" dirty="0">
                <a:solidFill>
                  <a:srgbClr val="0000FF"/>
                </a:solidFill>
                <a:cs typeface="B Titr" panose="00000700000000000000" pitchFamily="2" charset="-78"/>
              </a:rPr>
              <a:t>٢ ببين و بگو:</a:t>
            </a:r>
            <a:r>
              <a:rPr lang="fa-IR" dirty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درست کردن آدم برفی در يک روز برفی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b="1" dirty="0">
                <a:solidFill>
                  <a:srgbClr val="0000FF"/>
                </a:solidFill>
                <a:cs typeface="B Titr" panose="00000700000000000000" pitchFamily="2" charset="-78"/>
              </a:rPr>
              <a:t>٣ بگرد و پيدا کن:</a:t>
            </a:r>
            <a:r>
              <a:rPr lang="fa-IR" dirty="0">
                <a:cs typeface="B Titr" panose="00000700000000000000" pitchFamily="2" charset="-78"/>
              </a:rPr>
              <a:t> شناخت وسايل شخصی که دارای صدای (ف) باشند. آشنايی با کلماتی که صدای (خ) غير آخر در آنها باشد.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b="1" dirty="0">
                <a:solidFill>
                  <a:srgbClr val="0000FF"/>
                </a:solidFill>
                <a:cs typeface="B Titr" panose="00000700000000000000" pitchFamily="2" charset="-78"/>
              </a:rPr>
              <a:t>٤ به دوستانت بگو:</a:t>
            </a:r>
            <a:r>
              <a:rPr lang="fa-IR" dirty="0">
                <a:cs typeface="B Titr" panose="00000700000000000000" pitchFamily="2" charset="-78"/>
              </a:rPr>
              <a:t> بيان احساسات درونی در يک روز برفی و پرورش قوهٔ تخيّل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b="1" dirty="0">
                <a:solidFill>
                  <a:srgbClr val="0000FF"/>
                </a:solidFill>
                <a:cs typeface="B Titr" panose="00000700000000000000" pitchFamily="2" charset="-78"/>
              </a:rPr>
              <a:t>٥ کتاب خوانی:</a:t>
            </a:r>
            <a:r>
              <a:rPr lang="fa-IR" dirty="0">
                <a:cs typeface="B Titr" panose="00000700000000000000" pitchFamily="2" charset="-78"/>
              </a:rPr>
              <a:t> نام نويسندهٔ کتابی را که خوانده بگويد. تعداد صفحات کتاب را عنوان نمايد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544" y="43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87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>
            <a:spLocks noChangeArrowheads="1"/>
          </p:cNvSpPr>
          <p:nvPr/>
        </p:nvSpPr>
        <p:spPr bwMode="auto">
          <a:xfrm>
            <a:off x="6300788" y="230188"/>
            <a:ext cx="2593975" cy="735747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/>
            <a:r>
              <a:rPr lang="fa-IR" sz="2800" dirty="0">
                <a:cs typeface="B Titr" panose="00000700000000000000" pitchFamily="2" charset="-78"/>
              </a:rPr>
              <a:t>روزِ بَرفی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0338" y="522288"/>
            <a:ext cx="3455987" cy="4079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با توجّه به تصویر داستان کوتاهی بگویید.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488223"/>
            <a:ext cx="6811963" cy="4478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8809">
            <a:off x="6211888" y="5597525"/>
            <a:ext cx="2711450" cy="1079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488" y="47820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81288" y="377825"/>
            <a:ext cx="3781425" cy="407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با توجّه به تصویر به پرسش ها پاسخ دهید.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675" y="3449638"/>
            <a:ext cx="2890838" cy="4079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تصویر چه روزی را نشان می دهد؟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8513" y="3857625"/>
            <a:ext cx="2411412" cy="407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برف چگونه درست می شود ؟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975" y="4265613"/>
            <a:ext cx="4032250" cy="4095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در روزهای برفی از چه وسایلی استفاده می کنیم ؟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575" y="4668838"/>
            <a:ext cx="4029075" cy="4095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در روزهای برفی چه بازی هایی انجام می دهیم ؟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567363"/>
            <a:ext cx="1900237" cy="1079500"/>
          </a:xfrm>
          <a:prstGeom prst="rect">
            <a:avLst/>
          </a:prstGeom>
          <a:noFill/>
          <a:ln>
            <a:noFill/>
          </a:ln>
          <a:effectLst>
            <a:outerShdw blurRad="190500" dist="228601" dir="2700000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5025" y="3857625"/>
            <a:ext cx="3770313" cy="407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چه فصلی از سال است ؟ ماه های آن چیست ؟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475" y="5084763"/>
            <a:ext cx="4008438" cy="4095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چه نکاتی را هنگام برف بازی باید رعایت کنیم؟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8700" y="5494338"/>
            <a:ext cx="6450013" cy="4079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در زمستان پرندگان کجا می روند ؟ چگونه به آن ها در تهیه ی غذا کمک کنیم ؟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575" y="5902325"/>
            <a:ext cx="4549775" cy="407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اگر زمستان نبود چه می شد ؟ آفریننده ی برف کیست ؟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75" y="908050"/>
            <a:ext cx="3668713" cy="241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3648" y="90712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5" grpId="0" animBg="1"/>
      <p:bldP spid="1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cs typeface="B Morvarid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050" y="271463"/>
            <a:ext cx="5573713" cy="7143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با توجّه به تصویر کلمه ها را بخوانید و ارتباط بین آن ها را بگویید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و با هر کدام یک جمله بسازید  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18350" y="2997200"/>
            <a:ext cx="1163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/>
            <a:r>
              <a:rPr lang="fa-IR" sz="3600">
                <a:cs typeface="B Koodak" panose="00000700000000000000" pitchFamily="2" charset="-78"/>
              </a:rPr>
              <a:t>کی</a:t>
            </a:r>
            <a:r>
              <a:rPr lang="fa-IR" sz="3600">
                <a:solidFill>
                  <a:srgbClr val="FF0000"/>
                </a:solidFill>
                <a:cs typeface="B Koodak" panose="00000700000000000000" pitchFamily="2" charset="-78"/>
              </a:rPr>
              <a:t>ف</a:t>
            </a:r>
            <a:endParaRPr lang="en-US" sz="3600">
              <a:cs typeface="B Koodak" panose="00000700000000000000" pitchFamily="2" charset="-78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87900" y="2997200"/>
            <a:ext cx="1724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/>
            <a:r>
              <a:rPr lang="fa-IR" sz="3600">
                <a:cs typeface="B Koodak" panose="00000700000000000000" pitchFamily="2" charset="-78"/>
              </a:rPr>
              <a:t>آدَم بَر</a:t>
            </a:r>
            <a:r>
              <a:rPr lang="fa-IR" sz="3600">
                <a:solidFill>
                  <a:srgbClr val="FF0000"/>
                </a:solidFill>
                <a:cs typeface="B Koodak" panose="00000700000000000000" pitchFamily="2" charset="-78"/>
              </a:rPr>
              <a:t>ف</a:t>
            </a:r>
            <a:r>
              <a:rPr lang="fa-IR" sz="3600">
                <a:cs typeface="B Koodak" panose="00000700000000000000" pitchFamily="2" charset="-78"/>
              </a:rPr>
              <a:t>ی</a:t>
            </a:r>
            <a:endParaRPr lang="en-US" sz="3600">
              <a:cs typeface="B Koodak" panose="00000700000000000000" pitchFamily="2" charset="-78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34081" y="2884609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/>
            <a:r>
              <a:rPr lang="fa-IR" sz="3600">
                <a:cs typeface="B Koodak" panose="00000700000000000000" pitchFamily="2" charset="-78"/>
              </a:rPr>
              <a:t>کَ</a:t>
            </a:r>
            <a:r>
              <a:rPr lang="fa-IR" sz="3600">
                <a:solidFill>
                  <a:srgbClr val="FF0000"/>
                </a:solidFill>
                <a:cs typeface="B Koodak" panose="00000700000000000000" pitchFamily="2" charset="-78"/>
              </a:rPr>
              <a:t>ف</a:t>
            </a:r>
            <a:r>
              <a:rPr lang="fa-IR" sz="3600">
                <a:cs typeface="B Koodak" panose="00000700000000000000" pitchFamily="2" charset="-78"/>
              </a:rPr>
              <a:t>ش</a:t>
            </a:r>
            <a:endParaRPr lang="en-US" sz="3600">
              <a:cs typeface="B Koodak" panose="00000700000000000000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76" y="1196752"/>
            <a:ext cx="18000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06" y="1196752"/>
            <a:ext cx="18000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37" y="1196752"/>
            <a:ext cx="17712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17857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84213" y="299720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/>
            <a:r>
              <a:rPr lang="fa-IR" sz="3600">
                <a:cs typeface="B Koodak" panose="00000700000000000000" pitchFamily="2" charset="-78"/>
              </a:rPr>
              <a:t>بَر</a:t>
            </a:r>
            <a:r>
              <a:rPr lang="fa-IR" sz="3600">
                <a:solidFill>
                  <a:srgbClr val="FF0000"/>
                </a:solidFill>
                <a:cs typeface="B Koodak" panose="00000700000000000000" pitchFamily="2" charset="-78"/>
              </a:rPr>
              <a:t>ف</a:t>
            </a:r>
            <a:endParaRPr lang="en-US" sz="360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138" y="3660775"/>
            <a:ext cx="3971925" cy="290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49226" y="167970"/>
            <a:ext cx="942907" cy="681343"/>
            <a:chOff x="1691681" y="426996"/>
            <a:chExt cx="1382751" cy="1041880"/>
          </a:xfrm>
        </p:grpSpPr>
        <p:sp>
          <p:nvSpPr>
            <p:cNvPr id="20" name="TextBox 19"/>
            <p:cNvSpPr txBox="1"/>
            <p:nvPr/>
          </p:nvSpPr>
          <p:spPr>
            <a:xfrm>
              <a:off x="1691681" y="1024109"/>
              <a:ext cx="754603" cy="4235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  <a:cs typeface="B Morvarid" pitchFamily="2" charset="-78"/>
              </a:endParaRPr>
            </a:p>
          </p:txBody>
        </p:sp>
        <p:pic>
          <p:nvPicPr>
            <p:cNvPr id="21" name="Picture 25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1" t="6628" r="25999" b="18971"/>
            <a:stretch>
              <a:fillRect/>
            </a:stretch>
          </p:blipFill>
          <p:spPr bwMode="auto">
            <a:xfrm flipH="1">
              <a:off x="2343061" y="426996"/>
              <a:ext cx="572755" cy="71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319829" y="1024108"/>
              <a:ext cx="754603" cy="44476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1000" dirty="0">
                  <a:latin typeface="+mn-lt"/>
                  <a:cs typeface="B Morvarid" pitchFamily="2" charset="-78"/>
                </a:rPr>
                <a:t>قبلی</a:t>
              </a:r>
              <a:endParaRPr lang="en-US" sz="1200" dirty="0">
                <a:latin typeface="+mn-lt"/>
                <a:cs typeface="B Morvarid" pitchFamily="2" charset="-78"/>
              </a:endParaRPr>
            </a:p>
          </p:txBody>
        </p:sp>
      </p:grp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9055" y="4196331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9" grpId="0"/>
      <p:bldP spid="15" grpId="0"/>
      <p:bldP spid="16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44700" y="333375"/>
            <a:ext cx="5264150" cy="407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با توجّه به نشانه ی قرمز تصویر ها را در جای مناسب قرار دهید.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024063" y="765175"/>
            <a:ext cx="5095875" cy="3671888"/>
            <a:chOff x="2284893" y="1521658"/>
            <a:chExt cx="5095419" cy="3671538"/>
          </a:xfrm>
        </p:grpSpPr>
        <p:grpSp>
          <p:nvGrpSpPr>
            <p:cNvPr id="8235" name="Group 11"/>
            <p:cNvGrpSpPr>
              <a:grpSpLocks/>
            </p:cNvGrpSpPr>
            <p:nvPr/>
          </p:nvGrpSpPr>
          <p:grpSpPr bwMode="auto">
            <a:xfrm>
              <a:off x="2284893" y="1664804"/>
              <a:ext cx="5095419" cy="3528392"/>
              <a:chOff x="3131840" y="1844824"/>
              <a:chExt cx="5095419" cy="2304256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6731968" y="1844638"/>
                <a:ext cx="0" cy="230444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4558874" y="1844638"/>
                <a:ext cx="0" cy="230444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131840" y="2276915"/>
                <a:ext cx="5095419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8236" name="TextBox 14"/>
            <p:cNvSpPr txBox="1">
              <a:spLocks noChangeArrowheads="1"/>
            </p:cNvSpPr>
            <p:nvPr/>
          </p:nvSpPr>
          <p:spPr bwMode="auto">
            <a:xfrm>
              <a:off x="5999877" y="1521658"/>
              <a:ext cx="11626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/>
              <a:r>
                <a:rPr lang="fa-IR" sz="3600">
                  <a:solidFill>
                    <a:srgbClr val="FF0000"/>
                  </a:solidFill>
                  <a:cs typeface="B Koodak" panose="00000700000000000000" pitchFamily="2" charset="-78"/>
                </a:rPr>
                <a:t>اوّل</a:t>
              </a:r>
              <a:endParaRPr lang="en-US" sz="3600">
                <a:cs typeface="B Koodak" panose="00000700000000000000" pitchFamily="2" charset="-78"/>
              </a:endParaRPr>
            </a:p>
          </p:txBody>
        </p:sp>
        <p:sp>
          <p:nvSpPr>
            <p:cNvPr id="8237" name="TextBox 15"/>
            <p:cNvSpPr txBox="1">
              <a:spLocks noChangeArrowheads="1"/>
            </p:cNvSpPr>
            <p:nvPr/>
          </p:nvSpPr>
          <p:spPr bwMode="auto">
            <a:xfrm>
              <a:off x="4138879" y="1549796"/>
              <a:ext cx="11626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/>
              <a:r>
                <a:rPr lang="fa-IR" sz="3600">
                  <a:solidFill>
                    <a:srgbClr val="FF0000"/>
                  </a:solidFill>
                  <a:cs typeface="B Koodak" panose="00000700000000000000" pitchFamily="2" charset="-78"/>
                </a:rPr>
                <a:t>وسط</a:t>
              </a:r>
              <a:endParaRPr lang="en-US" sz="3600">
                <a:cs typeface="B Koodak" panose="00000700000000000000" pitchFamily="2" charset="-78"/>
              </a:endParaRPr>
            </a:p>
          </p:txBody>
        </p:sp>
        <p:sp>
          <p:nvSpPr>
            <p:cNvPr id="8238" name="TextBox 16"/>
            <p:cNvSpPr txBox="1">
              <a:spLocks noChangeArrowheads="1"/>
            </p:cNvSpPr>
            <p:nvPr/>
          </p:nvSpPr>
          <p:spPr bwMode="auto">
            <a:xfrm>
              <a:off x="2284893" y="1549795"/>
              <a:ext cx="11626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/>
              <a:r>
                <a:rPr lang="fa-IR" sz="3600">
                  <a:solidFill>
                    <a:srgbClr val="FF0000"/>
                  </a:solidFill>
                  <a:cs typeface="B Koodak" panose="00000700000000000000" pitchFamily="2" charset="-78"/>
                </a:rPr>
                <a:t>آخر</a:t>
              </a:r>
              <a:endParaRPr lang="en-US" sz="3600">
                <a:cs typeface="B Koodak" panose="00000700000000000000" pitchFamily="2" charset="-78"/>
              </a:endParaRPr>
            </a:p>
          </p:txBody>
        </p:sp>
      </p:grpSp>
      <p:sp>
        <p:nvSpPr>
          <p:cNvPr id="41" name="Left Brace 40"/>
          <p:cNvSpPr/>
          <p:nvPr/>
        </p:nvSpPr>
        <p:spPr>
          <a:xfrm rot="16200000">
            <a:off x="5016501" y="3922712"/>
            <a:ext cx="633412" cy="3573463"/>
          </a:xfrm>
          <a:prstGeom prst="leftBrace">
            <a:avLst>
              <a:gd name="adj1" fmla="val 19139"/>
              <a:gd name="adj2" fmla="val 5098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Left Brace 43"/>
          <p:cNvSpPr/>
          <p:nvPr/>
        </p:nvSpPr>
        <p:spPr>
          <a:xfrm rot="16200000">
            <a:off x="2467769" y="5010944"/>
            <a:ext cx="631825" cy="1319213"/>
          </a:xfrm>
          <a:prstGeom prst="leftBrace">
            <a:avLst>
              <a:gd name="adj1" fmla="val 8333"/>
              <a:gd name="adj2" fmla="val 5098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356100" y="6022975"/>
            <a:ext cx="2043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/>
            <a:r>
              <a:rPr lang="fa-IR" sz="3600">
                <a:solidFill>
                  <a:srgbClr val="FF0000"/>
                </a:solidFill>
                <a:cs typeface="B Koodak" panose="00000700000000000000" pitchFamily="2" charset="-78"/>
              </a:rPr>
              <a:t>ﻓ </a:t>
            </a:r>
            <a:r>
              <a:rPr lang="fa-IR" sz="3600">
                <a:cs typeface="B Koodak" panose="00000700000000000000" pitchFamily="2" charset="-78"/>
              </a:rPr>
              <a:t>غیر آخر</a:t>
            </a:r>
            <a:endParaRPr lang="en-US" sz="3600">
              <a:cs typeface="B Koodak" panose="00000700000000000000" pitchFamily="2" charset="-78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982788" y="6022975"/>
            <a:ext cx="1581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/>
            <a:r>
              <a:rPr lang="fa-IR" sz="3600">
                <a:solidFill>
                  <a:srgbClr val="FF0000"/>
                </a:solidFill>
                <a:cs typeface="B Koodak" panose="00000700000000000000" pitchFamily="2" charset="-78"/>
              </a:rPr>
              <a:t>ف </a:t>
            </a:r>
            <a:r>
              <a:rPr lang="fa-IR" sz="3600">
                <a:cs typeface="B Koodak" panose="00000700000000000000" pitchFamily="2" charset="-78"/>
              </a:rPr>
              <a:t>آخر</a:t>
            </a:r>
            <a:endParaRPr lang="en-US" sz="3600">
              <a:cs typeface="B Koodak" panose="00000700000000000000" pitchFamily="2" charset="-78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524750" y="1674813"/>
            <a:ext cx="1258888" cy="1898650"/>
            <a:chOff x="6755576" y="1196752"/>
            <a:chExt cx="1260000" cy="1898603"/>
          </a:xfrm>
        </p:grpSpPr>
        <p:pic>
          <p:nvPicPr>
            <p:cNvPr id="65" name="Picture 6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576" y="1196752"/>
              <a:ext cx="1260000" cy="1260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8234" name="TextBox 61"/>
            <p:cNvSpPr txBox="1">
              <a:spLocks noChangeArrowheads="1"/>
            </p:cNvSpPr>
            <p:nvPr/>
          </p:nvSpPr>
          <p:spPr bwMode="auto">
            <a:xfrm>
              <a:off x="6804248" y="2449024"/>
              <a:ext cx="11626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/>
              <a:r>
                <a:rPr lang="fa-IR" sz="3600">
                  <a:cs typeface="B Koodak" panose="00000700000000000000" pitchFamily="2" charset="-78"/>
                </a:rPr>
                <a:t>کی</a:t>
              </a:r>
              <a:r>
                <a:rPr lang="fa-IR" sz="3600">
                  <a:solidFill>
                    <a:srgbClr val="FF0000"/>
                  </a:solidFill>
                  <a:cs typeface="B Koodak" panose="00000700000000000000" pitchFamily="2" charset="-78"/>
                </a:rPr>
                <a:t>ف</a:t>
              </a:r>
              <a:endParaRPr lang="en-US" sz="3600">
                <a:cs typeface="B Koodak" panose="00000700000000000000" pitchFamily="2" charset="-78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08850" y="3727450"/>
            <a:ext cx="1724025" cy="1870075"/>
            <a:chOff x="4485219" y="1196752"/>
            <a:chExt cx="1723974" cy="1870844"/>
          </a:xfrm>
        </p:grpSpPr>
        <p:pic>
          <p:nvPicPr>
            <p:cNvPr id="66" name="Picture 6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206" y="1196752"/>
              <a:ext cx="1260000" cy="1260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8232" name="TextBox 62"/>
            <p:cNvSpPr txBox="1">
              <a:spLocks noChangeArrowheads="1"/>
            </p:cNvSpPr>
            <p:nvPr/>
          </p:nvSpPr>
          <p:spPr bwMode="auto">
            <a:xfrm>
              <a:off x="4485219" y="2482821"/>
              <a:ext cx="17239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/>
              <a:r>
                <a:rPr lang="fa-IR" sz="3200">
                  <a:cs typeface="B Koodak" panose="00000700000000000000" pitchFamily="2" charset="-78"/>
                </a:rPr>
                <a:t>آدَم بَر</a:t>
              </a:r>
              <a:r>
                <a:rPr lang="fa-IR" sz="3200">
                  <a:solidFill>
                    <a:srgbClr val="FF0000"/>
                  </a:solidFill>
                  <a:cs typeface="B Koodak" panose="00000700000000000000" pitchFamily="2" charset="-78"/>
                </a:rPr>
                <a:t>ف</a:t>
              </a:r>
              <a:r>
                <a:rPr lang="fa-IR" sz="3200">
                  <a:cs typeface="B Koodak" panose="00000700000000000000" pitchFamily="2" charset="-78"/>
                </a:rPr>
                <a:t>ی</a:t>
              </a:r>
              <a:endParaRPr lang="en-US" sz="3200">
                <a:cs typeface="B Koodak" panose="00000700000000000000" pitchFamily="2" charset="-78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06388" y="1674813"/>
            <a:ext cx="1571625" cy="1897062"/>
            <a:chOff x="2541428" y="1196752"/>
            <a:chExt cx="1572257" cy="1896862"/>
          </a:xfrm>
        </p:grpSpPr>
        <p:pic>
          <p:nvPicPr>
            <p:cNvPr id="67" name="Picture 6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37" y="1196752"/>
              <a:ext cx="1239840" cy="1260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8230" name="TextBox 63"/>
            <p:cNvSpPr txBox="1">
              <a:spLocks noChangeArrowheads="1"/>
            </p:cNvSpPr>
            <p:nvPr/>
          </p:nvSpPr>
          <p:spPr bwMode="auto">
            <a:xfrm>
              <a:off x="2541428" y="2447283"/>
              <a:ext cx="15722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/>
              <a:r>
                <a:rPr lang="fa-IR" sz="3600">
                  <a:cs typeface="B Koodak" panose="00000700000000000000" pitchFamily="2" charset="-78"/>
                </a:rPr>
                <a:t>کَ</a:t>
              </a:r>
              <a:r>
                <a:rPr lang="fa-IR" sz="3600">
                  <a:solidFill>
                    <a:srgbClr val="FF0000"/>
                  </a:solidFill>
                  <a:cs typeface="B Koodak" panose="00000700000000000000" pitchFamily="2" charset="-78"/>
                </a:rPr>
                <a:t>ف</a:t>
              </a:r>
              <a:r>
                <a:rPr lang="fa-IR" sz="3600">
                  <a:cs typeface="B Koodak" panose="00000700000000000000" pitchFamily="2" charset="-78"/>
                </a:rPr>
                <a:t>ش</a:t>
              </a:r>
              <a:endParaRPr lang="en-US" sz="3600">
                <a:cs typeface="B Koodak" panose="00000700000000000000" pitchFamily="2" charset="-78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06388" y="3716338"/>
            <a:ext cx="1571625" cy="1944687"/>
            <a:chOff x="522434" y="1196752"/>
            <a:chExt cx="1572257" cy="1944216"/>
          </a:xfrm>
        </p:grpSpPr>
        <p:pic>
          <p:nvPicPr>
            <p:cNvPr id="68" name="Picture 67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196752"/>
              <a:ext cx="1249990" cy="1260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8228" name="TextBox 68"/>
            <p:cNvSpPr txBox="1">
              <a:spLocks noChangeArrowheads="1"/>
            </p:cNvSpPr>
            <p:nvPr/>
          </p:nvSpPr>
          <p:spPr bwMode="auto">
            <a:xfrm>
              <a:off x="522434" y="2494637"/>
              <a:ext cx="15722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/>
              <a:r>
                <a:rPr lang="fa-IR" sz="3600">
                  <a:cs typeface="B Koodak" panose="00000700000000000000" pitchFamily="2" charset="-78"/>
                </a:rPr>
                <a:t>بَر</a:t>
              </a:r>
              <a:r>
                <a:rPr lang="fa-IR" sz="3600">
                  <a:solidFill>
                    <a:srgbClr val="FF0000"/>
                  </a:solidFill>
                  <a:cs typeface="B Koodak" panose="00000700000000000000" pitchFamily="2" charset="-78"/>
                </a:rPr>
                <a:t>ف</a:t>
              </a:r>
              <a:endParaRPr lang="en-US" sz="3600">
                <a:solidFill>
                  <a:srgbClr val="FF0000"/>
                </a:solidFill>
                <a:cs typeface="B Koodak" panose="00000700000000000000" pitchFamily="2" charset="-78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814763" y="4378325"/>
            <a:ext cx="1571625" cy="1930400"/>
            <a:chOff x="7460021" y="5356703"/>
            <a:chExt cx="1572257" cy="1930945"/>
          </a:xfrm>
        </p:grpSpPr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000" y="5356703"/>
              <a:ext cx="1243531" cy="1260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8226" name="TextBox 69"/>
            <p:cNvSpPr txBox="1">
              <a:spLocks noChangeArrowheads="1"/>
            </p:cNvSpPr>
            <p:nvPr/>
          </p:nvSpPr>
          <p:spPr bwMode="auto">
            <a:xfrm>
              <a:off x="7460021" y="6641317"/>
              <a:ext cx="15722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/>
              <a:r>
                <a:rPr lang="fa-IR" sz="3600">
                  <a:solidFill>
                    <a:srgbClr val="FF0000"/>
                  </a:solidFill>
                  <a:cs typeface="B Koodak" panose="00000700000000000000" pitchFamily="2" charset="-78"/>
                </a:rPr>
                <a:t>ف</a:t>
              </a:r>
              <a:r>
                <a:rPr lang="fa-IR" sz="3600">
                  <a:cs typeface="B Koodak" panose="00000700000000000000" pitchFamily="2" charset="-78"/>
                </a:rPr>
                <a:t>ارسی</a:t>
              </a:r>
              <a:endParaRPr lang="en-US" sz="3600">
                <a:solidFill>
                  <a:srgbClr val="FF0000"/>
                </a:solidFill>
                <a:cs typeface="B Koodak" panose="00000700000000000000" pitchFamily="2" charset="-78"/>
              </a:endParaRPr>
            </a:p>
          </p:txBody>
        </p:sp>
      </p:grpSp>
      <p:grpSp>
        <p:nvGrpSpPr>
          <p:cNvPr id="8207" name="Group 59"/>
          <p:cNvGrpSpPr>
            <a:grpSpLocks/>
          </p:cNvGrpSpPr>
          <p:nvPr/>
        </p:nvGrpSpPr>
        <p:grpSpPr bwMode="auto">
          <a:xfrm>
            <a:off x="74613" y="6021388"/>
            <a:ext cx="812800" cy="812800"/>
            <a:chOff x="75301" y="6045302"/>
            <a:chExt cx="812698" cy="812698"/>
          </a:xfrm>
        </p:grpSpPr>
        <p:pic>
          <p:nvPicPr>
            <p:cNvPr id="8208" name="Picture 7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1" y="6045302"/>
              <a:ext cx="812698" cy="81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TextBox 71"/>
            <p:cNvSpPr txBox="1">
              <a:spLocks noChangeArrowheads="1"/>
            </p:cNvSpPr>
            <p:nvPr/>
          </p:nvSpPr>
          <p:spPr bwMode="auto">
            <a:xfrm>
              <a:off x="251520" y="6207695"/>
              <a:ext cx="4592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fa-IR" sz="2400">
                  <a:cs typeface="B Koodak" panose="00000700000000000000" pitchFamily="2" charset="-78"/>
                </a:rPr>
                <a:t>1</a:t>
              </a:r>
              <a:endParaRPr lang="en-US" sz="2400">
                <a:cs typeface="B Koodak" panose="00000700000000000000" pitchFamily="2" charset="-78"/>
              </a:endParaRPr>
            </a:p>
          </p:txBody>
        </p:sp>
      </p:grpSp>
      <p:grpSp>
        <p:nvGrpSpPr>
          <p:cNvPr id="42" name="Group 18"/>
          <p:cNvGrpSpPr>
            <a:grpSpLocks/>
          </p:cNvGrpSpPr>
          <p:nvPr/>
        </p:nvGrpSpPr>
        <p:grpSpPr bwMode="auto">
          <a:xfrm>
            <a:off x="149226" y="167970"/>
            <a:ext cx="942907" cy="681343"/>
            <a:chOff x="1691681" y="426996"/>
            <a:chExt cx="1382751" cy="1041880"/>
          </a:xfrm>
        </p:grpSpPr>
        <p:sp>
          <p:nvSpPr>
            <p:cNvPr id="43" name="TextBox 42"/>
            <p:cNvSpPr txBox="1"/>
            <p:nvPr/>
          </p:nvSpPr>
          <p:spPr>
            <a:xfrm>
              <a:off x="1691681" y="1024109"/>
              <a:ext cx="754603" cy="4235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  <a:cs typeface="B Morvarid" pitchFamily="2" charset="-78"/>
              </a:endParaRPr>
            </a:p>
          </p:txBody>
        </p:sp>
        <p:pic>
          <p:nvPicPr>
            <p:cNvPr id="46" name="Picture 25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1" t="6628" r="25999" b="18971"/>
            <a:stretch>
              <a:fillRect/>
            </a:stretch>
          </p:blipFill>
          <p:spPr bwMode="auto">
            <a:xfrm flipH="1">
              <a:off x="2343061" y="426996"/>
              <a:ext cx="572755" cy="71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2319829" y="1024108"/>
              <a:ext cx="754603" cy="44476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1000" dirty="0">
                  <a:latin typeface="+mn-lt"/>
                  <a:cs typeface="B Morvarid" pitchFamily="2" charset="-78"/>
                </a:rPr>
                <a:t>قبلی</a:t>
              </a:r>
              <a:endParaRPr lang="en-US" sz="1200" dirty="0">
                <a:latin typeface="+mn-lt"/>
                <a:cs typeface="B Morvarid" pitchFamily="2" charset="-78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4.81481E-6 L -0.59636 -0.002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-1.11111E-6 L -0.39358 -0.305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3.33333E-6 L 0.20157 -0.394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2.59259E-6 L 0.38056 0.296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11022E-16 L 0.17587 -0.000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4" grpId="0" animBg="1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912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cs typeface="B Morvarid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9563" y="522288"/>
            <a:ext cx="3451225" cy="4079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به نوشتن نشانه ی ( </a:t>
            </a:r>
            <a:r>
              <a:rPr lang="fa-IR" dirty="0">
                <a:solidFill>
                  <a:srgbClr val="FF0000"/>
                </a:solidFill>
                <a:latin typeface="+mn-lt"/>
                <a:cs typeface="B Morvarid" pitchFamily="2" charset="-78"/>
              </a:rPr>
              <a:t>ﻓ  ف </a:t>
            </a: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) توجّه کنید.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30363" y="4149725"/>
            <a:ext cx="588327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56100" y="2905125"/>
            <a:ext cx="10795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a-IR" sz="11500" dirty="0">
                <a:cs typeface="MRT_Faraz" panose="00000700000000000000" pitchFamily="2" charset="-78"/>
              </a:rPr>
              <a:t>ﻓ</a:t>
            </a:r>
            <a:endParaRPr lang="en-US" sz="11500" dirty="0">
              <a:cs typeface="MRT_Faraz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2795588"/>
            <a:ext cx="3130550" cy="14398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71775" y="2922588"/>
            <a:ext cx="10795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a-IR" sz="11500" dirty="0">
                <a:cs typeface="MRT_Faraz" panose="00000700000000000000" pitchFamily="2" charset="-78"/>
              </a:rPr>
              <a:t>ف</a:t>
            </a:r>
            <a:endParaRPr lang="en-US" sz="11500" dirty="0">
              <a:cs typeface="MRT_Faraz" panose="00000700000000000000" pitchFamily="2" charset="-78"/>
            </a:endParaRPr>
          </a:p>
        </p:txBody>
      </p:sp>
      <p:grpSp>
        <p:nvGrpSpPr>
          <p:cNvPr id="9224" name="Group 18"/>
          <p:cNvGrpSpPr>
            <a:grpSpLocks/>
          </p:cNvGrpSpPr>
          <p:nvPr/>
        </p:nvGrpSpPr>
        <p:grpSpPr bwMode="auto">
          <a:xfrm>
            <a:off x="149226" y="167970"/>
            <a:ext cx="942907" cy="681343"/>
            <a:chOff x="1691681" y="426996"/>
            <a:chExt cx="1382751" cy="1041880"/>
          </a:xfrm>
        </p:grpSpPr>
        <p:sp>
          <p:nvSpPr>
            <p:cNvPr id="23" name="TextBox 22"/>
            <p:cNvSpPr txBox="1"/>
            <p:nvPr/>
          </p:nvSpPr>
          <p:spPr>
            <a:xfrm>
              <a:off x="1691681" y="1024109"/>
              <a:ext cx="754603" cy="4235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  <a:cs typeface="B Morvarid" pitchFamily="2" charset="-78"/>
              </a:endParaRPr>
            </a:p>
          </p:txBody>
        </p:sp>
        <p:pic>
          <p:nvPicPr>
            <p:cNvPr id="9239" name="Picture 25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1" t="6628" r="25999" b="18971"/>
            <a:stretch>
              <a:fillRect/>
            </a:stretch>
          </p:blipFill>
          <p:spPr bwMode="auto">
            <a:xfrm flipH="1">
              <a:off x="2343061" y="426996"/>
              <a:ext cx="572755" cy="71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319829" y="1024108"/>
              <a:ext cx="754603" cy="44476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1000" dirty="0">
                  <a:latin typeface="+mn-lt"/>
                  <a:cs typeface="B Morvarid" pitchFamily="2" charset="-78"/>
                </a:rPr>
                <a:t>قبلی</a:t>
              </a:r>
              <a:endParaRPr lang="en-US" sz="1200" dirty="0">
                <a:latin typeface="+mn-lt"/>
                <a:cs typeface="B Morvarid" pitchFamily="2" charset="-78"/>
              </a:endParaRPr>
            </a:p>
          </p:txBody>
        </p:sp>
      </p:grpSp>
      <p:grpSp>
        <p:nvGrpSpPr>
          <p:cNvPr id="9225" name="Group 27"/>
          <p:cNvGrpSpPr>
            <a:grpSpLocks/>
          </p:cNvGrpSpPr>
          <p:nvPr/>
        </p:nvGrpSpPr>
        <p:grpSpPr bwMode="auto">
          <a:xfrm>
            <a:off x="74613" y="6021388"/>
            <a:ext cx="812800" cy="812800"/>
            <a:chOff x="75301" y="6045302"/>
            <a:chExt cx="812698" cy="812698"/>
          </a:xfrm>
        </p:grpSpPr>
        <p:pic>
          <p:nvPicPr>
            <p:cNvPr id="9226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1" y="6045302"/>
              <a:ext cx="812698" cy="81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Box 29"/>
            <p:cNvSpPr txBox="1">
              <a:spLocks noChangeArrowheads="1"/>
            </p:cNvSpPr>
            <p:nvPr/>
          </p:nvSpPr>
          <p:spPr bwMode="auto">
            <a:xfrm>
              <a:off x="251520" y="6207695"/>
              <a:ext cx="4592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fa-IR" sz="2400">
                  <a:cs typeface="B Koodak" panose="00000700000000000000" pitchFamily="2" charset="-78"/>
                </a:rPr>
                <a:t>2</a:t>
              </a:r>
              <a:endParaRPr lang="en-US" sz="2400">
                <a:cs typeface="B Koodak" panose="00000700000000000000" pitchFamily="2" charset="-78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cs typeface="B Morvarid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5888" y="547688"/>
            <a:ext cx="3832225" cy="4095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به ترکیب توجّه کنید و برای آن مثال بزنید 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755650" y="3937000"/>
            <a:ext cx="1803400" cy="2640013"/>
            <a:chOff x="6732240" y="1099843"/>
            <a:chExt cx="1803299" cy="2639651"/>
          </a:xfrm>
        </p:grpSpPr>
        <p:grpSp>
          <p:nvGrpSpPr>
            <p:cNvPr id="10309" name="Group 62"/>
            <p:cNvGrpSpPr>
              <a:grpSpLocks/>
            </p:cNvGrpSpPr>
            <p:nvPr/>
          </p:nvGrpSpPr>
          <p:grpSpPr bwMode="auto">
            <a:xfrm>
              <a:off x="6732240" y="1099843"/>
              <a:ext cx="1803299" cy="2639651"/>
              <a:chOff x="3635896" y="1046497"/>
              <a:chExt cx="1803299" cy="2639651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37791">
                <a:off x="3635896" y="1046497"/>
                <a:ext cx="1087508" cy="2051903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71113">
                <a:off x="4351687" y="1081996"/>
                <a:ext cx="1087508" cy="2051903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E6E6E6"/>
                  </a:clrFrom>
                  <a:clrTo>
                    <a:srgbClr val="E6E6E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43854" y="2352831"/>
                <a:ext cx="1333425" cy="1333317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4894713" y="1306811"/>
                <a:ext cx="314307" cy="734912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4000" dirty="0">
                    <a:cs typeface="MRT_Faraz" pitchFamily="2" charset="-78"/>
                  </a:rPr>
                  <a:t>ﻓ</a:t>
                </a:r>
                <a:endParaRPr lang="en-US" sz="4000" dirty="0">
                  <a:cs typeface="MRT_Faraz" pitchFamily="2" charset="-78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915280" y="1303637"/>
                <a:ext cx="454000" cy="749197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4000" dirty="0">
                    <a:cs typeface="MRT_Faraz" pitchFamily="2" charset="-78"/>
                  </a:rPr>
                  <a:t>-ُ</a:t>
                </a:r>
                <a:endParaRPr lang="en-US" sz="4000" dirty="0">
                  <a:cs typeface="MRT_Faraz" pitchFamily="2" charset="-78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7524359" y="1799835"/>
              <a:ext cx="314307" cy="734911"/>
            </a:xfrm>
            <a:prstGeom prst="round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4000" dirty="0">
                  <a:cs typeface="MRT_Faraz" pitchFamily="2" charset="-78"/>
                </a:rPr>
                <a:t>ﻓُ</a:t>
              </a:r>
              <a:endParaRPr lang="en-US" sz="4000" dirty="0">
                <a:cs typeface="MRT_Faraz" pitchFamily="2" charset="-78"/>
              </a:endParaRP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665913" y="1112838"/>
            <a:ext cx="1803400" cy="2544762"/>
            <a:chOff x="6732240" y="1099843"/>
            <a:chExt cx="1803299" cy="2545436"/>
          </a:xfrm>
        </p:grpSpPr>
        <p:grpSp>
          <p:nvGrpSpPr>
            <p:cNvPr id="10302" name="Group 39"/>
            <p:cNvGrpSpPr>
              <a:grpSpLocks/>
            </p:cNvGrpSpPr>
            <p:nvPr/>
          </p:nvGrpSpPr>
          <p:grpSpPr bwMode="auto">
            <a:xfrm>
              <a:off x="6732240" y="1099843"/>
              <a:ext cx="1803299" cy="2545436"/>
              <a:chOff x="3635896" y="1046497"/>
              <a:chExt cx="1803299" cy="254543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37791">
                <a:off x="3635896" y="1046497"/>
                <a:ext cx="1087508" cy="2051903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71113">
                <a:off x="4351687" y="1081996"/>
                <a:ext cx="1087508" cy="2051903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E6E6E6"/>
                  </a:clrFrom>
                  <a:clrTo>
                    <a:srgbClr val="E6E6E6">
                      <a:alpha val="0"/>
                    </a:srgbClr>
                  </a:clrTo>
                </a:clrChange>
              </a:blip>
              <a:srcRect l="6548" t="7754" r="10250" b="8908"/>
              <a:stretch/>
            </p:blipFill>
            <p:spPr>
              <a:xfrm>
                <a:off x="3912106" y="2294602"/>
                <a:ext cx="1293740" cy="1297331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894712" y="1306916"/>
                <a:ext cx="314307" cy="735207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4000" dirty="0">
                    <a:cs typeface="MRT_Faraz" pitchFamily="2" charset="-78"/>
                  </a:rPr>
                  <a:t>ﻓ</a:t>
                </a:r>
                <a:endParaRPr lang="en-US" sz="4000" dirty="0">
                  <a:cs typeface="MRT_Faraz" pitchFamily="2" charset="-78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915280" y="1303740"/>
                <a:ext cx="306370" cy="735207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4000" dirty="0">
                    <a:cs typeface="MRT_Faraz" pitchFamily="2" charset="-78"/>
                  </a:rPr>
                  <a:t>ا</a:t>
                </a:r>
                <a:endParaRPr lang="en-US" sz="4000" dirty="0">
                  <a:cs typeface="MRT_Faraz" pitchFamily="2" charset="-78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7465624" y="1831874"/>
              <a:ext cx="422251" cy="741559"/>
            </a:xfrm>
            <a:prstGeom prst="round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4000" dirty="0">
                  <a:cs typeface="MRT_Faraz" pitchFamily="2" charset="-78"/>
                </a:rPr>
                <a:t>فا</a:t>
              </a:r>
              <a:endParaRPr lang="en-US" sz="4000" dirty="0">
                <a:cs typeface="MRT_Faraz" pitchFamily="2" charset="-78"/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635375" y="1112838"/>
            <a:ext cx="2036763" cy="2335212"/>
            <a:chOff x="6618257" y="884219"/>
            <a:chExt cx="2036157" cy="2334655"/>
          </a:xfrm>
        </p:grpSpPr>
        <p:grpSp>
          <p:nvGrpSpPr>
            <p:cNvPr id="10295" name="Group 43"/>
            <p:cNvGrpSpPr>
              <a:grpSpLocks/>
            </p:cNvGrpSpPr>
            <p:nvPr/>
          </p:nvGrpSpPr>
          <p:grpSpPr bwMode="auto">
            <a:xfrm>
              <a:off x="6618257" y="884219"/>
              <a:ext cx="2036157" cy="2334655"/>
              <a:chOff x="3521913" y="830873"/>
              <a:chExt cx="2036157" cy="233465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37791">
                <a:off x="3521913" y="830873"/>
                <a:ext cx="1130294" cy="2291137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71113">
                <a:off x="4430249" y="879404"/>
                <a:ext cx="1127821" cy="2286124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0752" y="2294199"/>
                <a:ext cx="1442609" cy="847523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4997849" y="1307009"/>
                <a:ext cx="315819" cy="734837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4000" dirty="0">
                    <a:cs typeface="MRT_Faraz" pitchFamily="2" charset="-78"/>
                  </a:rPr>
                  <a:t>ﻓ</a:t>
                </a:r>
                <a:endParaRPr lang="en-US" sz="4000" dirty="0">
                  <a:cs typeface="MRT_Faraz" pitchFamily="2" charset="-78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810752" y="1319706"/>
                <a:ext cx="453890" cy="747534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4000" dirty="0">
                    <a:cs typeface="MRT_Faraz" pitchFamily="2" charset="-78"/>
                  </a:rPr>
                  <a:t>-َ</a:t>
                </a:r>
                <a:endParaRPr lang="en-US" sz="4000" dirty="0">
                  <a:cs typeface="MRT_Faraz" pitchFamily="2" charset="-78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537147" y="1688889"/>
              <a:ext cx="314231" cy="734838"/>
            </a:xfrm>
            <a:prstGeom prst="round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4000" dirty="0">
                  <a:cs typeface="MRT_Faraz" pitchFamily="2" charset="-78"/>
                </a:rPr>
                <a:t>ﻓَ</a:t>
              </a:r>
              <a:endParaRPr lang="en-US" sz="4000" dirty="0">
                <a:cs typeface="MRT_Faraz" pitchFamily="2" charset="-78"/>
              </a:endParaRP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771525" y="1112838"/>
            <a:ext cx="2036763" cy="2828925"/>
            <a:chOff x="771759" y="1266670"/>
            <a:chExt cx="2036157" cy="2828649"/>
          </a:xfrm>
        </p:grpSpPr>
        <p:grpSp>
          <p:nvGrpSpPr>
            <p:cNvPr id="10287" name="Group 60"/>
            <p:cNvGrpSpPr>
              <a:grpSpLocks/>
            </p:cNvGrpSpPr>
            <p:nvPr/>
          </p:nvGrpSpPr>
          <p:grpSpPr bwMode="auto">
            <a:xfrm>
              <a:off x="771759" y="1266670"/>
              <a:ext cx="2036157" cy="2828649"/>
              <a:chOff x="1044750" y="1321603"/>
              <a:chExt cx="2036157" cy="2828649"/>
            </a:xfrm>
          </p:grpSpPr>
          <p:grpSp>
            <p:nvGrpSpPr>
              <p:cNvPr id="10289" name="Group 51"/>
              <p:cNvGrpSpPr>
                <a:grpSpLocks/>
              </p:cNvGrpSpPr>
              <p:nvPr/>
            </p:nvGrpSpPr>
            <p:grpSpPr bwMode="auto">
              <a:xfrm>
                <a:off x="1044750" y="1321603"/>
                <a:ext cx="2036157" cy="2828649"/>
                <a:chOff x="3521913" y="910126"/>
                <a:chExt cx="2036157" cy="2828649"/>
              </a:xfrm>
            </p:grpSpPr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37791">
                  <a:off x="3521913" y="910126"/>
                  <a:ext cx="1130294" cy="2132630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71113">
                  <a:off x="4430249" y="958484"/>
                  <a:ext cx="1127821" cy="2127964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07527" y="2102222"/>
                  <a:ext cx="868104" cy="1636553"/>
                </a:xfrm>
                <a:prstGeom prst="rect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</p:spPr>
            </p:pic>
            <p:sp>
              <p:nvSpPr>
                <p:cNvPr id="57" name="TextBox 56"/>
                <p:cNvSpPr txBox="1"/>
                <p:nvPr/>
              </p:nvSpPr>
              <p:spPr>
                <a:xfrm>
                  <a:off x="5039111" y="1216483"/>
                  <a:ext cx="314231" cy="734941"/>
                </a:xfrm>
                <a:prstGeom prst="round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a-IR" sz="4000" dirty="0">
                      <a:cs typeface="MRT_Faraz" pitchFamily="2" charset="-78"/>
                    </a:rPr>
                    <a:t>ﻓ</a:t>
                  </a:r>
                  <a:endParaRPr lang="en-US" sz="4000" dirty="0">
                    <a:cs typeface="MRT_Faraz" pitchFamily="2" charset="-78"/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1835090" y="1908921"/>
                <a:ext cx="455477" cy="749227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4000" dirty="0">
                    <a:cs typeface="MRT_Faraz" pitchFamily="2" charset="-78"/>
                  </a:rPr>
                  <a:t>فو</a:t>
                </a:r>
                <a:endParaRPr lang="en-US" sz="4000" dirty="0">
                  <a:cs typeface="MRT_Faraz" pitchFamily="2" charset="-78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076468" y="1484136"/>
              <a:ext cx="339624" cy="736528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4000" dirty="0">
                  <a:cs typeface="MRT_Faraz" pitchFamily="2" charset="-78"/>
                </a:rPr>
                <a:t>و</a:t>
              </a:r>
              <a:endParaRPr lang="en-US" sz="4000" dirty="0">
                <a:cs typeface="MRT_Faraz" pitchFamily="2" charset="-78"/>
              </a:endParaRPr>
            </a:p>
          </p:txBody>
        </p:sp>
      </p:grp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6432550" y="3937000"/>
            <a:ext cx="2036763" cy="2698750"/>
            <a:chOff x="6433099" y="3937747"/>
            <a:chExt cx="2036157" cy="2697652"/>
          </a:xfrm>
        </p:grpSpPr>
        <p:grpSp>
          <p:nvGrpSpPr>
            <p:cNvPr id="10280" name="Group 77"/>
            <p:cNvGrpSpPr>
              <a:grpSpLocks/>
            </p:cNvGrpSpPr>
            <p:nvPr/>
          </p:nvGrpSpPr>
          <p:grpSpPr bwMode="auto">
            <a:xfrm>
              <a:off x="6433099" y="3937747"/>
              <a:ext cx="2036157" cy="2697652"/>
              <a:chOff x="3521913" y="830873"/>
              <a:chExt cx="2036157" cy="2697652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37791">
                <a:off x="3521913" y="830873"/>
                <a:ext cx="1130294" cy="2291137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71113">
                <a:off x="4430249" y="879404"/>
                <a:ext cx="1127821" cy="2286124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51998" y="2138441"/>
                <a:ext cx="1390236" cy="1390084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5028003" y="1186328"/>
                <a:ext cx="314231" cy="734714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4000" dirty="0">
                    <a:cs typeface="MRT_Faraz" pitchFamily="2" charset="-78"/>
                  </a:rPr>
                  <a:t>ﻓ</a:t>
                </a:r>
                <a:endParaRPr lang="en-US" sz="4000" dirty="0">
                  <a:cs typeface="MRT_Faraz" pitchFamily="2" charset="-78"/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6471188" y="4264639"/>
              <a:ext cx="782405" cy="783906"/>
            </a:xfrm>
            <a:prstGeom prst="round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4000" dirty="0">
                  <a:cs typeface="MRT_Faraz" pitchFamily="2" charset="-78"/>
                </a:rPr>
                <a:t>ﻳ ی</a:t>
              </a:r>
              <a:endParaRPr lang="en-US" sz="4000" dirty="0">
                <a:cs typeface="MRT_Faraz" pitchFamily="2" charset="-78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96494" y="4724827"/>
              <a:ext cx="904606" cy="783906"/>
            </a:xfrm>
            <a:prstGeom prst="round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4000" dirty="0">
                  <a:cs typeface="MRT_Faraz" pitchFamily="2" charset="-78"/>
                </a:rPr>
                <a:t>فی</a:t>
              </a:r>
              <a:r>
                <a:rPr lang="fa-IR" sz="4000" dirty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MRT_Faraz" pitchFamily="2" charset="-78"/>
                </a:rPr>
                <a:t>ا</a:t>
              </a:r>
              <a:r>
                <a:rPr lang="fa-IR" sz="4000" dirty="0">
                  <a:cs typeface="MRT_Faraz" pitchFamily="2" charset="-78"/>
                </a:rPr>
                <a:t>فی</a:t>
              </a:r>
              <a:endParaRPr lang="en-US" sz="4000" dirty="0">
                <a:cs typeface="MRT_Faraz" pitchFamily="2" charset="-78"/>
              </a:endParaRPr>
            </a:p>
          </p:txBody>
        </p:sp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3614738" y="3937000"/>
            <a:ext cx="2036762" cy="2600325"/>
            <a:chOff x="3615245" y="3937747"/>
            <a:chExt cx="2036157" cy="2599504"/>
          </a:xfrm>
        </p:grpSpPr>
        <p:grpSp>
          <p:nvGrpSpPr>
            <p:cNvPr id="10269" name="Group 90"/>
            <p:cNvGrpSpPr>
              <a:grpSpLocks/>
            </p:cNvGrpSpPr>
            <p:nvPr/>
          </p:nvGrpSpPr>
          <p:grpSpPr bwMode="auto">
            <a:xfrm>
              <a:off x="3615245" y="3937747"/>
              <a:ext cx="2036157" cy="2599504"/>
              <a:chOff x="3615245" y="3937747"/>
              <a:chExt cx="2036157" cy="2599504"/>
            </a:xfrm>
          </p:grpSpPr>
          <p:grpSp>
            <p:nvGrpSpPr>
              <p:cNvPr id="10273" name="Group 70"/>
              <p:cNvGrpSpPr>
                <a:grpSpLocks/>
              </p:cNvGrpSpPr>
              <p:nvPr/>
            </p:nvGrpSpPr>
            <p:grpSpPr bwMode="auto">
              <a:xfrm>
                <a:off x="3615245" y="3937747"/>
                <a:ext cx="2036157" cy="2599504"/>
                <a:chOff x="3521913" y="910126"/>
                <a:chExt cx="2036157" cy="2599504"/>
              </a:xfrm>
            </p:grpSpPr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37791">
                  <a:off x="3521913" y="910126"/>
                  <a:ext cx="1130294" cy="2132630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71113">
                  <a:off x="4430249" y="958484"/>
                  <a:ext cx="1127821" cy="2127964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31383" y="2201943"/>
                  <a:ext cx="1429913" cy="1307687"/>
                </a:xfrm>
                <a:prstGeom prst="rect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</p:spPr>
            </p:pic>
            <p:sp>
              <p:nvSpPr>
                <p:cNvPr id="76" name="TextBox 75"/>
                <p:cNvSpPr txBox="1"/>
                <p:nvPr/>
              </p:nvSpPr>
              <p:spPr>
                <a:xfrm>
                  <a:off x="5075613" y="1194199"/>
                  <a:ext cx="314232" cy="734780"/>
                </a:xfrm>
                <a:prstGeom prst="round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a-IR" sz="4000" dirty="0">
                      <a:cs typeface="MRT_Faraz" pitchFamily="2" charset="-78"/>
                    </a:rPr>
                    <a:t>ﻓ</a:t>
                  </a:r>
                  <a:endParaRPr lang="en-US" sz="4000" dirty="0">
                    <a:cs typeface="MRT_Faraz" pitchFamily="2" charset="-78"/>
                  </a:endParaRPr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3648572" y="4198015"/>
                <a:ext cx="739555" cy="776043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4000" dirty="0">
                    <a:cs typeface="MRT_Faraz" pitchFamily="2" charset="-78"/>
                  </a:rPr>
                  <a:t>- ﻪ</a:t>
                </a:r>
                <a:endParaRPr lang="en-US" sz="4000" dirty="0">
                  <a:cs typeface="MRT_Faraz" pitchFamily="2" charset="-78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018350" y="4669354"/>
                <a:ext cx="204726" cy="722084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4000" dirty="0">
                    <a:cs typeface="B Morvarid"/>
                  </a:rPr>
                  <a:t>َ</a:t>
                </a:r>
                <a:endParaRPr lang="en-US" sz="4000" dirty="0">
                  <a:cs typeface="MRT_Faraz" pitchFamily="2" charset="-78"/>
                </a:endParaRPr>
              </a:p>
            </p:txBody>
          </p:sp>
        </p:grpSp>
        <p:grpSp>
          <p:nvGrpSpPr>
            <p:cNvPr id="10270" name="Group 95"/>
            <p:cNvGrpSpPr>
              <a:grpSpLocks/>
            </p:cNvGrpSpPr>
            <p:nvPr/>
          </p:nvGrpSpPr>
          <p:grpSpPr bwMode="auto">
            <a:xfrm>
              <a:off x="4283968" y="4581128"/>
              <a:ext cx="748938" cy="768085"/>
              <a:chOff x="4283968" y="4581128"/>
              <a:chExt cx="748938" cy="768085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4718229" y="4580482"/>
                <a:ext cx="314231" cy="734780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4000" dirty="0">
                    <a:cs typeface="MRT_Faraz" pitchFamily="2" charset="-78"/>
                  </a:rPr>
                  <a:t>ﻓِِ</a:t>
                </a:r>
                <a:endParaRPr lang="en-US" sz="4000" dirty="0">
                  <a:cs typeface="MRT_Faraz" pitchFamily="2" charset="-78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283383" y="4599526"/>
                <a:ext cx="466586" cy="749063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4000" dirty="0">
                    <a:cs typeface="MRT_Faraz" pitchFamily="2" charset="-78"/>
                  </a:rPr>
                  <a:t>فه</a:t>
                </a:r>
                <a:endParaRPr lang="en-US" sz="4000" dirty="0">
                  <a:cs typeface="MRT_Faraz" pitchFamily="2" charset="-78"/>
                </a:endParaRPr>
              </a:p>
            </p:txBody>
          </p:sp>
        </p:grpSp>
      </p:grpSp>
      <p:grpSp>
        <p:nvGrpSpPr>
          <p:cNvPr id="10251" name="Group 107"/>
          <p:cNvGrpSpPr>
            <a:grpSpLocks/>
          </p:cNvGrpSpPr>
          <p:nvPr/>
        </p:nvGrpSpPr>
        <p:grpSpPr bwMode="auto">
          <a:xfrm>
            <a:off x="74613" y="6021388"/>
            <a:ext cx="812800" cy="812800"/>
            <a:chOff x="75301" y="6045302"/>
            <a:chExt cx="812698" cy="812698"/>
          </a:xfrm>
        </p:grpSpPr>
        <p:pic>
          <p:nvPicPr>
            <p:cNvPr id="10252" name="Picture 10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1" y="6045302"/>
              <a:ext cx="812698" cy="81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Box 109"/>
            <p:cNvSpPr txBox="1">
              <a:spLocks noChangeArrowheads="1"/>
            </p:cNvSpPr>
            <p:nvPr/>
          </p:nvSpPr>
          <p:spPr bwMode="auto">
            <a:xfrm>
              <a:off x="251520" y="6207695"/>
              <a:ext cx="4592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fa-IR" sz="2400">
                  <a:cs typeface="B Koodak" panose="00000700000000000000" pitchFamily="2" charset="-78"/>
                </a:rPr>
                <a:t>1</a:t>
              </a:r>
              <a:endParaRPr lang="en-US" sz="2400">
                <a:cs typeface="B Koodak" panose="00000700000000000000" pitchFamily="2" charset="-78"/>
              </a:endParaRPr>
            </a:p>
          </p:txBody>
        </p:sp>
      </p:grpSp>
      <p:grpSp>
        <p:nvGrpSpPr>
          <p:cNvPr id="70" name="Group 18"/>
          <p:cNvGrpSpPr>
            <a:grpSpLocks/>
          </p:cNvGrpSpPr>
          <p:nvPr/>
        </p:nvGrpSpPr>
        <p:grpSpPr bwMode="auto">
          <a:xfrm>
            <a:off x="149226" y="167970"/>
            <a:ext cx="942907" cy="681343"/>
            <a:chOff x="1691681" y="426996"/>
            <a:chExt cx="1382751" cy="1041880"/>
          </a:xfrm>
        </p:grpSpPr>
        <p:sp>
          <p:nvSpPr>
            <p:cNvPr id="71" name="TextBox 70"/>
            <p:cNvSpPr txBox="1"/>
            <p:nvPr/>
          </p:nvSpPr>
          <p:spPr>
            <a:xfrm>
              <a:off x="1691681" y="1024109"/>
              <a:ext cx="754603" cy="4235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  <a:cs typeface="B Morvarid" pitchFamily="2" charset="-78"/>
              </a:endParaRPr>
            </a:p>
          </p:txBody>
        </p:sp>
        <p:pic>
          <p:nvPicPr>
            <p:cNvPr id="72" name="Picture 25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1" t="6628" r="25999" b="18971"/>
            <a:stretch>
              <a:fillRect/>
            </a:stretch>
          </p:blipFill>
          <p:spPr bwMode="auto">
            <a:xfrm flipH="1">
              <a:off x="2343061" y="426996"/>
              <a:ext cx="572755" cy="71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2319829" y="1024108"/>
              <a:ext cx="754603" cy="44476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1000" dirty="0">
                  <a:latin typeface="+mn-lt"/>
                  <a:cs typeface="B Morvarid" pitchFamily="2" charset="-78"/>
                </a:rPr>
                <a:t>قبلی</a:t>
              </a:r>
              <a:endParaRPr lang="en-US" sz="1200" dirty="0">
                <a:latin typeface="+mn-lt"/>
                <a:cs typeface="B Morvarid" pitchFamily="2" charset="-78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0795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cs typeface="B Morvarid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5888" y="547688"/>
            <a:ext cx="3832225" cy="4095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+mn-lt"/>
                <a:cs typeface="B Morvarid" pitchFamily="2" charset="-78"/>
              </a:rPr>
              <a:t>به ترکیب توجّه کنید و برای آن مثال بزنید 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B Morvarid" pitchFamily="2" charset="-7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72450" y="3022600"/>
            <a:ext cx="43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a-IR" sz="4000">
                <a:cs typeface="MRT_Faraz" panose="00000700000000000000" pitchFamily="2" charset="-78"/>
              </a:rPr>
              <a:t>ﻓ</a:t>
            </a:r>
            <a:endParaRPr lang="en-US" sz="4000">
              <a:cs typeface="MRT_Faraz" panose="00000700000000000000" pitchFamily="2" charset="-78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97700" y="3009900"/>
            <a:ext cx="6111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a-IR" sz="4000">
                <a:cs typeface="MRT_Faraz" panose="00000700000000000000" pitchFamily="2" charset="-78"/>
              </a:rPr>
              <a:t>فا</a:t>
            </a:r>
            <a:endParaRPr lang="en-US" sz="4000">
              <a:cs typeface="MRT_Faraz" panose="00000700000000000000" pitchFamily="2" charset="-78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26250" y="1779588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a-IR" sz="4000">
                <a:cs typeface="MRT_Faraz" panose="00000700000000000000" pitchFamily="2" charset="-78"/>
              </a:rPr>
              <a:t>آ ا</a:t>
            </a:r>
            <a:endParaRPr lang="en-US" sz="4000">
              <a:cs typeface="MRT_Faraz" panose="00000700000000000000" pitchFamily="2" charset="-78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73738" y="2924175"/>
            <a:ext cx="454025" cy="763588"/>
            <a:chOff x="5182349" y="2945905"/>
            <a:chExt cx="453710" cy="762924"/>
          </a:xfrm>
        </p:grpSpPr>
        <p:sp>
          <p:nvSpPr>
            <p:cNvPr id="11319" name="TextBox 19"/>
            <p:cNvSpPr txBox="1">
              <a:spLocks noChangeArrowheads="1"/>
            </p:cNvSpPr>
            <p:nvPr/>
          </p:nvSpPr>
          <p:spPr bwMode="auto">
            <a:xfrm>
              <a:off x="5204011" y="3000943"/>
              <a:ext cx="4320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a-IR" sz="4000">
                  <a:cs typeface="MRT_Faraz" panose="00000700000000000000" pitchFamily="2" charset="-78"/>
                </a:rPr>
                <a:t>ﻓ</a:t>
              </a:r>
              <a:endParaRPr lang="en-US" sz="4000">
                <a:cs typeface="MRT_Faraz" panose="00000700000000000000" pitchFamily="2" charset="-78"/>
              </a:endParaRPr>
            </a:p>
          </p:txBody>
        </p:sp>
        <p:sp>
          <p:nvSpPr>
            <p:cNvPr id="11320" name="TextBox 20"/>
            <p:cNvSpPr txBox="1">
              <a:spLocks noChangeArrowheads="1"/>
            </p:cNvSpPr>
            <p:nvPr/>
          </p:nvSpPr>
          <p:spPr bwMode="auto">
            <a:xfrm>
              <a:off x="5182349" y="2945905"/>
              <a:ext cx="45371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a-IR" sz="4000">
                  <a:cs typeface="MRT_Faraz" panose="00000700000000000000" pitchFamily="2" charset="-78"/>
                </a:rPr>
                <a:t>َ</a:t>
              </a:r>
              <a:endParaRPr lang="en-US" sz="4000">
                <a:cs typeface="MRT_Faraz" panose="00000700000000000000" pitchFamily="2" charset="-78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513388" y="1798638"/>
            <a:ext cx="736600" cy="941387"/>
            <a:chOff x="5176424" y="1798893"/>
            <a:chExt cx="737014" cy="940726"/>
          </a:xfrm>
        </p:grpSpPr>
        <p:sp>
          <p:nvSpPr>
            <p:cNvPr id="11317" name="TextBox 14"/>
            <p:cNvSpPr txBox="1">
              <a:spLocks noChangeArrowheads="1"/>
            </p:cNvSpPr>
            <p:nvPr/>
          </p:nvSpPr>
          <p:spPr bwMode="auto">
            <a:xfrm>
              <a:off x="5451369" y="1798893"/>
              <a:ext cx="46206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a-IR" sz="4000">
                  <a:cs typeface="MRT_Faraz" panose="00000700000000000000" pitchFamily="2" charset="-78"/>
                </a:rPr>
                <a:t>اَ</a:t>
              </a:r>
              <a:endParaRPr lang="en-US" sz="4000">
                <a:cs typeface="MRT_Faraz" panose="00000700000000000000" pitchFamily="2" charset="-78"/>
              </a:endParaRPr>
            </a:p>
          </p:txBody>
        </p:sp>
        <p:sp>
          <p:nvSpPr>
            <p:cNvPr id="11318" name="TextBox 28"/>
            <p:cNvSpPr txBox="1">
              <a:spLocks noChangeArrowheads="1"/>
            </p:cNvSpPr>
            <p:nvPr/>
          </p:nvSpPr>
          <p:spPr bwMode="auto">
            <a:xfrm>
              <a:off x="5176424" y="2031733"/>
              <a:ext cx="26236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a-IR" sz="4000">
                  <a:cs typeface="MRT_Faraz" panose="00000700000000000000" pitchFamily="2" charset="-78"/>
                </a:rPr>
                <a:t>َ</a:t>
              </a:r>
              <a:endParaRPr lang="en-US" sz="4000">
                <a:cs typeface="MRT_Faraz" panose="00000700000000000000" pitchFamily="2" charset="-78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91025" y="1708150"/>
            <a:ext cx="75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a-IR" sz="4000">
                <a:cs typeface="MRT_Faraz" panose="00000700000000000000" pitchFamily="2" charset="-78"/>
              </a:rPr>
              <a:t>او و</a:t>
            </a:r>
            <a:endParaRPr lang="en-US" sz="4000">
              <a:cs typeface="MRT_Faraz" panose="00000700000000000000" pitchFamily="2" charset="-78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27550" y="2974975"/>
            <a:ext cx="66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a-IR" sz="4000">
                <a:cs typeface="MRT_Faraz" panose="00000700000000000000" pitchFamily="2" charset="-78"/>
              </a:rPr>
              <a:t>فو</a:t>
            </a:r>
            <a:endParaRPr lang="en-US" sz="4000">
              <a:cs typeface="MRT_Faraz" panose="00000700000000000000" pitchFamily="2" charset="-78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25738" y="1760538"/>
            <a:ext cx="1203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a-IR" sz="4000">
                <a:cs typeface="MRT_Faraz" panose="00000700000000000000" pitchFamily="2" charset="-78"/>
              </a:rPr>
              <a:t>اﻳ ﻳ ی</a:t>
            </a:r>
            <a:endParaRPr lang="en-US" sz="4000">
              <a:cs typeface="MRT_Faraz" panose="000007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5738" y="2946400"/>
            <a:ext cx="13906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latin typeface="+mn-lt"/>
                <a:cs typeface="MRT_Faraz" pitchFamily="2" charset="-78"/>
              </a:rPr>
              <a:t>فی</a:t>
            </a:r>
            <a:r>
              <a:rPr lang="fa-IR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MRT_Faraz" pitchFamily="2" charset="-78"/>
              </a:rPr>
              <a:t>ه</a:t>
            </a:r>
            <a:r>
              <a:rPr lang="fa-IR" sz="4000" dirty="0">
                <a:latin typeface="+mn-lt"/>
                <a:cs typeface="MRT_Faraz" pitchFamily="2" charset="-78"/>
              </a:rPr>
              <a:t> فی</a:t>
            </a:r>
            <a:endParaRPr lang="en-US" sz="4000" dirty="0">
              <a:latin typeface="+mn-lt"/>
              <a:cs typeface="MRT_Faraz" pitchFamily="2" charset="-78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157288" y="1685925"/>
            <a:ext cx="1600200" cy="1139825"/>
            <a:chOff x="820017" y="1685522"/>
            <a:chExt cx="1600550" cy="1139934"/>
          </a:xfrm>
        </p:grpSpPr>
        <p:grpSp>
          <p:nvGrpSpPr>
            <p:cNvPr id="11313" name="Group 29"/>
            <p:cNvGrpSpPr>
              <a:grpSpLocks/>
            </p:cNvGrpSpPr>
            <p:nvPr/>
          </p:nvGrpSpPr>
          <p:grpSpPr bwMode="auto">
            <a:xfrm>
              <a:off x="1460523" y="1685522"/>
              <a:ext cx="960044" cy="1139934"/>
              <a:chOff x="4338815" y="764704"/>
              <a:chExt cx="1457309" cy="1139934"/>
            </a:xfrm>
          </p:grpSpPr>
          <p:sp>
            <p:nvSpPr>
              <p:cNvPr id="11315" name="TextBox 30"/>
              <p:cNvSpPr txBox="1">
                <a:spLocks noChangeArrowheads="1"/>
              </p:cNvSpPr>
              <p:nvPr/>
            </p:nvSpPr>
            <p:spPr bwMode="auto">
              <a:xfrm>
                <a:off x="4338815" y="764704"/>
                <a:ext cx="145730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fa-IR" sz="4000">
                    <a:cs typeface="MRT_Faraz" panose="00000700000000000000" pitchFamily="2" charset="-78"/>
                  </a:rPr>
                  <a:t>اِ</a:t>
                </a:r>
                <a:endParaRPr lang="en-US" sz="4000">
                  <a:cs typeface="MRT_Faraz" panose="00000700000000000000" pitchFamily="2" charset="-78"/>
                </a:endParaRPr>
              </a:p>
            </p:txBody>
          </p:sp>
          <p:sp>
            <p:nvSpPr>
              <p:cNvPr id="11316" name="TextBox 31"/>
              <p:cNvSpPr txBox="1">
                <a:spLocks noChangeArrowheads="1"/>
              </p:cNvSpPr>
              <p:nvPr/>
            </p:nvSpPr>
            <p:spPr bwMode="auto">
              <a:xfrm>
                <a:off x="4572000" y="1196752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fa-IR" sz="4000">
                    <a:cs typeface="MRT_Faraz" panose="00000700000000000000" pitchFamily="2" charset="-78"/>
                  </a:rPr>
                  <a:t>َ</a:t>
                </a:r>
                <a:endParaRPr lang="en-US" sz="4000">
                  <a:cs typeface="MRT_Faraz" panose="00000700000000000000" pitchFamily="2" charset="-78"/>
                </a:endParaRPr>
              </a:p>
            </p:txBody>
          </p:sp>
        </p:grpSp>
        <p:sp>
          <p:nvSpPr>
            <p:cNvPr id="11314" name="TextBox 32"/>
            <p:cNvSpPr txBox="1">
              <a:spLocks noChangeArrowheads="1"/>
            </p:cNvSpPr>
            <p:nvPr/>
          </p:nvSpPr>
          <p:spPr bwMode="auto">
            <a:xfrm>
              <a:off x="820017" y="1779801"/>
              <a:ext cx="104689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fa-IR" sz="4000">
                  <a:cs typeface="MRT_Faraz" panose="00000700000000000000" pitchFamily="2" charset="-78"/>
                </a:rPr>
                <a:t>ﻪ ه</a:t>
              </a:r>
              <a:endParaRPr lang="en-US" sz="4000">
                <a:cs typeface="MRT_Faraz" panose="00000700000000000000" pitchFamily="2" charset="-78"/>
              </a:endParaRP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101725" y="2940050"/>
            <a:ext cx="1390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a-IR" sz="4000">
                <a:cs typeface="MRT_Faraz" panose="00000700000000000000" pitchFamily="2" charset="-78"/>
              </a:rPr>
              <a:t>ﻓِ  فه</a:t>
            </a:r>
            <a:endParaRPr lang="en-US" sz="4000">
              <a:cs typeface="MRT_Faraz" panose="00000700000000000000" pitchFamily="2" charset="-78"/>
            </a:endParaRPr>
          </a:p>
        </p:txBody>
      </p:sp>
      <p:grpSp>
        <p:nvGrpSpPr>
          <p:cNvPr id="11279" name="Group 50"/>
          <p:cNvGrpSpPr>
            <a:grpSpLocks/>
          </p:cNvGrpSpPr>
          <p:nvPr/>
        </p:nvGrpSpPr>
        <p:grpSpPr bwMode="auto">
          <a:xfrm>
            <a:off x="74613" y="6021388"/>
            <a:ext cx="812800" cy="812800"/>
            <a:chOff x="75301" y="6045302"/>
            <a:chExt cx="812698" cy="812698"/>
          </a:xfrm>
        </p:grpSpPr>
        <p:pic>
          <p:nvPicPr>
            <p:cNvPr id="11311" name="Picture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1" y="6045302"/>
              <a:ext cx="812698" cy="81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2" name="TextBox 52"/>
            <p:cNvSpPr txBox="1">
              <a:spLocks noChangeArrowheads="1"/>
            </p:cNvSpPr>
            <p:nvPr/>
          </p:nvSpPr>
          <p:spPr bwMode="auto">
            <a:xfrm>
              <a:off x="251520" y="6207695"/>
              <a:ext cx="4592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fa-IR" sz="2400">
                  <a:cs typeface="B Koodak" panose="00000700000000000000" pitchFamily="2" charset="-78"/>
                </a:rPr>
                <a:t>2</a:t>
              </a:r>
              <a:endParaRPr lang="en-US" sz="2400">
                <a:cs typeface="B Koodak" panose="00000700000000000000" pitchFamily="2" charset="-78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0825" y="1708150"/>
            <a:ext cx="8642350" cy="2413000"/>
            <a:chOff x="251520" y="1707849"/>
            <a:chExt cx="8640960" cy="2413780"/>
          </a:xfrm>
        </p:grpSpPr>
        <p:grpSp>
          <p:nvGrpSpPr>
            <p:cNvPr id="11302" name="Group 35"/>
            <p:cNvGrpSpPr>
              <a:grpSpLocks/>
            </p:cNvGrpSpPr>
            <p:nvPr/>
          </p:nvGrpSpPr>
          <p:grpSpPr bwMode="auto">
            <a:xfrm>
              <a:off x="251520" y="1710941"/>
              <a:ext cx="8640960" cy="2410688"/>
              <a:chOff x="-85236" y="1710941"/>
              <a:chExt cx="8640960" cy="2410688"/>
            </a:xfrm>
          </p:grpSpPr>
          <p:grpSp>
            <p:nvGrpSpPr>
              <p:cNvPr id="11304" name="Group 11"/>
              <p:cNvGrpSpPr>
                <a:grpSpLocks/>
              </p:cNvGrpSpPr>
              <p:nvPr/>
            </p:nvGrpSpPr>
            <p:grpSpPr bwMode="auto">
              <a:xfrm>
                <a:off x="-85236" y="1710941"/>
                <a:ext cx="8640960" cy="2393371"/>
                <a:chOff x="-225822" y="2293495"/>
                <a:chExt cx="8640960" cy="2393371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7324701" y="2293579"/>
                  <a:ext cx="0" cy="2393136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-225822" y="3051062"/>
                  <a:ext cx="8640960" cy="19056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080302" y="2293579"/>
                  <a:ext cx="0" cy="2393136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834314" y="2293579"/>
                  <a:ext cx="0" cy="2393136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588327" y="2293579"/>
                  <a:ext cx="0" cy="2393136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2267061" y="1728494"/>
                <a:ext cx="0" cy="2393135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>
              <a:off x="1203867" y="1707849"/>
              <a:ext cx="0" cy="239313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09563" y="1714500"/>
            <a:ext cx="736600" cy="939800"/>
            <a:chOff x="5176424" y="1798893"/>
            <a:chExt cx="737014" cy="940726"/>
          </a:xfrm>
        </p:grpSpPr>
        <p:sp>
          <p:nvSpPr>
            <p:cNvPr id="11300" name="TextBox 93"/>
            <p:cNvSpPr txBox="1">
              <a:spLocks noChangeArrowheads="1"/>
            </p:cNvSpPr>
            <p:nvPr/>
          </p:nvSpPr>
          <p:spPr bwMode="auto">
            <a:xfrm>
              <a:off x="5451369" y="1798893"/>
              <a:ext cx="46206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a-IR" sz="4000">
                  <a:cs typeface="MRT_Faraz" panose="00000700000000000000" pitchFamily="2" charset="-78"/>
                </a:rPr>
                <a:t>اُ</a:t>
              </a:r>
              <a:endParaRPr lang="en-US" sz="4000">
                <a:cs typeface="MRT_Faraz" panose="00000700000000000000" pitchFamily="2" charset="-78"/>
              </a:endParaRPr>
            </a:p>
          </p:txBody>
        </p:sp>
        <p:sp>
          <p:nvSpPr>
            <p:cNvPr id="11301" name="TextBox 94"/>
            <p:cNvSpPr txBox="1">
              <a:spLocks noChangeArrowheads="1"/>
            </p:cNvSpPr>
            <p:nvPr/>
          </p:nvSpPr>
          <p:spPr bwMode="auto">
            <a:xfrm>
              <a:off x="5176424" y="2031733"/>
              <a:ext cx="26236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a-IR" sz="4000">
                  <a:cs typeface="MRT_Faraz" panose="00000700000000000000" pitchFamily="2" charset="-78"/>
                </a:rPr>
                <a:t>ُ</a:t>
              </a:r>
              <a:endParaRPr lang="en-US" sz="4000">
                <a:cs typeface="MRT_Faraz" panose="00000700000000000000" pitchFamily="2" charset="-78"/>
              </a:endParaRPr>
            </a:p>
          </p:txBody>
        </p:sp>
      </p:grp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517525" y="2970213"/>
            <a:ext cx="66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a-IR" sz="4000">
                <a:cs typeface="MRT_Faraz" panose="00000700000000000000" pitchFamily="2" charset="-78"/>
              </a:rPr>
              <a:t>ﻓُ</a:t>
            </a:r>
            <a:endParaRPr lang="en-US" sz="4000">
              <a:cs typeface="MRT_Faraz" panose="00000700000000000000" pitchFamily="2" charset="-78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50" y="5203825"/>
            <a:ext cx="2117725" cy="14398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7" grpId="0"/>
      <p:bldP spid="19" grpId="0"/>
      <p:bldP spid="23" grpId="0"/>
      <p:bldP spid="24" grpId="0"/>
      <p:bldP spid="26" grpId="0"/>
      <p:bldP spid="27" grpId="0"/>
      <p:bldP spid="35" grpId="0"/>
      <p:bldP spid="99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_نشانه_ی_ف</Template>
  <TotalTime>54</TotalTime>
  <Words>827</Words>
  <Application>Microsoft Office PowerPoint</Application>
  <PresentationFormat>On-screen Show (4:3)</PresentationFormat>
  <Paragraphs>124</Paragraphs>
  <Slides>16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 Koodak</vt:lpstr>
      <vt:lpstr>B Morvarid</vt:lpstr>
      <vt:lpstr>B Titr</vt:lpstr>
      <vt:lpstr>Calibri</vt:lpstr>
      <vt:lpstr>Calibri Light</vt:lpstr>
      <vt:lpstr>IranNastaliq</vt:lpstr>
      <vt:lpstr>MRT_Faraz</vt:lpstr>
      <vt:lpstr>Custom Design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Bamdadi</cp:lastModifiedBy>
  <cp:revision>8</cp:revision>
  <dcterms:created xsi:type="dcterms:W3CDTF">2017-01-10T13:59:45Z</dcterms:created>
  <dcterms:modified xsi:type="dcterms:W3CDTF">2020-05-19T18:45:38Z</dcterms:modified>
</cp:coreProperties>
</file>