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4" r:id="rId2"/>
    <p:sldId id="265" r:id="rId3"/>
    <p:sldId id="266" r:id="rId4"/>
    <p:sldId id="256" r:id="rId5"/>
    <p:sldId id="257" r:id="rId6"/>
    <p:sldId id="258" r:id="rId7"/>
    <p:sldId id="259" r:id="rId8"/>
    <p:sldId id="260" r:id="rId9"/>
    <p:sldId id="261" r:id="rId10"/>
    <p:sldId id="262" r:id="rId11"/>
    <p:sldId id="263" r:id="rId1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B36630-3582-467D-BD75-BF628986B0E0}" type="datetimeFigureOut">
              <a:rPr lang="fa-IR" smtClean="0"/>
              <a:t>09/28/1441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09B6E7-9CCE-409F-AC4C-2E6AFF84AD6E}"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36630-3582-467D-BD75-BF628986B0E0}" type="datetimeFigureOut">
              <a:rPr lang="fa-IR" smtClean="0"/>
              <a:t>09/28/1441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09B6E7-9CCE-409F-AC4C-2E6AFF84AD6E}"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3B36630-3582-467D-BD75-BF628986B0E0}" type="datetimeFigureOut">
              <a:rPr lang="fa-IR" smtClean="0"/>
              <a:t>09/28/1441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09B6E7-9CCE-409F-AC4C-2E6AFF84AD6E}" type="slidenum">
              <a:rPr lang="fa-IR" smtClean="0"/>
              <a:t>‹#›</a:t>
            </a:fld>
            <a:endParaRPr lang="fa-I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36630-3582-467D-BD75-BF628986B0E0}" type="datetimeFigureOut">
              <a:rPr lang="fa-IR" smtClean="0"/>
              <a:t>09/28/1441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09B6E7-9CCE-409F-AC4C-2E6AFF84AD6E}" type="slidenum">
              <a:rPr lang="fa-IR" smtClean="0"/>
              <a:t>‹#›</a:t>
            </a:fld>
            <a:endParaRPr lang="fa-I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B36630-3582-467D-BD75-BF628986B0E0}" type="datetimeFigureOut">
              <a:rPr lang="fa-IR" smtClean="0"/>
              <a:t>09/28/1441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009B6E7-9CCE-409F-AC4C-2E6AFF84AD6E}"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3B36630-3582-467D-BD75-BF628986B0E0}" type="datetimeFigureOut">
              <a:rPr lang="fa-IR" smtClean="0"/>
              <a:t>09/28/1441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009B6E7-9CCE-409F-AC4C-2E6AFF84AD6E}" type="slidenum">
              <a:rPr lang="fa-IR" smtClean="0"/>
              <a:t>‹#›</a:t>
            </a:fld>
            <a:endParaRPr lang="fa-I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B36630-3582-467D-BD75-BF628986B0E0}" type="datetimeFigureOut">
              <a:rPr lang="fa-IR" smtClean="0"/>
              <a:t>09/28/1441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009B6E7-9CCE-409F-AC4C-2E6AFF84AD6E}"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B36630-3582-467D-BD75-BF628986B0E0}" type="datetimeFigureOut">
              <a:rPr lang="fa-IR" smtClean="0"/>
              <a:t>09/28/1441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009B6E7-9CCE-409F-AC4C-2E6AFF84AD6E}"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3B36630-3582-467D-BD75-BF628986B0E0}" type="datetimeFigureOut">
              <a:rPr lang="fa-IR" smtClean="0"/>
              <a:t>09/28/1441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009B6E7-9CCE-409F-AC4C-2E6AFF84AD6E}"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3B36630-3582-467D-BD75-BF628986B0E0}" type="datetimeFigureOut">
              <a:rPr lang="fa-IR" smtClean="0"/>
              <a:t>09/28/1441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009B6E7-9CCE-409F-AC4C-2E6AFF84AD6E}" type="slidenum">
              <a:rPr lang="fa-IR" smtClean="0"/>
              <a:t>‹#›</a:t>
            </a:fld>
            <a:endParaRPr lang="fa-I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36630-3582-467D-BD75-BF628986B0E0}" type="datetimeFigureOut">
              <a:rPr lang="fa-IR" smtClean="0"/>
              <a:t>09/28/1441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009B6E7-9CCE-409F-AC4C-2E6AFF84AD6E}" type="slidenum">
              <a:rPr lang="fa-IR" smtClean="0"/>
              <a:t>‹#›</a:t>
            </a:fld>
            <a:endParaRPr lang="fa-I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3B36630-3582-467D-BD75-BF628986B0E0}" type="datetimeFigureOut">
              <a:rPr lang="fa-IR" smtClean="0"/>
              <a:t>09/28/1441</a:t>
            </a:fld>
            <a:endParaRPr lang="fa-I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a-I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009B6E7-9CCE-409F-AC4C-2E6AFF84AD6E}" type="slidenum">
              <a:rPr lang="fa-IR" smtClean="0"/>
              <a:t>‹#›</a:t>
            </a:fld>
            <a:endParaRPr lang="fa-I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jhub.ir/weblog/%da%86%d8%a7%d9%be-%d9%85%d9%82%d8%a7%d9%84%d9%87-%d8%b9%d9%84%d9%85%db%8c-%d9%be%da%98%d9%88%d9%87%d8%b4%db%8c/" TargetMode="External"/><Relationship Id="rId2" Type="http://schemas.openxmlformats.org/officeDocument/2006/relationships/hyperlink" Target="http://jhub.ir/articles/%d9%85%d9%82%d8%a7%d9%84%d9%87-%d8%b9%d9%84%d9%85%db%8c-%d9%be%da%98%d9%88%d9%87%d8%b4%db%8c-%da%86%db%8c%d8%b3%d8%a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224136"/>
          </a:xfrm>
        </p:spPr>
        <p:txBody>
          <a:bodyPr/>
          <a:lstStyle/>
          <a:p>
            <a:r>
              <a:rPr lang="en-US" dirty="0" smtClean="0"/>
              <a:t>ISI</a:t>
            </a:r>
            <a:r>
              <a:rPr lang="fa-IR" dirty="0" smtClean="0"/>
              <a:t>چیست؟</a:t>
            </a:r>
            <a:endParaRPr lang="fa-IR" dirty="0"/>
          </a:p>
        </p:txBody>
      </p:sp>
      <p:sp>
        <p:nvSpPr>
          <p:cNvPr id="3" name="Subtitle 2"/>
          <p:cNvSpPr>
            <a:spLocks noGrp="1"/>
          </p:cNvSpPr>
          <p:nvPr>
            <p:ph type="subTitle" idx="1"/>
          </p:nvPr>
        </p:nvSpPr>
        <p:spPr>
          <a:xfrm>
            <a:off x="611560" y="1988840"/>
            <a:ext cx="7848872" cy="4176464"/>
          </a:xfrm>
        </p:spPr>
        <p:txBody>
          <a:bodyPr/>
          <a:lstStyle/>
          <a:p>
            <a:pPr algn="just">
              <a:lnSpc>
                <a:spcPct val="250000"/>
              </a:lnSpc>
            </a:pPr>
            <a:r>
              <a:rPr lang="en-US" b="1" dirty="0">
                <a:solidFill>
                  <a:srgbClr val="333333"/>
                </a:solidFill>
                <a:latin typeface="IRANSans-web"/>
              </a:rPr>
              <a:t>ISI </a:t>
            </a:r>
            <a:r>
              <a:rPr lang="fa-IR" b="1" dirty="0">
                <a:solidFill>
                  <a:srgbClr val="333333"/>
                </a:solidFill>
                <a:latin typeface="IRANSans-web"/>
              </a:rPr>
              <a:t>معیاری است برای بررسی اعتبار یک مقاله علمی ، همان طور که وزن را با کیلوگرم اندازه گیری می کنند و کیلوگرم یک واحد سنجش برای وزن است ، مقالات علمی نیز واحد های اندازه گیری و اعتبار سنجی برای خود دارند که آی اس آی یکی از معیارهای سنجش مقاله در سطح جهانی است.</a:t>
            </a:r>
          </a:p>
          <a:p>
            <a:pPr>
              <a:lnSpc>
                <a:spcPct val="200000"/>
              </a:lnSpc>
            </a:pPr>
            <a:endParaRPr lang="fa-IR" dirty="0"/>
          </a:p>
        </p:txBody>
      </p:sp>
    </p:spTree>
    <p:extLst>
      <p:ext uri="{BB962C8B-B14F-4D97-AF65-F5344CB8AC3E}">
        <p14:creationId xmlns:p14="http://schemas.microsoft.com/office/powerpoint/2010/main" val="3299784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84784"/>
            <a:ext cx="7408333" cy="4641379"/>
          </a:xfrm>
        </p:spPr>
        <p:txBody>
          <a:bodyPr>
            <a:normAutofit fontScale="92500"/>
          </a:bodyPr>
          <a:lstStyle/>
          <a:p>
            <a:pPr algn="just">
              <a:lnSpc>
                <a:spcPct val="200000"/>
              </a:lnSpc>
            </a:pPr>
            <a:r>
              <a:rPr lang="fa-IR" dirty="0">
                <a:solidFill>
                  <a:srgbClr val="FF0000"/>
                </a:solidFill>
              </a:rPr>
              <a:t>مقاله های گزارشی اغلب به صورت یک یادداشت و یا فرمت کسب و کار ارائه می‌شوند و هدف از نگارش آنها معمولاً ارائه یک موقعیت مناسب به عنوان مطالعه موردی و یا </a:t>
            </a:r>
            <a:r>
              <a:rPr lang="en-US" dirty="0">
                <a:solidFill>
                  <a:srgbClr val="FF0000"/>
                </a:solidFill>
              </a:rPr>
              <a:t>case study </a:t>
            </a:r>
            <a:r>
              <a:rPr lang="fa-IR" dirty="0">
                <a:solidFill>
                  <a:srgbClr val="FF0000"/>
                </a:solidFill>
              </a:rPr>
              <a:t>است. به عنوان مثال یک مقاله گزارشی ممکن است از طرف یک استاد برای نویسنده سفارش داده شده باشد تا نویسنده بتواند مشکل کلیدی در یک سناریوی کاری یا مطرح کند (ممکن است نویسنده یک دیدگاه منابع انسانی را ارائه دهد).</a:t>
            </a:r>
          </a:p>
        </p:txBody>
      </p:sp>
      <p:sp>
        <p:nvSpPr>
          <p:cNvPr id="3" name="Title 2"/>
          <p:cNvSpPr>
            <a:spLocks noGrp="1"/>
          </p:cNvSpPr>
          <p:nvPr>
            <p:ph type="title"/>
          </p:nvPr>
        </p:nvSpPr>
        <p:spPr/>
        <p:txBody>
          <a:bodyPr/>
          <a:lstStyle/>
          <a:p>
            <a:r>
              <a:rPr lang="fa-IR" dirty="0" smtClean="0"/>
              <a:t>مقاله های گزارشی</a:t>
            </a:r>
            <a:endParaRPr lang="fa-IR" dirty="0"/>
          </a:p>
        </p:txBody>
      </p:sp>
    </p:spTree>
    <p:extLst>
      <p:ext uri="{BB962C8B-B14F-4D97-AF65-F5344CB8AC3E}">
        <p14:creationId xmlns:p14="http://schemas.microsoft.com/office/powerpoint/2010/main" val="3047499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56792"/>
            <a:ext cx="7408333" cy="4569371"/>
          </a:xfrm>
        </p:spPr>
        <p:txBody>
          <a:bodyPr/>
          <a:lstStyle/>
          <a:p>
            <a:pPr algn="just">
              <a:lnSpc>
                <a:spcPct val="200000"/>
              </a:lnSpc>
            </a:pPr>
            <a:r>
              <a:rPr lang="fa-IR" dirty="0"/>
              <a:t>مقاله های تفسیری از انواع مقاله های علمی پژوهشی اغلب توسط اساتید برای دانشجویان سفارش داده می‌شوند. اساتید معمولاً از دانشجویان می‌خواهند تا با استفاده از دانش تئوری کسب شده در یک کورس آموزشی، بتوانند راه حل مناسبی را برای یک مطالعه موردی خاص مطرح کنند.</a:t>
            </a:r>
          </a:p>
        </p:txBody>
      </p:sp>
      <p:sp>
        <p:nvSpPr>
          <p:cNvPr id="3" name="Title 2"/>
          <p:cNvSpPr>
            <a:spLocks noGrp="1"/>
          </p:cNvSpPr>
          <p:nvPr>
            <p:ph type="title"/>
          </p:nvPr>
        </p:nvSpPr>
        <p:spPr/>
        <p:txBody>
          <a:bodyPr/>
          <a:lstStyle/>
          <a:p>
            <a:r>
              <a:rPr lang="fa-IR" dirty="0" smtClean="0"/>
              <a:t>مقاله های تفسیری</a:t>
            </a:r>
            <a:endParaRPr lang="fa-IR" dirty="0"/>
          </a:p>
        </p:txBody>
      </p:sp>
    </p:spTree>
    <p:extLst>
      <p:ext uri="{BB962C8B-B14F-4D97-AF65-F5344CB8AC3E}">
        <p14:creationId xmlns:p14="http://schemas.microsoft.com/office/powerpoint/2010/main" val="3935687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12776"/>
            <a:ext cx="7408333" cy="4713387"/>
          </a:xfrm>
        </p:spPr>
        <p:txBody>
          <a:bodyPr/>
          <a:lstStyle/>
          <a:p>
            <a:pPr algn="just">
              <a:lnSpc>
                <a:spcPct val="150000"/>
              </a:lnSpc>
            </a:pPr>
            <a:r>
              <a:rPr lang="fa-IR" b="1" dirty="0">
                <a:solidFill>
                  <a:schemeClr val="tx1">
                    <a:lumMod val="95000"/>
                    <a:lumOff val="5000"/>
                  </a:schemeClr>
                </a:solidFill>
              </a:rPr>
              <a:t>مؤسسه اطلاعات علمی یا </a:t>
            </a:r>
            <a:r>
              <a:rPr lang="en-US" b="1" dirty="0">
                <a:solidFill>
                  <a:schemeClr val="tx1">
                    <a:lumMod val="95000"/>
                    <a:lumOff val="5000"/>
                  </a:schemeClr>
                </a:solidFill>
              </a:rPr>
              <a:t>ISI  ‏(Institute for Scientific Information)، </a:t>
            </a:r>
            <a:r>
              <a:rPr lang="fa-IR" b="1" dirty="0">
                <a:solidFill>
                  <a:schemeClr val="tx1">
                    <a:lumMod val="95000"/>
                    <a:lumOff val="5000"/>
                  </a:schemeClr>
                </a:solidFill>
              </a:rPr>
              <a:t>موسسه‌ای با تمرکز بر علم‌سنجی و انتشارات علمی است که در سال ۱۹۶۰ توسط یوجین گارفیلد تأسیس شد.  این مؤسسه توسط مؤسسه علمی تامسون در سال ۱۹۹۲ خریداری و به‌ عنوان  </a:t>
            </a:r>
            <a:r>
              <a:rPr lang="en-US" b="1" dirty="0">
                <a:solidFill>
                  <a:schemeClr val="tx1">
                    <a:lumMod val="95000"/>
                    <a:lumOff val="5000"/>
                  </a:schemeClr>
                </a:solidFill>
              </a:rPr>
              <a:t>Thomson ISI </a:t>
            </a:r>
            <a:r>
              <a:rPr lang="fa-IR" b="1" dirty="0">
                <a:solidFill>
                  <a:schemeClr val="tx1">
                    <a:lumMod val="95000"/>
                    <a:lumOff val="5000"/>
                  </a:schemeClr>
                </a:solidFill>
              </a:rPr>
              <a:t>شناخته شد و اکنون نیز با نام </a:t>
            </a:r>
            <a:r>
              <a:rPr lang="en-US" b="1" dirty="0" smtClean="0">
                <a:solidFill>
                  <a:schemeClr val="tx1">
                    <a:lumMod val="95000"/>
                    <a:lumOff val="5000"/>
                  </a:schemeClr>
                </a:solidFill>
              </a:rPr>
              <a:t>Thomson</a:t>
            </a:r>
          </a:p>
          <a:p>
            <a:pPr algn="just">
              <a:lnSpc>
                <a:spcPct val="150000"/>
              </a:lnSpc>
            </a:pPr>
            <a:r>
              <a:rPr lang="en-US" b="1" dirty="0" smtClean="0">
                <a:solidFill>
                  <a:schemeClr val="tx1">
                    <a:lumMod val="95000"/>
                    <a:lumOff val="5000"/>
                  </a:schemeClr>
                </a:solidFill>
              </a:rPr>
              <a:t> </a:t>
            </a:r>
            <a:r>
              <a:rPr lang="en-US" b="1" dirty="0">
                <a:solidFill>
                  <a:schemeClr val="tx1">
                    <a:lumMod val="95000"/>
                    <a:lumOff val="5000"/>
                  </a:schemeClr>
                </a:solidFill>
              </a:rPr>
              <a:t>Scientific  </a:t>
            </a:r>
            <a:r>
              <a:rPr lang="fa-IR" b="1" dirty="0">
                <a:solidFill>
                  <a:schemeClr val="tx1">
                    <a:lumMod val="95000"/>
                    <a:lumOff val="5000"/>
                  </a:schemeClr>
                </a:solidFill>
              </a:rPr>
              <a:t>شناخته شده است، این مؤسسه بخشی از شرکت </a:t>
            </a:r>
            <a:r>
              <a:rPr lang="en-US" b="1" dirty="0">
                <a:solidFill>
                  <a:schemeClr val="tx1">
                    <a:lumMod val="95000"/>
                    <a:lumOff val="5000"/>
                  </a:schemeClr>
                </a:solidFill>
              </a:rPr>
              <a:t>Thomson Reuters </a:t>
            </a:r>
            <a:r>
              <a:rPr lang="fa-IR" b="1" dirty="0">
                <a:solidFill>
                  <a:schemeClr val="tx1">
                    <a:lumMod val="95000"/>
                    <a:lumOff val="5000"/>
                  </a:schemeClr>
                </a:solidFill>
              </a:rPr>
              <a:t>است.</a:t>
            </a:r>
          </a:p>
        </p:txBody>
      </p:sp>
      <p:sp>
        <p:nvSpPr>
          <p:cNvPr id="3" name="Title 2"/>
          <p:cNvSpPr>
            <a:spLocks noGrp="1"/>
          </p:cNvSpPr>
          <p:nvPr>
            <p:ph type="title"/>
          </p:nvPr>
        </p:nvSpPr>
        <p:spPr/>
        <p:txBody>
          <a:bodyPr/>
          <a:lstStyle/>
          <a:p>
            <a:r>
              <a:rPr lang="fa-IR" dirty="0" smtClean="0"/>
              <a:t>موسسه اطلاعات علمی</a:t>
            </a:r>
            <a:endParaRPr lang="fa-IR" dirty="0"/>
          </a:p>
        </p:txBody>
      </p:sp>
    </p:spTree>
    <p:extLst>
      <p:ext uri="{BB962C8B-B14F-4D97-AF65-F5344CB8AC3E}">
        <p14:creationId xmlns:p14="http://schemas.microsoft.com/office/powerpoint/2010/main" val="267932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3" y="1844824"/>
            <a:ext cx="8064896" cy="4281339"/>
          </a:xfrm>
        </p:spPr>
        <p:txBody>
          <a:bodyPr/>
          <a:lstStyle/>
          <a:p>
            <a:pPr algn="just">
              <a:lnSpc>
                <a:spcPct val="150000"/>
              </a:lnSpc>
            </a:pPr>
            <a:r>
              <a:rPr lang="fa-IR" dirty="0">
                <a:solidFill>
                  <a:schemeClr val="tx1">
                    <a:lumMod val="95000"/>
                    <a:lumOff val="5000"/>
                  </a:schemeClr>
                </a:solidFill>
              </a:rPr>
              <a:t>بانک اطلاعات </a:t>
            </a:r>
            <a:r>
              <a:rPr lang="en-US" dirty="0">
                <a:solidFill>
                  <a:schemeClr val="tx1">
                    <a:lumMod val="95000"/>
                    <a:lumOff val="5000"/>
                  </a:schemeClr>
                </a:solidFill>
              </a:rPr>
              <a:t>ISI </a:t>
            </a:r>
            <a:r>
              <a:rPr lang="fa-IR" dirty="0">
                <a:solidFill>
                  <a:schemeClr val="tx1">
                    <a:lumMod val="95000"/>
                    <a:lumOff val="5000"/>
                  </a:schemeClr>
                </a:solidFill>
              </a:rPr>
              <a:t>مرکزی برای فهرست نمودن و پوشش دادن جامع مهمترین مجلات علمی منتشره در دنیا به منظور تبادل اطلاعات میان پژوهشگران مختلف می باشد. </a:t>
            </a:r>
          </a:p>
          <a:p>
            <a:pPr algn="just">
              <a:lnSpc>
                <a:spcPct val="150000"/>
              </a:lnSpc>
            </a:pPr>
            <a:r>
              <a:rPr lang="fa-IR" dirty="0">
                <a:solidFill>
                  <a:schemeClr val="tx1">
                    <a:lumMod val="95000"/>
                    <a:lumOff val="5000"/>
                  </a:schemeClr>
                </a:solidFill>
              </a:rPr>
              <a:t>هر مجله علمی قبل از انتخاب شدن و فهرست شدن در </a:t>
            </a:r>
            <a:r>
              <a:rPr lang="en-US" dirty="0">
                <a:solidFill>
                  <a:schemeClr val="tx1">
                    <a:lumMod val="95000"/>
                    <a:lumOff val="5000"/>
                  </a:schemeClr>
                </a:solidFill>
              </a:rPr>
              <a:t>ISI </a:t>
            </a:r>
            <a:r>
              <a:rPr lang="fa-IR" dirty="0">
                <a:solidFill>
                  <a:schemeClr val="tx1">
                    <a:lumMod val="95000"/>
                    <a:lumOff val="5000"/>
                  </a:schemeClr>
                </a:solidFill>
              </a:rPr>
              <a:t>یکسری مراحل ارزیابی را پشت سر می گذارد. ازجمله عوامل مورد ارزیابی و رعایت استانداردهای بانک اطلاعاتی </a:t>
            </a:r>
            <a:r>
              <a:rPr lang="en-US" dirty="0">
                <a:solidFill>
                  <a:schemeClr val="tx1">
                    <a:lumMod val="95000"/>
                    <a:lumOff val="5000"/>
                  </a:schemeClr>
                </a:solidFill>
              </a:rPr>
              <a:t>ISI ، </a:t>
            </a:r>
            <a:r>
              <a:rPr lang="fa-IR" dirty="0">
                <a:solidFill>
                  <a:schemeClr val="tx1">
                    <a:lumMod val="95000"/>
                    <a:lumOff val="5000"/>
                  </a:schemeClr>
                </a:solidFill>
              </a:rPr>
              <a:t>کمیته علمی منتخب مجله، تنوع بین المللی مقالات چاپ شده در آن، نشر به موقع مجله و جایگاه نشرآن می باشد.</a:t>
            </a:r>
          </a:p>
          <a:p>
            <a:endParaRPr lang="fa-IR" dirty="0"/>
          </a:p>
        </p:txBody>
      </p:sp>
      <p:sp>
        <p:nvSpPr>
          <p:cNvPr id="3" name="Title 2"/>
          <p:cNvSpPr>
            <a:spLocks noGrp="1"/>
          </p:cNvSpPr>
          <p:nvPr>
            <p:ph type="title"/>
          </p:nvPr>
        </p:nvSpPr>
        <p:spPr/>
        <p:txBody>
          <a:bodyPr>
            <a:normAutofit/>
          </a:bodyPr>
          <a:lstStyle/>
          <a:p>
            <a:pPr algn="r"/>
            <a:r>
              <a:rPr lang="fa-IR" sz="2800" dirty="0"/>
              <a:t>موسسه اطلاعات علمی  </a:t>
            </a:r>
            <a:r>
              <a:rPr lang="fa-IR" sz="2000" dirty="0"/>
              <a:t>( </a:t>
            </a:r>
            <a:r>
              <a:rPr lang="en-US" sz="2000" dirty="0" smtClean="0"/>
              <a:t>(Institute </a:t>
            </a:r>
            <a:r>
              <a:rPr lang="en-US" sz="2000" dirty="0"/>
              <a:t>for Scientific Information </a:t>
            </a:r>
            <a:endParaRPr lang="fa-IR" sz="2000" dirty="0"/>
          </a:p>
        </p:txBody>
      </p:sp>
    </p:spTree>
    <p:extLst>
      <p:ext uri="{BB962C8B-B14F-4D97-AF65-F5344CB8AC3E}">
        <p14:creationId xmlns:p14="http://schemas.microsoft.com/office/powerpoint/2010/main" val="1202519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688"/>
            <a:ext cx="7772400" cy="936104"/>
          </a:xfrm>
        </p:spPr>
        <p:txBody>
          <a:bodyPr/>
          <a:lstStyle/>
          <a:p>
            <a:r>
              <a:rPr lang="fa-IR" b="1" dirty="0" smtClean="0">
                <a:solidFill>
                  <a:srgbClr val="FFFF00"/>
                </a:solidFill>
              </a:rPr>
              <a:t>انواع مقاله های علمی</a:t>
            </a:r>
            <a:endParaRPr lang="fa-IR" b="1" dirty="0">
              <a:solidFill>
                <a:srgbClr val="FFFF00"/>
              </a:solidFill>
            </a:endParaRPr>
          </a:p>
        </p:txBody>
      </p:sp>
      <p:sp>
        <p:nvSpPr>
          <p:cNvPr id="3" name="Subtitle 2"/>
          <p:cNvSpPr>
            <a:spLocks noGrp="1"/>
          </p:cNvSpPr>
          <p:nvPr>
            <p:ph type="subTitle" idx="1"/>
          </p:nvPr>
        </p:nvSpPr>
        <p:spPr>
          <a:xfrm>
            <a:off x="899592" y="1700808"/>
            <a:ext cx="6872808" cy="4536504"/>
          </a:xfrm>
        </p:spPr>
        <p:txBody>
          <a:bodyPr>
            <a:normAutofit/>
          </a:bodyPr>
          <a:lstStyle/>
          <a:p>
            <a:pPr>
              <a:lnSpc>
                <a:spcPct val="200000"/>
              </a:lnSpc>
            </a:pPr>
            <a:r>
              <a:rPr lang="fa-IR" sz="3200" b="1" dirty="0" smtClean="0">
                <a:solidFill>
                  <a:srgbClr val="C00000"/>
                </a:solidFill>
                <a:latin typeface="Arabic Typesetting" pitchFamily="66" charset="-78"/>
                <a:cs typeface="Arabic Typesetting" pitchFamily="66" charset="-78"/>
              </a:rPr>
              <a:t>1) مقاله </a:t>
            </a:r>
            <a:r>
              <a:rPr lang="fa-IR" sz="3200" b="1" dirty="0">
                <a:solidFill>
                  <a:srgbClr val="C00000"/>
                </a:solidFill>
                <a:latin typeface="Arabic Typesetting" pitchFamily="66" charset="-78"/>
                <a:cs typeface="Arabic Typesetting" pitchFamily="66" charset="-78"/>
              </a:rPr>
              <a:t>های </a:t>
            </a:r>
            <a:r>
              <a:rPr lang="fa-IR" sz="3200" b="1" dirty="0" smtClean="0">
                <a:solidFill>
                  <a:srgbClr val="C00000"/>
                </a:solidFill>
                <a:latin typeface="Arabic Typesetting" pitchFamily="66" charset="-78"/>
                <a:cs typeface="Arabic Typesetting" pitchFamily="66" charset="-78"/>
              </a:rPr>
              <a:t>استدلالی    2)مقاله </a:t>
            </a:r>
            <a:r>
              <a:rPr lang="fa-IR" sz="3200" b="1" dirty="0">
                <a:solidFill>
                  <a:srgbClr val="C00000"/>
                </a:solidFill>
                <a:latin typeface="Arabic Typesetting" pitchFamily="66" charset="-78"/>
                <a:cs typeface="Arabic Typesetting" pitchFamily="66" charset="-78"/>
              </a:rPr>
              <a:t>های </a:t>
            </a:r>
            <a:r>
              <a:rPr lang="fa-IR" sz="3200" b="1" dirty="0" smtClean="0">
                <a:solidFill>
                  <a:srgbClr val="C00000"/>
                </a:solidFill>
                <a:latin typeface="Arabic Typesetting" pitchFamily="66" charset="-78"/>
                <a:cs typeface="Arabic Typesetting" pitchFamily="66" charset="-78"/>
              </a:rPr>
              <a:t>تحلیلی       3)مقاله </a:t>
            </a:r>
            <a:r>
              <a:rPr lang="fa-IR" sz="3200" b="1" dirty="0">
                <a:solidFill>
                  <a:srgbClr val="C00000"/>
                </a:solidFill>
                <a:latin typeface="Arabic Typesetting" pitchFamily="66" charset="-78"/>
                <a:cs typeface="Arabic Typesetting" pitchFamily="66" charset="-78"/>
              </a:rPr>
              <a:t>های </a:t>
            </a:r>
            <a:r>
              <a:rPr lang="fa-IR" sz="3200" b="1" dirty="0" smtClean="0">
                <a:solidFill>
                  <a:srgbClr val="C00000"/>
                </a:solidFill>
                <a:latin typeface="Arabic Typesetting" pitchFamily="66" charset="-78"/>
                <a:cs typeface="Arabic Typesetting" pitchFamily="66" charset="-78"/>
              </a:rPr>
              <a:t>توصیفی</a:t>
            </a:r>
          </a:p>
          <a:p>
            <a:pPr>
              <a:lnSpc>
                <a:spcPct val="200000"/>
              </a:lnSpc>
            </a:pPr>
            <a:r>
              <a:rPr lang="fa-IR" sz="3200" b="1" dirty="0" smtClean="0">
                <a:solidFill>
                  <a:srgbClr val="C00000"/>
                </a:solidFill>
                <a:latin typeface="Arabic Typesetting" pitchFamily="66" charset="-78"/>
                <a:cs typeface="Arabic Typesetting" pitchFamily="66" charset="-78"/>
              </a:rPr>
              <a:t>4)مقاله های مقایسه‌ای                        5) مقاله </a:t>
            </a:r>
            <a:r>
              <a:rPr lang="fa-IR" sz="3200" b="1" dirty="0">
                <a:solidFill>
                  <a:srgbClr val="C00000"/>
                </a:solidFill>
                <a:latin typeface="Arabic Typesetting" pitchFamily="66" charset="-78"/>
                <a:cs typeface="Arabic Typesetting" pitchFamily="66" charset="-78"/>
              </a:rPr>
              <a:t>های علت و معلولی</a:t>
            </a:r>
          </a:p>
          <a:p>
            <a:pPr>
              <a:lnSpc>
                <a:spcPct val="200000"/>
              </a:lnSpc>
            </a:pPr>
            <a:r>
              <a:rPr lang="fa-IR" sz="3200" b="1" dirty="0" smtClean="0">
                <a:solidFill>
                  <a:srgbClr val="C00000"/>
                </a:solidFill>
                <a:latin typeface="Arabic Typesetting" pitchFamily="66" charset="-78"/>
                <a:cs typeface="Arabic Typesetting" pitchFamily="66" charset="-78"/>
              </a:rPr>
              <a:t>6) مقاله </a:t>
            </a:r>
            <a:r>
              <a:rPr lang="fa-IR" sz="3200" b="1" dirty="0">
                <a:solidFill>
                  <a:srgbClr val="C00000"/>
                </a:solidFill>
                <a:latin typeface="Arabic Typesetting" pitchFamily="66" charset="-78"/>
                <a:cs typeface="Arabic Typesetting" pitchFamily="66" charset="-78"/>
              </a:rPr>
              <a:t>های </a:t>
            </a:r>
            <a:r>
              <a:rPr lang="fa-IR" sz="3200" b="1" dirty="0" smtClean="0">
                <a:solidFill>
                  <a:srgbClr val="C00000"/>
                </a:solidFill>
                <a:latin typeface="Arabic Typesetting" pitchFamily="66" charset="-78"/>
                <a:cs typeface="Arabic Typesetting" pitchFamily="66" charset="-78"/>
              </a:rPr>
              <a:t>گزارشی        7)  مقاله </a:t>
            </a:r>
            <a:r>
              <a:rPr lang="fa-IR" sz="3200" b="1" dirty="0">
                <a:solidFill>
                  <a:srgbClr val="C00000"/>
                </a:solidFill>
                <a:latin typeface="Arabic Typesetting" pitchFamily="66" charset="-78"/>
                <a:cs typeface="Arabic Typesetting" pitchFamily="66" charset="-78"/>
              </a:rPr>
              <a:t>های تفسیری</a:t>
            </a:r>
          </a:p>
          <a:p>
            <a:endParaRPr lang="fa-IR" sz="3200" dirty="0">
              <a:solidFill>
                <a:srgbClr val="FFFF00"/>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852943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72816"/>
            <a:ext cx="7588365" cy="4353347"/>
          </a:xfrm>
        </p:spPr>
        <p:txBody>
          <a:bodyPr>
            <a:normAutofit lnSpcReduction="10000"/>
          </a:bodyPr>
          <a:lstStyle/>
          <a:p>
            <a:pPr algn="just">
              <a:lnSpc>
                <a:spcPct val="150000"/>
              </a:lnSpc>
            </a:pPr>
            <a:r>
              <a:rPr lang="fa-IR" dirty="0">
                <a:solidFill>
                  <a:srgbClr val="FF0000"/>
                </a:solidFill>
              </a:rPr>
              <a:t>مقاله های استدلالی دو روی یک مسئله بحث برانگیز را در یک مقاله به نمایش می‌گذارند. یک مقاله استدلالی خوب بایستی شامل استناداتی به محققانی که هر کدام از راه حل‌های منطقی را با دلیل و برهان به نمایش می‌گذارند باشد و نکات مثبت و منفی هرکدام از تحلیل‌ها را اشاره کند. نکته گیج کننده در این نوع از مقاله های این است که نویسنده ممکن است یکی از راه حل‌های مطرح شده را بیشتر قبول داشته باشد ولی در نگارش خود بایستی بی طرف باشد و از بیان احساسات شخصی خودداری کند.</a:t>
            </a:r>
          </a:p>
        </p:txBody>
      </p:sp>
      <p:sp>
        <p:nvSpPr>
          <p:cNvPr id="3" name="Title 2"/>
          <p:cNvSpPr>
            <a:spLocks noGrp="1"/>
          </p:cNvSpPr>
          <p:nvPr>
            <p:ph type="title"/>
          </p:nvPr>
        </p:nvSpPr>
        <p:spPr/>
        <p:txBody>
          <a:bodyPr/>
          <a:lstStyle/>
          <a:p>
            <a:r>
              <a:rPr lang="fa-IR" dirty="0" smtClean="0"/>
              <a:t>مقاله های استدلالی</a:t>
            </a:r>
            <a:endParaRPr lang="fa-IR" dirty="0"/>
          </a:p>
        </p:txBody>
      </p:sp>
    </p:spTree>
    <p:extLst>
      <p:ext uri="{BB962C8B-B14F-4D97-AF65-F5344CB8AC3E}">
        <p14:creationId xmlns:p14="http://schemas.microsoft.com/office/powerpoint/2010/main" val="672537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72816"/>
            <a:ext cx="7588365" cy="4353347"/>
          </a:xfrm>
        </p:spPr>
        <p:txBody>
          <a:bodyPr/>
          <a:lstStyle/>
          <a:p>
            <a:pPr algn="just">
              <a:lnSpc>
                <a:spcPct val="150000"/>
              </a:lnSpc>
            </a:pPr>
            <a:r>
              <a:rPr lang="fa-IR" dirty="0"/>
              <a:t>م</a:t>
            </a:r>
            <a:r>
              <a:rPr lang="fa-IR" dirty="0">
                <a:solidFill>
                  <a:srgbClr val="7030A0"/>
                </a:solidFill>
              </a:rPr>
              <a:t>قاله های تحلیلی شامل اطلاعاتی از منابع مختلف هستند ولی تمرکز آنها بر تحلیل دیدگاه‌های مختلف در رابطه با یک موضوع علمی، به جای بررسی یک دیدگاه معتبر است. نویسنده یک مقاله تحلیلی ممکن است روی یافته‌ها، روش تحقیق و یا نتایج محققان دیگر تمرکز کند و مقاله خود را با استفاده از خلاصه‌ای از مقالات دیگر نگارش کند. نویسندگان این مقالات برای محققان آینده فرمت‌های خاصی را برای انجام تحقیقات پیشنهاد خواهند کرد.</a:t>
            </a:r>
          </a:p>
        </p:txBody>
      </p:sp>
      <p:sp>
        <p:nvSpPr>
          <p:cNvPr id="3" name="Title 2"/>
          <p:cNvSpPr>
            <a:spLocks noGrp="1"/>
          </p:cNvSpPr>
          <p:nvPr>
            <p:ph type="title"/>
          </p:nvPr>
        </p:nvSpPr>
        <p:spPr/>
        <p:txBody>
          <a:bodyPr/>
          <a:lstStyle/>
          <a:p>
            <a:r>
              <a:rPr lang="fa-IR" dirty="0" smtClean="0"/>
              <a:t>مقاله های تحلیلی</a:t>
            </a:r>
            <a:endParaRPr lang="fa-IR" dirty="0"/>
          </a:p>
        </p:txBody>
      </p:sp>
    </p:spTree>
    <p:extLst>
      <p:ext uri="{BB962C8B-B14F-4D97-AF65-F5344CB8AC3E}">
        <p14:creationId xmlns:p14="http://schemas.microsoft.com/office/powerpoint/2010/main" val="2615810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28800"/>
            <a:ext cx="7660373" cy="4497363"/>
          </a:xfrm>
        </p:spPr>
        <p:txBody>
          <a:bodyPr>
            <a:normAutofit fontScale="92500" lnSpcReduction="20000"/>
          </a:bodyPr>
          <a:lstStyle/>
          <a:p>
            <a:pPr algn="just">
              <a:lnSpc>
                <a:spcPct val="150000"/>
              </a:lnSpc>
            </a:pPr>
            <a:r>
              <a:rPr lang="fa-IR" dirty="0"/>
              <a:t>مقاله های توصیفی اغلب توصیف مناسبی برای خود ارائه می‌دهند. نویسندگان این مقالات موضوع خود را از دیدگاه عملی توصیف می‌کنند که معمولاً این توصیف از هر گونه احساسات و یا تحمیل نظر نویسنده به دور هستند. با وجود این که </a:t>
            </a:r>
            <a:r>
              <a:rPr lang="fa-IR" dirty="0">
                <a:hlinkClick r:id="rId2"/>
              </a:rPr>
              <a:t>مقالات علمی پژوهشی</a:t>
            </a:r>
            <a:r>
              <a:rPr lang="fa-IR" dirty="0"/>
              <a:t> توصیفی شامل واقعیاتی از منابع مختلف خواهند بود، این اطلاعات بدون تفسیر باقی خواهند ماند و نویسنده تنها به بیان نتایج محققان دیگر بسنده خواهد کرد. نوشتن یک </a:t>
            </a:r>
            <a:r>
              <a:rPr lang="fa-IR" dirty="0">
                <a:hlinkClick r:id="rId3"/>
              </a:rPr>
              <a:t>مقاله علمی پژوهشی</a:t>
            </a:r>
            <a:r>
              <a:rPr lang="fa-IR" dirty="0"/>
              <a:t> از نوع توصیفی به خصوص برای محققانی که علاقه دارند نظر خود را در رابطه با مسائل مختلف بیان کنند مشکل خواهد بود؛ با این وجود نگارش یک مقاله توصیفی خوب، می‌تواند استایل اطلاعاتی با ارزشی را برای بحث‌ها و تفسیرهای دیگران در رابطه با موضوع فراهم کند.</a:t>
            </a:r>
          </a:p>
        </p:txBody>
      </p:sp>
      <p:sp>
        <p:nvSpPr>
          <p:cNvPr id="3" name="Title 2"/>
          <p:cNvSpPr>
            <a:spLocks noGrp="1"/>
          </p:cNvSpPr>
          <p:nvPr>
            <p:ph type="title"/>
          </p:nvPr>
        </p:nvSpPr>
        <p:spPr/>
        <p:txBody>
          <a:bodyPr/>
          <a:lstStyle/>
          <a:p>
            <a:r>
              <a:rPr lang="fa-IR" dirty="0" smtClean="0"/>
              <a:t>مقاله های توصیفی</a:t>
            </a:r>
            <a:endParaRPr lang="fa-IR" dirty="0"/>
          </a:p>
        </p:txBody>
      </p:sp>
    </p:spTree>
    <p:extLst>
      <p:ext uri="{BB962C8B-B14F-4D97-AF65-F5344CB8AC3E}">
        <p14:creationId xmlns:p14="http://schemas.microsoft.com/office/powerpoint/2010/main" val="88095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84784"/>
            <a:ext cx="7660373" cy="4641379"/>
          </a:xfrm>
        </p:spPr>
        <p:txBody>
          <a:bodyPr>
            <a:normAutofit fontScale="92500"/>
          </a:bodyPr>
          <a:lstStyle/>
          <a:p>
            <a:pPr algn="just">
              <a:lnSpc>
                <a:spcPct val="150000"/>
              </a:lnSpc>
            </a:pPr>
            <a:r>
              <a:rPr lang="fa-IR" dirty="0">
                <a:solidFill>
                  <a:schemeClr val="bg2">
                    <a:lumMod val="10000"/>
                  </a:schemeClr>
                </a:solidFill>
              </a:rPr>
              <a:t>مقاله های مقایسه‌ای اغلب برای مقایسه دو نویسنده مختلف و یا داستان‌هایی در یک ژانر مشخص به کار می‌روند. این مقاله های ممکن است در علوم اجتماعی برای مقایسه دو دیدگاه مختلف کاربرد داشته باشد. هم‌چنین در فلسفه از این نوع مقالات برای مقایسه دو طرز فکر از چارچوب‌های فلسفی مختلف استفاده می‌کنند. حتی محققان در تحقیقات کسب و کاری این نوع مقالات را به عنوان مثال برای مقایسه دو استایل رهبری مختلف به کار می‌برند. نکته مهم در رابطه با مقاله علمی پژوهشی از نوع مقایسه‌ای این است که نویسنده بایستی در عین حال که دو دیدگاه مختلف را به طور خلاصه مطرح می‌کند، قسمت عمده مقاله را به بیان نطرات خود در مقایسه دو دیدگاه اختصاص دهد.</a:t>
            </a:r>
          </a:p>
        </p:txBody>
      </p:sp>
      <p:sp>
        <p:nvSpPr>
          <p:cNvPr id="3" name="Title 2"/>
          <p:cNvSpPr>
            <a:spLocks noGrp="1"/>
          </p:cNvSpPr>
          <p:nvPr>
            <p:ph type="title"/>
          </p:nvPr>
        </p:nvSpPr>
        <p:spPr/>
        <p:txBody>
          <a:bodyPr/>
          <a:lstStyle/>
          <a:p>
            <a:r>
              <a:rPr lang="fa-IR" dirty="0" smtClean="0"/>
              <a:t>مقاله های مقایسه ای</a:t>
            </a:r>
            <a:endParaRPr lang="fa-IR" dirty="0"/>
          </a:p>
        </p:txBody>
      </p:sp>
    </p:spTree>
    <p:extLst>
      <p:ext uri="{BB962C8B-B14F-4D97-AF65-F5344CB8AC3E}">
        <p14:creationId xmlns:p14="http://schemas.microsoft.com/office/powerpoint/2010/main" val="1056656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84784"/>
            <a:ext cx="7408333" cy="4641379"/>
          </a:xfrm>
        </p:spPr>
        <p:txBody>
          <a:bodyPr/>
          <a:lstStyle/>
          <a:p>
            <a:pPr algn="just">
              <a:lnSpc>
                <a:spcPct val="150000"/>
              </a:lnSpc>
            </a:pPr>
            <a:r>
              <a:rPr lang="fa-IR" dirty="0"/>
              <a:t>مقاله های علت معلولی از انواع مقاله های علمی پژوهشی نتایج ممکن یا قابل انتظار برای یک اقدام و یا سیاست خاص را در یک توالی منطقی پی گیری می‌کنند. این پی گیری بایستی به گونه‌ای انجام پذیرد که مخاطب بتواند به راحتی آن را دنبال کند. یک مقاله علت معلولی خوب که در آموزش و یا کسب و کار قابل استفاده باشد، بایستی بتواند علاوه بر بیان نتایج احتمالی برای یک اقدام خاص، درصد احتمالی وقوع هر کدام از نتایج مطرح شده را نیز با توجه به روند منطقی نتیجه‌گیری‌ها برای مخاطبان ارائه دهد.</a:t>
            </a:r>
          </a:p>
        </p:txBody>
      </p:sp>
      <p:sp>
        <p:nvSpPr>
          <p:cNvPr id="3" name="Title 2"/>
          <p:cNvSpPr>
            <a:spLocks noGrp="1"/>
          </p:cNvSpPr>
          <p:nvPr>
            <p:ph type="title"/>
          </p:nvPr>
        </p:nvSpPr>
        <p:spPr/>
        <p:txBody>
          <a:bodyPr/>
          <a:lstStyle/>
          <a:p>
            <a:r>
              <a:rPr lang="fa-IR" dirty="0" smtClean="0"/>
              <a:t>مقاله های علت و معلولی</a:t>
            </a:r>
            <a:endParaRPr lang="fa-IR" dirty="0"/>
          </a:p>
        </p:txBody>
      </p:sp>
    </p:spTree>
    <p:extLst>
      <p:ext uri="{BB962C8B-B14F-4D97-AF65-F5344CB8AC3E}">
        <p14:creationId xmlns:p14="http://schemas.microsoft.com/office/powerpoint/2010/main" val="13796338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786</TotalTime>
  <Words>701</Words>
  <Application>Microsoft Office PowerPoint</Application>
  <PresentationFormat>On-screen Show (4:3)</PresentationFormat>
  <Paragraphs>26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Waveform</vt:lpstr>
      <vt:lpstr>ISIچیست؟</vt:lpstr>
      <vt:lpstr>موسسه اطلاعات علمی</vt:lpstr>
      <vt:lpstr>موسسه اطلاعات علمی  ( (Institute for Scientific Information </vt:lpstr>
      <vt:lpstr>انواع مقاله های علمی</vt:lpstr>
      <vt:lpstr>مقاله های استدلالی</vt:lpstr>
      <vt:lpstr>مقاله های تحلیلی</vt:lpstr>
      <vt:lpstr>مقاله های توصیفی</vt:lpstr>
      <vt:lpstr>مقاله های مقایسه ای</vt:lpstr>
      <vt:lpstr>مقاله های علت و معلولی</vt:lpstr>
      <vt:lpstr>مقاله های گزارشی</vt:lpstr>
      <vt:lpstr>مقاله های تفسیری</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انواع مقاله های علمی</dc:title>
  <dc:creator>MRT Pack 30 DVDs</dc:creator>
  <cp:lastModifiedBy>MRT Pack 30 DVDs</cp:lastModifiedBy>
  <cp:revision>9</cp:revision>
  <dcterms:created xsi:type="dcterms:W3CDTF">2020-05-09T07:28:48Z</dcterms:created>
  <dcterms:modified xsi:type="dcterms:W3CDTF">2020-05-20T10:00:41Z</dcterms:modified>
</cp:coreProperties>
</file>