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18" r:id="rId1"/>
  </p:sldMasterIdLst>
  <p:notesMasterIdLst>
    <p:notesMasterId r:id="rId18"/>
  </p:notesMasterIdLst>
  <p:handoutMasterIdLst>
    <p:handoutMasterId r:id="rId19"/>
  </p:handoutMasterIdLst>
  <p:sldIdLst>
    <p:sldId id="256" r:id="rId2"/>
    <p:sldId id="449" r:id="rId3"/>
    <p:sldId id="469" r:id="rId4"/>
    <p:sldId id="470" r:id="rId5"/>
    <p:sldId id="471" r:id="rId6"/>
    <p:sldId id="473" r:id="rId7"/>
    <p:sldId id="479" r:id="rId8"/>
    <p:sldId id="480" r:id="rId9"/>
    <p:sldId id="481" r:id="rId10"/>
    <p:sldId id="482" r:id="rId11"/>
    <p:sldId id="483" r:id="rId12"/>
    <p:sldId id="484" r:id="rId13"/>
    <p:sldId id="485" r:id="rId14"/>
    <p:sldId id="486" r:id="rId15"/>
    <p:sldId id="487" r:id="rId16"/>
    <p:sldId id="316" r:id="rId17"/>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9933FF"/>
    <a:srgbClr val="FF66FF"/>
    <a:srgbClr val="FFCCFF"/>
    <a:srgbClr val="00FFCC"/>
    <a:srgbClr val="FFFF66"/>
    <a:srgbClr val="FF9999"/>
    <a:srgbClr val="99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162" autoAdjust="0"/>
    <p:restoredTop sz="99585" autoAdjust="0"/>
  </p:normalViewPr>
  <p:slideViewPr>
    <p:cSldViewPr snapToGrid="0">
      <p:cViewPr varScale="1">
        <p:scale>
          <a:sx n="74" d="100"/>
          <a:sy n="74" d="100"/>
        </p:scale>
        <p:origin x="42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DB29D1A8-5B8C-4FBF-8E85-F9D72AE6B233}" type="datetimeFigureOut">
              <a:rPr lang="fa-IR" smtClean="0"/>
              <a:t>29/09/1441</a:t>
            </a:fld>
            <a:endParaRPr lang="fa-IR"/>
          </a:p>
        </p:txBody>
      </p:sp>
      <p:sp>
        <p:nvSpPr>
          <p:cNvPr id="4" name="Footer Placeholder 3"/>
          <p:cNvSpPr>
            <a:spLocks noGrp="1"/>
          </p:cNvSpPr>
          <p:nvPr>
            <p:ph type="ftr" sz="quarter" idx="2"/>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8787"/>
          </a:xfrm>
          <a:prstGeom prst="rect">
            <a:avLst/>
          </a:prstGeom>
        </p:spPr>
        <p:txBody>
          <a:bodyPr vert="horz" lIns="91440" tIns="45720" rIns="91440" bIns="45720" rtlCol="1" anchor="b"/>
          <a:lstStyle>
            <a:lvl1pPr algn="l">
              <a:defRPr sz="1200"/>
            </a:lvl1pPr>
          </a:lstStyle>
          <a:p>
            <a:fld id="{06432AF8-81B8-4ADA-9123-9EB90B3BC679}" type="slidenum">
              <a:rPr lang="fa-IR" smtClean="0"/>
              <a:t>‹#›</a:t>
            </a:fld>
            <a:endParaRPr lang="fa-IR"/>
          </a:p>
        </p:txBody>
      </p:sp>
    </p:spTree>
    <p:extLst>
      <p:ext uri="{BB962C8B-B14F-4D97-AF65-F5344CB8AC3E}">
        <p14:creationId xmlns:p14="http://schemas.microsoft.com/office/powerpoint/2010/main" val="2724565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3942644C-551A-48CB-93B4-EFF3B28BC789}" type="datetimeFigureOut">
              <a:rPr lang="fa-IR" smtClean="0"/>
              <a:t>29/09/1441</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9D5B97EB-88C2-47F2-8FA9-02E85D6CFD9A}" type="slidenum">
              <a:rPr lang="fa-IR" smtClean="0"/>
              <a:t>‹#›</a:t>
            </a:fld>
            <a:endParaRPr lang="fa-IR"/>
          </a:p>
        </p:txBody>
      </p:sp>
    </p:spTree>
    <p:extLst>
      <p:ext uri="{BB962C8B-B14F-4D97-AF65-F5344CB8AC3E}">
        <p14:creationId xmlns:p14="http://schemas.microsoft.com/office/powerpoint/2010/main" val="401176373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9D5B97EB-88C2-47F2-8FA9-02E85D6CFD9A}" type="slidenum">
              <a:rPr lang="fa-IR" smtClean="0"/>
              <a:t>1</a:t>
            </a:fld>
            <a:endParaRPr lang="fa-IR"/>
          </a:p>
        </p:txBody>
      </p:sp>
    </p:spTree>
    <p:extLst>
      <p:ext uri="{BB962C8B-B14F-4D97-AF65-F5344CB8AC3E}">
        <p14:creationId xmlns:p14="http://schemas.microsoft.com/office/powerpoint/2010/main" val="3912131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FB8972F-01AA-4F3C-A592-A542514B2A71}" type="datetime8">
              <a:rPr lang="fa-IR" smtClean="0"/>
              <a:t>21 مه 20</a:t>
            </a:fld>
            <a:endParaRPr lang="fa-IR"/>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fa-IR"/>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98B0BF82-B2AB-4FA3-B55D-51E47771DB17}" type="slidenum">
              <a:rPr lang="fa-IR" smtClean="0"/>
              <a:t>‹#›</a:t>
            </a:fld>
            <a:endParaRPr lang="fa-I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281421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70418C0-FD3A-4D0A-AD4B-39FAD7F93BA9}" type="datetime8">
              <a:rPr lang="fa-IR" smtClean="0"/>
              <a:t>21 مه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82549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9F193E-8AAE-43C9-9CAA-51A1E027AA66}" type="datetime8">
              <a:rPr lang="fa-IR" smtClean="0"/>
              <a:t>21 مه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209871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BEC489-AD3B-4237-9C90-9E7300DC6E73}" type="datetime8">
              <a:rPr lang="fa-IR" smtClean="0"/>
              <a:t>21 مه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875075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070096-225C-4998-8F8E-98E05DD97EC0}" type="datetime8">
              <a:rPr lang="fa-IR" smtClean="0"/>
              <a:t>21 مه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7539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72969B-9B56-43F1-860A-DF19634E1905}" type="datetime8">
              <a:rPr lang="fa-IR" smtClean="0"/>
              <a:t>21 مه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416133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EB6579C-7E0D-4087-AD96-787B96489064}" type="datetime8">
              <a:rPr lang="fa-IR" smtClean="0"/>
              <a:t>21 مه 20</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558728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F134DF-E042-4A6A-97CD-79AEEA83A187}" type="datetime8">
              <a:rPr lang="fa-IR" smtClean="0"/>
              <a:t>21 مه 20</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170121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833F1E-D2E9-4DF3-9BC2-4DAA820C6EF0}" type="datetime8">
              <a:rPr lang="fa-IR" smtClean="0"/>
              <a:t>21 مه 20</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998812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0260F6-A33A-44F5-81FD-C2BCA2073E07}" type="datetime8">
              <a:rPr lang="fa-IR" smtClean="0"/>
              <a:t>21 مه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72338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333428-766E-4D3E-80D0-EFBCBDF2CCEC}" type="datetime8">
              <a:rPr lang="fa-IR" smtClean="0"/>
              <a:t>21 مه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525277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840A7ABD-844D-41BC-AEDA-5B63267D715D}" type="datetime8">
              <a:rPr lang="fa-IR" smtClean="0"/>
              <a:t>21 مه 20</a:t>
            </a:fld>
            <a:endParaRPr lang="fa-IR"/>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fa-IR"/>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98B0BF82-B2AB-4FA3-B55D-51E47771DB17}" type="slidenum">
              <a:rPr lang="fa-IR" smtClean="0"/>
              <a:t>‹#›</a:t>
            </a:fld>
            <a:endParaRPr lang="fa-IR"/>
          </a:p>
        </p:txBody>
      </p:sp>
    </p:spTree>
    <p:extLst>
      <p:ext uri="{BB962C8B-B14F-4D97-AF65-F5344CB8AC3E}">
        <p14:creationId xmlns:p14="http://schemas.microsoft.com/office/powerpoint/2010/main" val="4065475391"/>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hf sldNum="0" hdr="0" ftr="0" dt="0"/>
  <p:txStyles>
    <p:titleStyle>
      <a:lvl1pPr algn="l" defTabSz="914400" rtl="1"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r" defTabSz="914400" rtl="1"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lum bright="70000" contrast="-70000"/>
          </a:blip>
          <a:stretch>
            <a:fillRect/>
          </a:stretch>
        </p:blipFill>
        <p:spPr>
          <a:xfrm>
            <a:off x="437883" y="141667"/>
            <a:ext cx="11475720" cy="6858000"/>
          </a:xfrm>
          <a:prstGeom prst="rect">
            <a:avLst/>
          </a:prstGeom>
        </p:spPr>
      </p:pic>
      <p:sp>
        <p:nvSpPr>
          <p:cNvPr id="2" name="Title 1"/>
          <p:cNvSpPr>
            <a:spLocks noGrp="1"/>
          </p:cNvSpPr>
          <p:nvPr>
            <p:ph type="ctrTitle"/>
          </p:nvPr>
        </p:nvSpPr>
        <p:spPr>
          <a:xfrm>
            <a:off x="1049480" y="1155127"/>
            <a:ext cx="9891916" cy="2657019"/>
          </a:xfrm>
        </p:spPr>
        <p:txBody>
          <a:bodyPr>
            <a:normAutofit/>
          </a:bodyPr>
          <a:lstStyle/>
          <a:p>
            <a:pPr algn="ctr"/>
            <a:r>
              <a:rPr lang="fa-IR" sz="5400" dirty="0" smtClean="0">
                <a:solidFill>
                  <a:schemeClr val="accent1">
                    <a:lumMod val="75000"/>
                  </a:schemeClr>
                </a:solidFill>
                <a:cs typeface="B Titr" panose="00000700000000000000" pitchFamily="2" charset="-78"/>
              </a:rPr>
              <a:t>مبانی آموزش تربیت بدنی</a:t>
            </a:r>
            <a:br>
              <a:rPr lang="fa-IR" sz="5400" dirty="0" smtClean="0">
                <a:solidFill>
                  <a:schemeClr val="accent1">
                    <a:lumMod val="75000"/>
                  </a:schemeClr>
                </a:solidFill>
                <a:cs typeface="B Titr" panose="00000700000000000000" pitchFamily="2" charset="-78"/>
              </a:rPr>
            </a:br>
            <a:r>
              <a:rPr lang="fa-IR" sz="5400" dirty="0" smtClean="0">
                <a:solidFill>
                  <a:schemeClr val="accent1">
                    <a:lumMod val="75000"/>
                  </a:schemeClr>
                </a:solidFill>
                <a:cs typeface="B Titr" panose="00000700000000000000" pitchFamily="2" charset="-78"/>
              </a:rPr>
              <a:t/>
            </a:r>
            <a:br>
              <a:rPr lang="fa-IR" sz="5400" dirty="0" smtClean="0">
                <a:solidFill>
                  <a:schemeClr val="accent1">
                    <a:lumMod val="75000"/>
                  </a:schemeClr>
                </a:solidFill>
                <a:cs typeface="B Titr" panose="00000700000000000000" pitchFamily="2" charset="-78"/>
              </a:rPr>
            </a:br>
            <a:r>
              <a:rPr lang="fa-IR" sz="2400" dirty="0" smtClean="0">
                <a:solidFill>
                  <a:srgbClr val="002060"/>
                </a:solidFill>
                <a:cs typeface="B Titr" panose="00000700000000000000" pitchFamily="2" charset="-78"/>
              </a:rPr>
              <a:t>مدرس: </a:t>
            </a:r>
            <a:r>
              <a:rPr lang="fa-IR" sz="2400" dirty="0" smtClean="0">
                <a:solidFill>
                  <a:srgbClr val="FF0000"/>
                </a:solidFill>
                <a:cs typeface="B Titr" panose="00000700000000000000" pitchFamily="2" charset="-78"/>
              </a:rPr>
              <a:t>دکتر حمزه مرادی</a:t>
            </a:r>
            <a:endParaRPr lang="fa-IR" sz="2000" dirty="0">
              <a:solidFill>
                <a:srgbClr val="FF0000"/>
              </a:solidFill>
              <a:cs typeface="B Titr" panose="00000700000000000000" pitchFamily="2" charset="-78"/>
            </a:endParaRPr>
          </a:p>
        </p:txBody>
      </p:sp>
      <p:sp>
        <p:nvSpPr>
          <p:cNvPr id="3" name="Subtitle 2"/>
          <p:cNvSpPr>
            <a:spLocks noGrp="1"/>
          </p:cNvSpPr>
          <p:nvPr>
            <p:ph type="subTitle" idx="1"/>
          </p:nvPr>
        </p:nvSpPr>
        <p:spPr>
          <a:xfrm>
            <a:off x="1964752" y="252804"/>
            <a:ext cx="7766936" cy="1507605"/>
          </a:xfrm>
        </p:spPr>
        <p:txBody>
          <a:bodyPr>
            <a:noAutofit/>
          </a:bodyPr>
          <a:lstStyle/>
          <a:p>
            <a:pPr algn="ctr"/>
            <a:r>
              <a:rPr lang="fa-IR" sz="3200" dirty="0" smtClean="0">
                <a:solidFill>
                  <a:schemeClr val="bg2">
                    <a:lumMod val="10000"/>
                  </a:schemeClr>
                </a:solidFill>
                <a:cs typeface="B Titr" panose="00000700000000000000" pitchFamily="2" charset="-78"/>
              </a:rPr>
              <a:t>دانشگاه فرهنگیان</a:t>
            </a:r>
          </a:p>
          <a:p>
            <a:pPr algn="ctr"/>
            <a:r>
              <a:rPr lang="fa-IR" sz="3200" dirty="0" smtClean="0">
                <a:solidFill>
                  <a:schemeClr val="bg2">
                    <a:lumMod val="10000"/>
                  </a:schemeClr>
                </a:solidFill>
                <a:cs typeface="B Titr" panose="00000700000000000000" pitchFamily="2" charset="-78"/>
              </a:rPr>
              <a:t>پردیس علامه امینی استان آذربایجان شرقی</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7883" y="3906751"/>
            <a:ext cx="3799266" cy="2796702"/>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99712" y="3906751"/>
            <a:ext cx="2840585" cy="2801908"/>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09683" y="3906751"/>
            <a:ext cx="2932119" cy="2796702"/>
          </a:xfrm>
          <a:prstGeom prst="rect">
            <a:avLst/>
          </a:prstGeom>
        </p:spPr>
      </p:pic>
    </p:spTree>
    <p:extLst>
      <p:ext uri="{BB962C8B-B14F-4D97-AF65-F5344CB8AC3E}">
        <p14:creationId xmlns:p14="http://schemas.microsoft.com/office/powerpoint/2010/main" val="1358549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9" name="Rectangle 3"/>
          <p:cNvSpPr>
            <a:spLocks noRot="1" noChangeArrowheads="1"/>
          </p:cNvSpPr>
          <p:nvPr/>
        </p:nvSpPr>
        <p:spPr bwMode="auto">
          <a:xfrm>
            <a:off x="515155" y="1371600"/>
            <a:ext cx="10367493"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40000"/>
              </a:lnSpc>
            </a:pPr>
            <a:r>
              <a:rPr lang="fa-IR" altLang="fa-IR" sz="2600" b="1" dirty="0">
                <a:cs typeface="B Lotus" panose="00000400000000000000" pitchFamily="2" charset="-78"/>
              </a:rPr>
              <a:t>12- </a:t>
            </a:r>
            <a:r>
              <a:rPr lang="ar-SA" altLang="fa-IR" sz="2600" b="1" dirty="0">
                <a:cs typeface="B Lotus" panose="00000400000000000000" pitchFamily="2" charset="-78"/>
              </a:rPr>
              <a:t>اگر دانش آموزي در مسير سئوال و جواب قرار نگيرد و آنها را نفهمد معلم بايد بررسي كند كه درك نكردن او به دليل نفهميدن سئوال يا گوش نكردن اوست، يا اصولاً قدرت فهم او در اين مطلب كم است. </a:t>
            </a:r>
            <a:endParaRPr lang="en-US" altLang="fa-IR" sz="2600" b="1" dirty="0">
              <a:cs typeface="B Lotus" panose="00000400000000000000" pitchFamily="2" charset="-78"/>
            </a:endParaRPr>
          </a:p>
          <a:p>
            <a:pPr algn="just" rtl="1" eaLnBrk="1" hangingPunct="1">
              <a:lnSpc>
                <a:spcPct val="140000"/>
              </a:lnSpc>
            </a:pPr>
            <a:r>
              <a:rPr lang="fa-IR" altLang="fa-IR" sz="2600" b="1" dirty="0">
                <a:cs typeface="B Lotus" panose="00000400000000000000" pitchFamily="2" charset="-78"/>
              </a:rPr>
              <a:t>13- </a:t>
            </a:r>
            <a:r>
              <a:rPr lang="ar-SA" altLang="fa-IR" sz="2600" b="1" dirty="0">
                <a:cs typeface="B Lotus" panose="00000400000000000000" pitchFamily="2" charset="-78"/>
              </a:rPr>
              <a:t>ممكن است لازم باشد هنگام تدريس، دانش آموزان براي مدت كوتاهي بايستند، اگر اين ايستادن بيش از اندازه طول بكشد، آنان خسته مي شوند كه معلم در اين حال بايد فوراً آنها را بنشاند. </a:t>
            </a:r>
            <a:endParaRPr lang="en-US" altLang="fa-IR" sz="2600" b="1" dirty="0">
              <a:cs typeface="B Lotus" panose="00000400000000000000" pitchFamily="2" charset="-78"/>
            </a:endParaRPr>
          </a:p>
        </p:txBody>
      </p:sp>
      <p:sp>
        <p:nvSpPr>
          <p:cNvPr id="6" name="Rectangle 2"/>
          <p:cNvSpPr>
            <a:spLocks noGrp="1" noChangeArrowheads="1"/>
          </p:cNvSpPr>
          <p:nvPr>
            <p:ph idx="1"/>
          </p:nvPr>
        </p:nvSpPr>
        <p:spPr>
          <a:xfrm>
            <a:off x="1145146" y="386366"/>
            <a:ext cx="9218054" cy="832834"/>
          </a:xfrm>
        </p:spPr>
        <p:txBody>
          <a:bodyPr>
            <a:noAutofit/>
          </a:bodyPr>
          <a:lstStyle/>
          <a:p>
            <a:pPr algn="ctr">
              <a:buFont typeface="Wingdings 2" panose="05020102010507070707" pitchFamily="18" charset="2"/>
              <a:buNone/>
              <a:defRPr/>
            </a:pPr>
            <a:r>
              <a:rPr lang="fa-IR" sz="3600" b="1" dirty="0">
                <a:solidFill>
                  <a:srgbClr val="FF0000"/>
                </a:solidFill>
                <a:cs typeface="B Lotus" panose="00000400000000000000" pitchFamily="2" charset="-78"/>
              </a:rPr>
              <a:t> </a:t>
            </a:r>
            <a:r>
              <a:rPr lang="fa-IR" sz="3600" b="1" dirty="0" smtClean="0">
                <a:solidFill>
                  <a:srgbClr val="FF0000"/>
                </a:solidFill>
                <a:cs typeface="B Lotus" panose="00000400000000000000" pitchFamily="2" charset="-78"/>
              </a:rPr>
              <a:t>راهنمای </a:t>
            </a:r>
            <a:r>
              <a:rPr lang="ar-SA" sz="3600" b="1" dirty="0">
                <a:solidFill>
                  <a:srgbClr val="FF0000"/>
                </a:solidFill>
                <a:cs typeface="B Lotus" panose="00000400000000000000" pitchFamily="2" charset="-78"/>
              </a:rPr>
              <a:t>تدريس نظري درس تربيت بدني </a:t>
            </a:r>
            <a:endParaRPr lang="en-US" sz="3600" b="1" dirty="0">
              <a:solidFill>
                <a:srgbClr val="FF0000"/>
              </a:solidFill>
              <a:cs typeface="B Lotus" panose="00000400000000000000" pitchFamily="2" charset="-78"/>
            </a:endParaRPr>
          </a:p>
        </p:txBody>
      </p:sp>
    </p:spTree>
    <p:extLst>
      <p:ext uri="{BB962C8B-B14F-4D97-AF65-F5344CB8AC3E}">
        <p14:creationId xmlns:p14="http://schemas.microsoft.com/office/powerpoint/2010/main" val="174366868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 calcmode="lin" valueType="num">
                                      <p:cBhvr additive="base">
                                        <p:cTn id="7"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1" end="1"/>
                                            </p:txEl>
                                          </p:spTgt>
                                        </p:tgtEl>
                                        <p:attrNameLst>
                                          <p:attrName>style.visibility</p:attrName>
                                        </p:attrNameLst>
                                      </p:cBhvr>
                                      <p:to>
                                        <p:strVal val="visible"/>
                                      </p:to>
                                    </p:set>
                                    <p:anim calcmode="lin" valueType="num">
                                      <p:cBhvr additive="base">
                                        <p:cTn id="12"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nodeType="after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 calcmode="lin" valueType="num">
                                      <p:cBhvr additive="base">
                                        <p:cTn id="17"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2095500" y="334851"/>
            <a:ext cx="7924800" cy="609600"/>
          </a:xfrm>
        </p:spPr>
        <p:txBody>
          <a:bodyPr>
            <a:noAutofit/>
          </a:bodyPr>
          <a:lstStyle/>
          <a:p>
            <a:pPr algn="ctr">
              <a:buFont typeface="Wingdings 2" panose="05020102010507070707" pitchFamily="18" charset="2"/>
              <a:buNone/>
              <a:defRPr/>
            </a:pPr>
            <a:r>
              <a:rPr lang="fa-IR" sz="3600" b="1" dirty="0">
                <a:solidFill>
                  <a:srgbClr val="FF0000"/>
                </a:solidFill>
                <a:cs typeface="B Lotus" panose="00000400000000000000" pitchFamily="2" charset="-78"/>
              </a:rPr>
              <a:t>برخورد با افراد نامنظم و بی انضباط</a:t>
            </a:r>
            <a:endParaRPr lang="en-US" sz="3600" b="1" dirty="0">
              <a:solidFill>
                <a:srgbClr val="FF0000"/>
              </a:solidFill>
              <a:cs typeface="B Lotus" panose="00000400000000000000" pitchFamily="2" charset="-78"/>
            </a:endParaRPr>
          </a:p>
        </p:txBody>
      </p:sp>
      <p:sp>
        <p:nvSpPr>
          <p:cNvPr id="219139" name="Rectangle 3"/>
          <p:cNvSpPr>
            <a:spLocks noRot="1" noChangeArrowheads="1"/>
          </p:cNvSpPr>
          <p:nvPr/>
        </p:nvSpPr>
        <p:spPr bwMode="auto">
          <a:xfrm>
            <a:off x="566670" y="1569077"/>
            <a:ext cx="10157138"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40000"/>
              </a:lnSpc>
            </a:pPr>
            <a:r>
              <a:rPr lang="ar-SA" altLang="fa-IR" sz="2600" b="1" dirty="0">
                <a:cs typeface="B Lotus" panose="00000400000000000000" pitchFamily="2" charset="-78"/>
              </a:rPr>
              <a:t>اگر دانش آموزاني داراي رفتار غير عادي و وضع نامنظم در كلاس هستند، ابتدا بايد به برنامه درسي و نحوه رفتار خود معلم در كلاس رسيدگي شود. اگر مشكلي در بين نبود سپس بايد علت ناراحتي دانش آموزان مورد رسيدگي قرار گيرد. بعضي از ناراحتيها و سركشيهاي دانش آموزان طبيعي است كه بايد از راههاي تربيتي مخصوص آنها را مورد توجه قرار داد و فرصت ابزار ناراحتيها و سركشيهاي طبيعي را براي آنان به موقع و در جاي خود فراهم ساخت تا در كلاس درس مزاحم ديگران نشوند. </a:t>
            </a:r>
            <a:r>
              <a:rPr lang="fa-IR" altLang="fa-IR" sz="2600" b="1" dirty="0">
                <a:cs typeface="B Lotus" panose="00000400000000000000" pitchFamily="2" charset="-78"/>
              </a:rPr>
              <a:t>براي اينکار راههاي زير پيشنهاد مي شود:</a:t>
            </a:r>
            <a:endParaRPr lang="en-US" altLang="fa-IR" sz="2600" b="1" dirty="0">
              <a:cs typeface="B Lotus" panose="00000400000000000000" pitchFamily="2" charset="-78"/>
            </a:endParaRPr>
          </a:p>
        </p:txBody>
      </p:sp>
    </p:spTree>
    <p:extLst>
      <p:ext uri="{BB962C8B-B14F-4D97-AF65-F5344CB8AC3E}">
        <p14:creationId xmlns:p14="http://schemas.microsoft.com/office/powerpoint/2010/main" val="102672182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9" name="Rectangle 3"/>
          <p:cNvSpPr>
            <a:spLocks noRot="1" noChangeArrowheads="1"/>
          </p:cNvSpPr>
          <p:nvPr/>
        </p:nvSpPr>
        <p:spPr bwMode="auto">
          <a:xfrm>
            <a:off x="334851" y="1648496"/>
            <a:ext cx="10586434" cy="4523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6075" indent="-346075">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50000"/>
              </a:lnSpc>
              <a:buFont typeface="Wingdings" panose="05000000000000000000" pitchFamily="2" charset="2"/>
              <a:buChar char="ü"/>
            </a:pPr>
            <a:r>
              <a:rPr lang="ar-SA" altLang="fa-IR" sz="2500" b="1" dirty="0">
                <a:cs typeface="B Lotus" panose="00000400000000000000" pitchFamily="2" charset="-78"/>
              </a:rPr>
              <a:t>طريقه ديگر برخورد با ناراحتي هاي دانش آموزان تقسيم آنان به دسته ها و گروههاي مختلف است. </a:t>
            </a:r>
            <a:endParaRPr lang="en-US" altLang="fa-IR" sz="2500" b="1" dirty="0">
              <a:cs typeface="B Lotus" panose="00000400000000000000" pitchFamily="2" charset="-78"/>
            </a:endParaRPr>
          </a:p>
          <a:p>
            <a:pPr algn="just" rtl="1" eaLnBrk="1" hangingPunct="1">
              <a:lnSpc>
                <a:spcPct val="150000"/>
              </a:lnSpc>
              <a:buFont typeface="Wingdings" panose="05000000000000000000" pitchFamily="2" charset="2"/>
              <a:buChar char="ü"/>
            </a:pPr>
            <a:r>
              <a:rPr lang="ar-SA" altLang="fa-IR" sz="2500" b="1" dirty="0">
                <a:cs typeface="B Lotus" panose="00000400000000000000" pitchFamily="2" charset="-78"/>
              </a:rPr>
              <a:t>گاهي براي جلوگيري از سركشي دانش آموزان معلم تربيت بدني مي تواند چند دقيقه اي آن دانش آموز را از شركت در برنامه هاي ورزشي </a:t>
            </a:r>
            <a:r>
              <a:rPr lang="fa-IR" altLang="fa-IR" sz="2500" b="1" dirty="0">
                <a:cs typeface="B Lotus" panose="00000400000000000000" pitchFamily="2" charset="-78"/>
              </a:rPr>
              <a:t>(</a:t>
            </a:r>
            <a:r>
              <a:rPr lang="ar-SA" altLang="fa-IR" sz="2500" b="1" dirty="0">
                <a:cs typeface="B Lotus" panose="00000400000000000000" pitchFamily="2" charset="-78"/>
              </a:rPr>
              <a:t>كه معمولاً بسيار مورد توجه آنان است</a:t>
            </a:r>
            <a:r>
              <a:rPr lang="fa-IR" altLang="fa-IR" sz="2500" b="1" dirty="0">
                <a:cs typeface="B Lotus" panose="00000400000000000000" pitchFamily="2" charset="-78"/>
              </a:rPr>
              <a:t>)</a:t>
            </a:r>
            <a:r>
              <a:rPr lang="ar-SA" altLang="fa-IR" sz="2500" b="1" dirty="0">
                <a:cs typeface="B Lotus" panose="00000400000000000000" pitchFamily="2" charset="-78"/>
              </a:rPr>
              <a:t> محروم سازد.</a:t>
            </a:r>
            <a:endParaRPr lang="en-US" altLang="fa-IR" sz="2500" b="1" dirty="0">
              <a:cs typeface="B Lotus" panose="00000400000000000000" pitchFamily="2" charset="-78"/>
            </a:endParaRPr>
          </a:p>
          <a:p>
            <a:pPr algn="just" rtl="1" eaLnBrk="1" hangingPunct="1">
              <a:lnSpc>
                <a:spcPct val="150000"/>
              </a:lnSpc>
              <a:buFont typeface="Wingdings" panose="05000000000000000000" pitchFamily="2" charset="2"/>
              <a:buChar char="ü"/>
            </a:pPr>
            <a:r>
              <a:rPr lang="en-US" altLang="fa-IR" sz="2500" b="1" dirty="0">
                <a:cs typeface="B Lotus" panose="00000400000000000000" pitchFamily="2" charset="-78"/>
              </a:rPr>
              <a:t> </a:t>
            </a:r>
            <a:r>
              <a:rPr lang="ar-SA" altLang="fa-IR" sz="2500" b="1" dirty="0">
                <a:cs typeface="B Lotus" panose="00000400000000000000" pitchFamily="2" charset="-78"/>
              </a:rPr>
              <a:t>بهترين ضامن پيشگيري از وقوع ناراحتيهاي انضباطي دانش آموزان وجود محيط گرم و صميمانه و در عين حال قاطع كلاسي است. </a:t>
            </a:r>
            <a:endParaRPr lang="en-US" altLang="fa-IR" sz="2500" b="1" dirty="0">
              <a:cs typeface="B Lotus" panose="00000400000000000000" pitchFamily="2" charset="-78"/>
            </a:endParaRPr>
          </a:p>
          <a:p>
            <a:pPr algn="just" rtl="1" eaLnBrk="1" hangingPunct="1">
              <a:lnSpc>
                <a:spcPct val="150000"/>
              </a:lnSpc>
              <a:buFont typeface="Wingdings" panose="05000000000000000000" pitchFamily="2" charset="2"/>
              <a:buChar char="ü"/>
            </a:pPr>
            <a:r>
              <a:rPr lang="ar-SA" altLang="fa-IR" sz="2500" b="1" dirty="0">
                <a:cs typeface="B Lotus" panose="00000400000000000000" pitchFamily="2" charset="-78"/>
              </a:rPr>
              <a:t>بعضي اوقات جويا شدن علت نار</a:t>
            </a:r>
            <a:r>
              <a:rPr lang="fa-IR" altLang="fa-IR" sz="2500" b="1" dirty="0">
                <a:cs typeface="B Lotus" panose="00000400000000000000" pitchFamily="2" charset="-78"/>
              </a:rPr>
              <a:t>ا</a:t>
            </a:r>
            <a:r>
              <a:rPr lang="ar-SA" altLang="fa-IR" sz="2500" b="1" dirty="0">
                <a:cs typeface="B Lotus" panose="00000400000000000000" pitchFamily="2" charset="-78"/>
              </a:rPr>
              <a:t>حتيها به طور مستقيم از خود دانش آموزان از نظر پيدا كردن راه حل و رفع ناراحتي موثرتر است. </a:t>
            </a:r>
            <a:endParaRPr lang="en-US" altLang="fa-IR" sz="2500" b="1" dirty="0">
              <a:cs typeface="B Lotus" panose="00000400000000000000" pitchFamily="2" charset="-78"/>
            </a:endParaRPr>
          </a:p>
        </p:txBody>
      </p:sp>
      <p:sp>
        <p:nvSpPr>
          <p:cNvPr id="6" name="Rectangle 2"/>
          <p:cNvSpPr>
            <a:spLocks noGrp="1" noChangeArrowheads="1"/>
          </p:cNvSpPr>
          <p:nvPr>
            <p:ph idx="1"/>
          </p:nvPr>
        </p:nvSpPr>
        <p:spPr>
          <a:xfrm>
            <a:off x="2095500" y="334851"/>
            <a:ext cx="7924800" cy="609600"/>
          </a:xfrm>
        </p:spPr>
        <p:txBody>
          <a:bodyPr>
            <a:noAutofit/>
          </a:bodyPr>
          <a:lstStyle/>
          <a:p>
            <a:pPr algn="ctr">
              <a:buFont typeface="Wingdings 2" panose="05020102010507070707" pitchFamily="18" charset="2"/>
              <a:buNone/>
              <a:defRPr/>
            </a:pPr>
            <a:r>
              <a:rPr lang="fa-IR" sz="3600" b="1" dirty="0">
                <a:solidFill>
                  <a:srgbClr val="FF0000"/>
                </a:solidFill>
                <a:cs typeface="B Lotus" panose="00000400000000000000" pitchFamily="2" charset="-78"/>
              </a:rPr>
              <a:t>برخورد با افراد نامنظم و بی انضباط</a:t>
            </a:r>
            <a:endParaRPr lang="en-US" sz="3600" b="1" dirty="0">
              <a:solidFill>
                <a:srgbClr val="FF0000"/>
              </a:solidFill>
              <a:cs typeface="B Lotus" panose="00000400000000000000" pitchFamily="2" charset="-78"/>
            </a:endParaRPr>
          </a:p>
        </p:txBody>
      </p:sp>
    </p:spTree>
    <p:extLst>
      <p:ext uri="{BB962C8B-B14F-4D97-AF65-F5344CB8AC3E}">
        <p14:creationId xmlns:p14="http://schemas.microsoft.com/office/powerpoint/2010/main" val="1482634829"/>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 calcmode="lin" valueType="num">
                                      <p:cBhvr additive="base">
                                        <p:cTn id="7"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1" end="1"/>
                                            </p:txEl>
                                          </p:spTgt>
                                        </p:tgtEl>
                                        <p:attrNameLst>
                                          <p:attrName>style.visibility</p:attrName>
                                        </p:attrNameLst>
                                      </p:cBhvr>
                                      <p:to>
                                        <p:strVal val="visible"/>
                                      </p:to>
                                    </p:set>
                                    <p:anim calcmode="lin" valueType="num">
                                      <p:cBhvr additive="base">
                                        <p:cTn id="12"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2" end="2"/>
                                            </p:txEl>
                                          </p:spTgt>
                                        </p:tgtEl>
                                        <p:attrNameLst>
                                          <p:attrName>style.visibility</p:attrName>
                                        </p:attrNameLst>
                                      </p:cBhvr>
                                      <p:to>
                                        <p:strVal val="visible"/>
                                      </p:to>
                                    </p:set>
                                    <p:anim calcmode="lin" valueType="num">
                                      <p:cBhvr additive="base">
                                        <p:cTn id="17"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3" end="3"/>
                                            </p:txEl>
                                          </p:spTgt>
                                        </p:tgtEl>
                                        <p:attrNameLst>
                                          <p:attrName>style.visibility</p:attrName>
                                        </p:attrNameLst>
                                      </p:cBhvr>
                                      <p:to>
                                        <p:strVal val="visible"/>
                                      </p:to>
                                    </p:set>
                                    <p:anim calcmode="lin" valueType="num">
                                      <p:cBhvr additive="base">
                                        <p:cTn id="22" dur="1000" fill="hold"/>
                                        <p:tgtEl>
                                          <p:spTgt spid="219139">
                                            <p:txEl>
                                              <p:pRg st="3" end="3"/>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4000"/>
                            </p:stCondLst>
                            <p:childTnLst>
                              <p:par>
                                <p:cTn id="25" presetID="2" presetClass="entr" presetSubtype="8" fill="hold"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 calcmode="lin" valueType="num">
                                      <p:cBhvr additive="base">
                                        <p:cTn id="27"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9" name="Rectangle 3"/>
          <p:cNvSpPr>
            <a:spLocks noRot="1" noChangeArrowheads="1"/>
          </p:cNvSpPr>
          <p:nvPr/>
        </p:nvSpPr>
        <p:spPr bwMode="auto">
          <a:xfrm>
            <a:off x="528034" y="1355725"/>
            <a:ext cx="10431887"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6075" indent="-346075">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40000"/>
              </a:lnSpc>
              <a:buFont typeface="Wingdings" panose="05000000000000000000" pitchFamily="2" charset="2"/>
              <a:buChar char="ü"/>
            </a:pPr>
            <a:r>
              <a:rPr lang="ar-SA" altLang="fa-IR" sz="2500" b="1" dirty="0">
                <a:cs typeface="B Lotus" panose="00000400000000000000" pitchFamily="2" charset="-78"/>
              </a:rPr>
              <a:t>دانش آموزان ناراحت را بايد هدايت و تربيت كرد و تنها در مواقعي كه ناراحتيهاي آنان ادامه يابد و به تحصيل ساير دانش آموزان ضرر برساند، مي توان آنان را به گونه اي كه از نظر تربيتي موثر باشد متنبه يا براي چند جلسه از كلاس محروم كرد .</a:t>
            </a:r>
            <a:endParaRPr lang="en-US" altLang="fa-IR" sz="2500" b="1" dirty="0">
              <a:cs typeface="B Lotus" panose="00000400000000000000" pitchFamily="2" charset="-78"/>
            </a:endParaRPr>
          </a:p>
          <a:p>
            <a:pPr algn="just" rtl="1" eaLnBrk="1" hangingPunct="1">
              <a:lnSpc>
                <a:spcPct val="140000"/>
              </a:lnSpc>
              <a:buFont typeface="Wingdings" panose="05000000000000000000" pitchFamily="2" charset="2"/>
              <a:buChar char="ü"/>
            </a:pPr>
            <a:r>
              <a:rPr lang="ar-SA" altLang="fa-IR" sz="2500" b="1" dirty="0">
                <a:cs typeface="B Lotus" panose="00000400000000000000" pitchFamily="2" charset="-78"/>
              </a:rPr>
              <a:t>خطاها و ناراحتيهايي مانند نافرماني تعمدي از معلم و گوش نكردن به فرمانها و دستورهاي او يا تهديد و بي احترامي علني به او به منزله پرچمهاي سرخي است كه معلم و اولياي مدرسه بايد نسبت به رفع اين مشكلات اقدام فوري به عمل آورند. </a:t>
            </a:r>
            <a:endParaRPr lang="en-US" altLang="fa-IR" sz="2500" b="1" dirty="0">
              <a:cs typeface="B Lotus" panose="00000400000000000000" pitchFamily="2" charset="-78"/>
            </a:endParaRPr>
          </a:p>
          <a:p>
            <a:pPr algn="just" rtl="1" eaLnBrk="1" hangingPunct="1">
              <a:lnSpc>
                <a:spcPct val="140000"/>
              </a:lnSpc>
              <a:buFont typeface="Wingdings" panose="05000000000000000000" pitchFamily="2" charset="2"/>
              <a:buChar char="ü"/>
            </a:pPr>
            <a:r>
              <a:rPr lang="ar-SA" altLang="fa-IR" sz="2500" b="1" dirty="0">
                <a:cs typeface="B Lotus" panose="00000400000000000000" pitchFamily="2" charset="-78"/>
              </a:rPr>
              <a:t>ممكن است سركشي و نافرماني هنگامي پيش آيد كه دانش آموز آرزوي بردن بدون قيد و شرط داشته باشد. </a:t>
            </a:r>
            <a:endParaRPr lang="en-US" altLang="fa-IR" sz="2500" b="1" dirty="0">
              <a:cs typeface="B Lotus" panose="00000400000000000000" pitchFamily="2" charset="-78"/>
            </a:endParaRPr>
          </a:p>
        </p:txBody>
      </p:sp>
      <p:sp>
        <p:nvSpPr>
          <p:cNvPr id="6" name="Rectangle 2"/>
          <p:cNvSpPr>
            <a:spLocks noGrp="1" noChangeArrowheads="1"/>
          </p:cNvSpPr>
          <p:nvPr>
            <p:ph idx="1"/>
          </p:nvPr>
        </p:nvSpPr>
        <p:spPr>
          <a:xfrm>
            <a:off x="2095500" y="334851"/>
            <a:ext cx="7924800" cy="609600"/>
          </a:xfrm>
        </p:spPr>
        <p:txBody>
          <a:bodyPr>
            <a:noAutofit/>
          </a:bodyPr>
          <a:lstStyle/>
          <a:p>
            <a:pPr algn="ctr">
              <a:buFont typeface="Wingdings 2" panose="05020102010507070707" pitchFamily="18" charset="2"/>
              <a:buNone/>
              <a:defRPr/>
            </a:pPr>
            <a:r>
              <a:rPr lang="fa-IR" sz="3600" b="1" dirty="0">
                <a:solidFill>
                  <a:srgbClr val="FF0000"/>
                </a:solidFill>
                <a:cs typeface="B Lotus" panose="00000400000000000000" pitchFamily="2" charset="-78"/>
              </a:rPr>
              <a:t>برخورد با افراد نامنظم و بی انضباط</a:t>
            </a:r>
            <a:endParaRPr lang="en-US" sz="3600" b="1" dirty="0">
              <a:solidFill>
                <a:srgbClr val="FF0000"/>
              </a:solidFill>
              <a:cs typeface="B Lotus" panose="00000400000000000000" pitchFamily="2" charset="-78"/>
            </a:endParaRPr>
          </a:p>
        </p:txBody>
      </p:sp>
    </p:spTree>
    <p:extLst>
      <p:ext uri="{BB962C8B-B14F-4D97-AF65-F5344CB8AC3E}">
        <p14:creationId xmlns:p14="http://schemas.microsoft.com/office/powerpoint/2010/main" val="179456559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 calcmode="lin" valueType="num">
                                      <p:cBhvr additive="base">
                                        <p:cTn id="7"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1" end="1"/>
                                            </p:txEl>
                                          </p:spTgt>
                                        </p:tgtEl>
                                        <p:attrNameLst>
                                          <p:attrName>style.visibility</p:attrName>
                                        </p:attrNameLst>
                                      </p:cBhvr>
                                      <p:to>
                                        <p:strVal val="visible"/>
                                      </p:to>
                                    </p:set>
                                    <p:anim calcmode="lin" valueType="num">
                                      <p:cBhvr additive="base">
                                        <p:cTn id="12"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2" end="2"/>
                                            </p:txEl>
                                          </p:spTgt>
                                        </p:tgtEl>
                                        <p:attrNameLst>
                                          <p:attrName>style.visibility</p:attrName>
                                        </p:attrNameLst>
                                      </p:cBhvr>
                                      <p:to>
                                        <p:strVal val="visible"/>
                                      </p:to>
                                    </p:set>
                                    <p:anim calcmode="lin" valueType="num">
                                      <p:cBhvr additive="base">
                                        <p:cTn id="17"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3000"/>
                            </p:stCondLst>
                            <p:childTnLst>
                              <p:par>
                                <p:cTn id="20" presetID="2" presetClass="entr" presetSubtype="8" fill="hold"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 calcmode="lin" valueType="num">
                                      <p:cBhvr additive="base">
                                        <p:cTn id="22"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9" name="Rectangle 3"/>
          <p:cNvSpPr>
            <a:spLocks noRot="1" noChangeArrowheads="1"/>
          </p:cNvSpPr>
          <p:nvPr/>
        </p:nvSpPr>
        <p:spPr bwMode="auto">
          <a:xfrm>
            <a:off x="244698" y="1379113"/>
            <a:ext cx="10349248" cy="4390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6075" indent="-346075">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50000"/>
              </a:lnSpc>
              <a:buFont typeface="Wingdings" panose="05000000000000000000" pitchFamily="2" charset="2"/>
              <a:buChar char="ü"/>
            </a:pPr>
            <a:r>
              <a:rPr lang="ar-SA" altLang="fa-IR" sz="2500" b="1" dirty="0">
                <a:cs typeface="B Lotus" panose="00000400000000000000" pitchFamily="2" charset="-78"/>
              </a:rPr>
              <a:t>در مقابل دانش آموزان سركش و خودنما، دانش آموزاني وجود دارند كه خجول، ترسو و كناره گيرند و به هيچ وجه به شركت در فعاليتها و مسابقات مايل نيستند. معلم بايد براي رفع اين نقيصه به كمك آنان بشتابد. دانش آموز كم رو و خجول هم از نظر عاطفي و هم از نظر جسماني بايد تامين داشته باشد. </a:t>
            </a:r>
            <a:endParaRPr lang="en-US" altLang="fa-IR" sz="2500" b="1" dirty="0">
              <a:cs typeface="B Lotus" panose="00000400000000000000" pitchFamily="2" charset="-78"/>
            </a:endParaRPr>
          </a:p>
          <a:p>
            <a:pPr algn="just" rtl="1" eaLnBrk="1" hangingPunct="1">
              <a:lnSpc>
                <a:spcPct val="150000"/>
              </a:lnSpc>
              <a:buFont typeface="Wingdings" panose="05000000000000000000" pitchFamily="2" charset="2"/>
              <a:buChar char="ü"/>
            </a:pPr>
            <a:r>
              <a:rPr lang="ar-SA" altLang="fa-IR" sz="2500" b="1" dirty="0">
                <a:cs typeface="B Lotus" panose="00000400000000000000" pitchFamily="2" charset="-78"/>
              </a:rPr>
              <a:t>ابتدا بايد دانش آموز كم رو را به تماشاي ساير دانش آموزان مشغول فعاليت هستند واداشت. </a:t>
            </a:r>
            <a:endParaRPr lang="en-US" altLang="fa-IR" sz="2500" b="1" dirty="0">
              <a:cs typeface="B Lotus" panose="00000400000000000000" pitchFamily="2" charset="-78"/>
            </a:endParaRPr>
          </a:p>
          <a:p>
            <a:pPr algn="just" rtl="1" eaLnBrk="1" hangingPunct="1">
              <a:lnSpc>
                <a:spcPct val="150000"/>
              </a:lnSpc>
              <a:buFont typeface="Wingdings" panose="05000000000000000000" pitchFamily="2" charset="2"/>
              <a:buChar char="ü"/>
            </a:pPr>
            <a:r>
              <a:rPr lang="ar-SA" altLang="fa-IR" sz="2500" b="1" dirty="0">
                <a:cs typeface="B Lotus" panose="00000400000000000000" pitchFamily="2" charset="-78"/>
              </a:rPr>
              <a:t>دانش آموزان كم رو و خجل بيشتر ميل دارند كه به تنهايي و به ميل خود كار كنند نه اينكه با ديگران روبرو شوند و در فعاليتهاي آنان شريك باشند. </a:t>
            </a:r>
            <a:endParaRPr lang="en-US" altLang="fa-IR" sz="2500" b="1" dirty="0">
              <a:cs typeface="B Lotus" panose="00000400000000000000" pitchFamily="2" charset="-78"/>
            </a:endParaRPr>
          </a:p>
        </p:txBody>
      </p:sp>
      <p:sp>
        <p:nvSpPr>
          <p:cNvPr id="6" name="Rectangle 2"/>
          <p:cNvSpPr>
            <a:spLocks noGrp="1" noChangeArrowheads="1"/>
          </p:cNvSpPr>
          <p:nvPr>
            <p:ph idx="1"/>
          </p:nvPr>
        </p:nvSpPr>
        <p:spPr>
          <a:xfrm>
            <a:off x="2095500" y="334851"/>
            <a:ext cx="7924800" cy="609600"/>
          </a:xfrm>
        </p:spPr>
        <p:txBody>
          <a:bodyPr>
            <a:noAutofit/>
          </a:bodyPr>
          <a:lstStyle/>
          <a:p>
            <a:pPr algn="ctr">
              <a:buFont typeface="Wingdings 2" panose="05020102010507070707" pitchFamily="18" charset="2"/>
              <a:buNone/>
              <a:defRPr/>
            </a:pPr>
            <a:r>
              <a:rPr lang="fa-IR" sz="3600" b="1" dirty="0">
                <a:solidFill>
                  <a:srgbClr val="FF0000"/>
                </a:solidFill>
                <a:cs typeface="B Lotus" panose="00000400000000000000" pitchFamily="2" charset="-78"/>
              </a:rPr>
              <a:t>برخورد با افراد نامنظم و بی انضباط</a:t>
            </a:r>
            <a:endParaRPr lang="en-US" sz="3600" b="1" dirty="0">
              <a:solidFill>
                <a:srgbClr val="FF0000"/>
              </a:solidFill>
              <a:cs typeface="B Lotus" panose="00000400000000000000" pitchFamily="2" charset="-78"/>
            </a:endParaRPr>
          </a:p>
        </p:txBody>
      </p:sp>
    </p:spTree>
    <p:extLst>
      <p:ext uri="{BB962C8B-B14F-4D97-AF65-F5344CB8AC3E}">
        <p14:creationId xmlns:p14="http://schemas.microsoft.com/office/powerpoint/2010/main" val="111964570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 calcmode="lin" valueType="num">
                                      <p:cBhvr additive="base">
                                        <p:cTn id="7"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1" end="1"/>
                                            </p:txEl>
                                          </p:spTgt>
                                        </p:tgtEl>
                                        <p:attrNameLst>
                                          <p:attrName>style.visibility</p:attrName>
                                        </p:attrNameLst>
                                      </p:cBhvr>
                                      <p:to>
                                        <p:strVal val="visible"/>
                                      </p:to>
                                    </p:set>
                                    <p:anim calcmode="lin" valueType="num">
                                      <p:cBhvr additive="base">
                                        <p:cTn id="12"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2" end="2"/>
                                            </p:txEl>
                                          </p:spTgt>
                                        </p:tgtEl>
                                        <p:attrNameLst>
                                          <p:attrName>style.visibility</p:attrName>
                                        </p:attrNameLst>
                                      </p:cBhvr>
                                      <p:to>
                                        <p:strVal val="visible"/>
                                      </p:to>
                                    </p:set>
                                    <p:anim calcmode="lin" valueType="num">
                                      <p:cBhvr additive="base">
                                        <p:cTn id="17"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3000"/>
                            </p:stCondLst>
                            <p:childTnLst>
                              <p:par>
                                <p:cTn id="20" presetID="2" presetClass="entr" presetSubtype="8" fill="hold" nodeType="after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 calcmode="lin" valueType="num">
                                      <p:cBhvr additive="base">
                                        <p:cTn id="22"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9" name="Rectangle 3"/>
          <p:cNvSpPr>
            <a:spLocks noRot="1" noChangeArrowheads="1"/>
          </p:cNvSpPr>
          <p:nvPr/>
        </p:nvSpPr>
        <p:spPr bwMode="auto">
          <a:xfrm>
            <a:off x="656822" y="1848342"/>
            <a:ext cx="9989713" cy="3213055"/>
          </a:xfrm>
          <a:prstGeom prst="rect">
            <a:avLst/>
          </a:prstGeom>
          <a:noFill/>
          <a:ln w="9525">
            <a:noFill/>
            <a:miter lim="800000"/>
            <a:headEnd/>
            <a:tailEnd/>
          </a:ln>
        </p:spPr>
        <p:txBody>
          <a:bodyPr/>
          <a:lstStyle/>
          <a:p>
            <a:pPr marL="346075" indent="-346075" algn="just">
              <a:lnSpc>
                <a:spcPct val="140000"/>
              </a:lnSpc>
              <a:buFont typeface="Wingdings" pitchFamily="2" charset="2"/>
              <a:buChar char="ü"/>
              <a:defRPr/>
            </a:pPr>
            <a:r>
              <a:rPr lang="ar-SA" sz="2400" b="1" dirty="0">
                <a:cs typeface="B Lotus" panose="00000400000000000000" pitchFamily="2" charset="-78"/>
              </a:rPr>
              <a:t>ممكن است در بعضي مدارس كودكان معلول جسمي، رواني و يا ذهني وجود داشته باشند. هيچ كودكي نبايد از تربيت بدني محروم شود و به طور كلي نبايد مسئله اي به نام معافيت از تربيت بدني يا معذوريت به دليل محدوديتهاي جسمي، رواني و يا ذهني وجود داشته باشد. </a:t>
            </a:r>
            <a:endParaRPr lang="en-US" sz="2400" b="1" dirty="0">
              <a:cs typeface="B Lotus" panose="00000400000000000000" pitchFamily="2" charset="-78"/>
            </a:endParaRPr>
          </a:p>
          <a:p>
            <a:pPr marL="346075" indent="-346075" algn="just">
              <a:lnSpc>
                <a:spcPct val="140000"/>
              </a:lnSpc>
              <a:buFont typeface="Wingdings" pitchFamily="2" charset="2"/>
              <a:buChar char="ü"/>
              <a:defRPr/>
            </a:pPr>
            <a:r>
              <a:rPr lang="ar-SA" sz="2400" b="1" dirty="0">
                <a:cs typeface="B Lotus" panose="00000400000000000000" pitchFamily="2" charset="-78"/>
              </a:rPr>
              <a:t>معلم تربيت بدني بايد خود را با تواناييهاي مختلف كودكان هماهنگ سازد و نياز هر كودك را به تناسب وضعيت جسمي و روحي او برآورد. </a:t>
            </a:r>
            <a:endParaRPr lang="en-US" sz="2400" b="1" dirty="0">
              <a:cs typeface="B Lotus" panose="00000400000000000000" pitchFamily="2" charset="-78"/>
            </a:endParaRPr>
          </a:p>
          <a:p>
            <a:pPr algn="just" rtl="1" eaLnBrk="1" hangingPunct="1">
              <a:lnSpc>
                <a:spcPct val="140000"/>
              </a:lnSpc>
              <a:defRPr/>
            </a:pPr>
            <a:endParaRPr lang="fa-IR" sz="2400" b="1" dirty="0">
              <a:cs typeface="B Lotus" panose="00000400000000000000" pitchFamily="2" charset="-78"/>
            </a:endParaRPr>
          </a:p>
        </p:txBody>
      </p:sp>
      <p:sp>
        <p:nvSpPr>
          <p:cNvPr id="6" name="Rectangle 2"/>
          <p:cNvSpPr>
            <a:spLocks noGrp="1" noChangeArrowheads="1"/>
          </p:cNvSpPr>
          <p:nvPr>
            <p:ph idx="1"/>
          </p:nvPr>
        </p:nvSpPr>
        <p:spPr>
          <a:xfrm>
            <a:off x="2095500" y="334851"/>
            <a:ext cx="7924800" cy="609600"/>
          </a:xfrm>
        </p:spPr>
        <p:txBody>
          <a:bodyPr>
            <a:noAutofit/>
          </a:bodyPr>
          <a:lstStyle/>
          <a:p>
            <a:pPr algn="ctr">
              <a:buFont typeface="Wingdings 2" panose="05020102010507070707" pitchFamily="18" charset="2"/>
              <a:buNone/>
              <a:defRPr/>
            </a:pPr>
            <a:r>
              <a:rPr lang="fa-IR" sz="3600" b="1" dirty="0">
                <a:solidFill>
                  <a:srgbClr val="FF0000"/>
                </a:solidFill>
                <a:cs typeface="B Lotus" panose="00000400000000000000" pitchFamily="2" charset="-78"/>
              </a:rPr>
              <a:t>برخورد با افراد نامنظم و بی انضباط</a:t>
            </a:r>
            <a:endParaRPr lang="en-US" sz="3600" b="1" dirty="0">
              <a:solidFill>
                <a:srgbClr val="FF0000"/>
              </a:solidFill>
              <a:cs typeface="B Lotus" panose="00000400000000000000" pitchFamily="2" charset="-78"/>
            </a:endParaRPr>
          </a:p>
        </p:txBody>
      </p:sp>
    </p:spTree>
    <p:extLst>
      <p:ext uri="{BB962C8B-B14F-4D97-AF65-F5344CB8AC3E}">
        <p14:creationId xmlns:p14="http://schemas.microsoft.com/office/powerpoint/2010/main" val="20757112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 calcmode="lin" valueType="num">
                                      <p:cBhvr additive="base">
                                        <p:cTn id="7"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1" end="1"/>
                                            </p:txEl>
                                          </p:spTgt>
                                        </p:tgtEl>
                                        <p:attrNameLst>
                                          <p:attrName>style.visibility</p:attrName>
                                        </p:attrNameLst>
                                      </p:cBhvr>
                                      <p:to>
                                        <p:strVal val="visible"/>
                                      </p:to>
                                    </p:set>
                                    <p:anim calcmode="lin" valueType="num">
                                      <p:cBhvr additive="base">
                                        <p:cTn id="12"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nodeType="after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 calcmode="lin" valueType="num">
                                      <p:cBhvr additive="base">
                                        <p:cTn id="17"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105432" y="5196884"/>
            <a:ext cx="5511444" cy="1200329"/>
          </a:xfrm>
          <a:prstGeom prst="rect">
            <a:avLst/>
          </a:prstGeom>
          <a:noFill/>
        </p:spPr>
        <p:txBody>
          <a:bodyPr wrap="none" rtlCol="1">
            <a:spAutoFit/>
          </a:bodyPr>
          <a:lstStyle/>
          <a:p>
            <a:r>
              <a:rPr lang="fa-IR" sz="7200" b="1" dirty="0" smtClean="0">
                <a:cs typeface="B Fantezy" panose="00000400000000000000" pitchFamily="2" charset="-78"/>
              </a:rPr>
              <a:t>از توجه شما سپاسگزاريم</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9115" y="539647"/>
            <a:ext cx="9024078" cy="4122294"/>
          </a:xfrm>
          <a:prstGeom prst="rect">
            <a:avLst/>
          </a:prstGeom>
        </p:spPr>
      </p:pic>
    </p:spTree>
    <p:extLst>
      <p:ext uri="{BB962C8B-B14F-4D97-AF65-F5344CB8AC3E}">
        <p14:creationId xmlns:p14="http://schemas.microsoft.com/office/powerpoint/2010/main" val="3193655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nvSpPr>
        <p:spPr bwMode="auto">
          <a:xfrm>
            <a:off x="0" y="575684"/>
            <a:ext cx="11153105" cy="6282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algn="ctr" rtl="1" eaLnBrk="1" hangingPunct="1">
              <a:lnSpc>
                <a:spcPct val="90000"/>
              </a:lnSpc>
              <a:buFontTx/>
              <a:buNone/>
            </a:pPr>
            <a:r>
              <a:rPr lang="ar-SA" altLang="en-US" b="1" dirty="0" smtClean="0">
                <a:solidFill>
                  <a:srgbClr val="FF33CC"/>
                </a:solidFill>
                <a:cs typeface="B Lotus" panose="00000400000000000000" pitchFamily="2" charset="-78"/>
              </a:rPr>
              <a:t>‌</a:t>
            </a:r>
          </a:p>
          <a:p>
            <a:pPr algn="just" rtl="1" eaLnBrk="1" hangingPunct="1">
              <a:lnSpc>
                <a:spcPct val="90000"/>
              </a:lnSpc>
              <a:buFont typeface="Wingdings" panose="05000000000000000000" pitchFamily="2" charset="2"/>
              <a:buChar char="Ø"/>
            </a:pPr>
            <a:endParaRPr lang="fa-IR" altLang="en-US" dirty="0" smtClean="0">
              <a:cs typeface="B Lotus" panose="00000400000000000000" pitchFamily="2" charset="-78"/>
            </a:endParaRPr>
          </a:p>
          <a:p>
            <a:pPr algn="just" rtl="1" eaLnBrk="1" hangingPunct="1">
              <a:lnSpc>
                <a:spcPct val="90000"/>
              </a:lnSpc>
              <a:buFont typeface="Wingdings" panose="05000000000000000000" pitchFamily="2" charset="2"/>
              <a:buChar char="Ø"/>
            </a:pPr>
            <a:endParaRPr lang="fa-IR" altLang="en-US" dirty="0">
              <a:cs typeface="B Lotus" panose="00000400000000000000" pitchFamily="2" charset="-78"/>
            </a:endParaRPr>
          </a:p>
          <a:p>
            <a:pPr algn="just" rtl="1" eaLnBrk="1" hangingPunct="1">
              <a:lnSpc>
                <a:spcPct val="90000"/>
              </a:lnSpc>
              <a:buFont typeface="Wingdings" panose="05000000000000000000" pitchFamily="2" charset="2"/>
              <a:buChar char="Ø"/>
            </a:pPr>
            <a:endParaRPr lang="fa-IR" altLang="en-US" dirty="0" smtClean="0">
              <a:cs typeface="B Lotus" panose="00000400000000000000" pitchFamily="2" charset="-78"/>
            </a:endParaRPr>
          </a:p>
          <a:p>
            <a:pPr algn="just" rtl="1" eaLnBrk="1" hangingPunct="1">
              <a:lnSpc>
                <a:spcPct val="150000"/>
              </a:lnSpc>
              <a:buFont typeface="Wingdings" panose="05000000000000000000" pitchFamily="2" charset="2"/>
              <a:buChar char="Ø"/>
            </a:pPr>
            <a:r>
              <a:rPr lang="fa-IR" altLang="en-US" dirty="0" smtClean="0">
                <a:cs typeface="B Lotus" panose="00000400000000000000" pitchFamily="2" charset="-78"/>
              </a:rPr>
              <a:t>عوامل موثر در انتخاب روش تدریس </a:t>
            </a:r>
          </a:p>
          <a:p>
            <a:pPr algn="just" rtl="1" eaLnBrk="1" hangingPunct="1">
              <a:lnSpc>
                <a:spcPct val="150000"/>
              </a:lnSpc>
              <a:buFont typeface="Wingdings" panose="05000000000000000000" pitchFamily="2" charset="2"/>
              <a:buChar char="Ø"/>
            </a:pPr>
            <a:r>
              <a:rPr lang="fa-IR" altLang="en-US" dirty="0" smtClean="0">
                <a:cs typeface="B Lotus" panose="00000400000000000000" pitchFamily="2" charset="-78"/>
              </a:rPr>
              <a:t>انواع روش تدریس در تربیت </a:t>
            </a:r>
            <a:r>
              <a:rPr lang="fa-IR" altLang="en-US" dirty="0" smtClean="0">
                <a:cs typeface="B Lotus" panose="00000400000000000000" pitchFamily="2" charset="-78"/>
              </a:rPr>
              <a:t>بدنی</a:t>
            </a:r>
          </a:p>
          <a:p>
            <a:pPr algn="just" rtl="1" eaLnBrk="1" hangingPunct="1">
              <a:lnSpc>
                <a:spcPct val="150000"/>
              </a:lnSpc>
              <a:buFont typeface="Wingdings" panose="05000000000000000000" pitchFamily="2" charset="2"/>
              <a:buChar char="Ø"/>
            </a:pPr>
            <a:r>
              <a:rPr lang="ar-SA" dirty="0">
                <a:cs typeface="B Lotus" panose="00000400000000000000" pitchFamily="2" charset="-78"/>
              </a:rPr>
              <a:t>دستو</a:t>
            </a:r>
            <a:r>
              <a:rPr lang="fa-IR" dirty="0">
                <a:cs typeface="B Lotus" panose="00000400000000000000" pitchFamily="2" charset="-78"/>
              </a:rPr>
              <a:t>ر</a:t>
            </a:r>
            <a:r>
              <a:rPr lang="ar-SA" dirty="0">
                <a:cs typeface="B Lotus" panose="00000400000000000000" pitchFamily="2" charset="-78"/>
              </a:rPr>
              <a:t>العمل و اصول كلي روش تدريس تربيت </a:t>
            </a:r>
            <a:r>
              <a:rPr lang="ar-SA" dirty="0" smtClean="0">
                <a:cs typeface="B Lotus" panose="00000400000000000000" pitchFamily="2" charset="-78"/>
              </a:rPr>
              <a:t>بدني</a:t>
            </a:r>
            <a:endParaRPr lang="fa-IR" dirty="0" smtClean="0">
              <a:cs typeface="B Lotus" panose="00000400000000000000" pitchFamily="2" charset="-78"/>
            </a:endParaRPr>
          </a:p>
          <a:p>
            <a:pPr algn="just" rtl="1" eaLnBrk="1" hangingPunct="1">
              <a:lnSpc>
                <a:spcPct val="150000"/>
              </a:lnSpc>
              <a:buFont typeface="Wingdings" panose="05000000000000000000" pitchFamily="2" charset="2"/>
              <a:buChar char="Ø"/>
            </a:pPr>
            <a:endParaRPr lang="fa-IR" altLang="en-US" dirty="0" smtClean="0">
              <a:cs typeface="B Lotus" panose="00000400000000000000" pitchFamily="2" charset="-78"/>
            </a:endParaRPr>
          </a:p>
          <a:p>
            <a:pPr algn="just" rtl="1" eaLnBrk="1" hangingPunct="1">
              <a:lnSpc>
                <a:spcPct val="90000"/>
              </a:lnSpc>
              <a:buFont typeface="Wingdings" panose="05000000000000000000" pitchFamily="2" charset="2"/>
              <a:buChar char="Ø"/>
            </a:pPr>
            <a:endParaRPr lang="ar-SA" altLang="en-US" dirty="0" smtClean="0">
              <a:cs typeface="B Lotus" panose="00000400000000000000" pitchFamily="2" charset="-78"/>
            </a:endParaRPr>
          </a:p>
        </p:txBody>
      </p:sp>
      <p:sp>
        <p:nvSpPr>
          <p:cNvPr id="5" name="Title 1"/>
          <p:cNvSpPr>
            <a:spLocks noGrp="1"/>
          </p:cNvSpPr>
          <p:nvPr>
            <p:ph type="title"/>
          </p:nvPr>
        </p:nvSpPr>
        <p:spPr>
          <a:xfrm>
            <a:off x="167425" y="700610"/>
            <a:ext cx="11281893" cy="909249"/>
          </a:xfrm>
        </p:spPr>
        <p:txBody>
          <a:bodyPr>
            <a:normAutofit/>
          </a:bodyPr>
          <a:lstStyle/>
          <a:p>
            <a:pPr algn="ctr"/>
            <a:r>
              <a:rPr lang="fa-IR" sz="4800" b="1" dirty="0" smtClean="0">
                <a:cs typeface="B Zar" panose="00000400000000000000" pitchFamily="2" charset="-78"/>
              </a:rPr>
              <a:t>فصل ششم- </a:t>
            </a:r>
            <a:r>
              <a:rPr lang="fa-IR" sz="3600" b="1" dirty="0" smtClean="0">
                <a:cs typeface="B Zar" panose="00000400000000000000" pitchFamily="2" charset="-78"/>
              </a:rPr>
              <a:t>روش‌های تدریس درس تربیت بدنی</a:t>
            </a:r>
            <a:endParaRPr lang="en-US" sz="3600" b="1" dirty="0">
              <a:cs typeface="B Zar" panose="00000400000000000000" pitchFamily="2" charset="-78"/>
            </a:endParaRPr>
          </a:p>
        </p:txBody>
      </p:sp>
      <p:sp>
        <p:nvSpPr>
          <p:cNvPr id="2" name="TextBox 1"/>
          <p:cNvSpPr txBox="1"/>
          <p:nvPr/>
        </p:nvSpPr>
        <p:spPr>
          <a:xfrm>
            <a:off x="876094" y="4069724"/>
            <a:ext cx="2034531" cy="523220"/>
          </a:xfrm>
          <a:prstGeom prst="rect">
            <a:avLst/>
          </a:prstGeom>
          <a:noFill/>
          <a:ln>
            <a:solidFill>
              <a:srgbClr val="FF0000"/>
            </a:solidFill>
          </a:ln>
        </p:spPr>
        <p:txBody>
          <a:bodyPr wrap="none" rtlCol="0">
            <a:spAutoFit/>
          </a:bodyPr>
          <a:lstStyle/>
          <a:p>
            <a:r>
              <a:rPr lang="fa-IR" sz="2800" b="1" dirty="0" smtClean="0">
                <a:cs typeface="B Lotus" panose="00000400000000000000" pitchFamily="2" charset="-78"/>
              </a:rPr>
              <a:t>ادامه فصل ششم</a:t>
            </a:r>
            <a:endParaRPr lang="en-US" sz="2800" b="1" dirty="0">
              <a:cs typeface="B Lotus" panose="00000400000000000000" pitchFamily="2" charset="-78"/>
            </a:endParaRPr>
          </a:p>
        </p:txBody>
      </p:sp>
    </p:spTree>
    <p:extLst>
      <p:ext uri="{BB962C8B-B14F-4D97-AF65-F5344CB8AC3E}">
        <p14:creationId xmlns:p14="http://schemas.microsoft.com/office/powerpoint/2010/main" val="2140819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1687132" y="334851"/>
            <a:ext cx="8458200" cy="609600"/>
          </a:xfrm>
        </p:spPr>
        <p:txBody>
          <a:bodyPr>
            <a:noAutofit/>
          </a:bodyPr>
          <a:lstStyle/>
          <a:p>
            <a:pPr>
              <a:buFont typeface="Wingdings 2" panose="05020102010507070707" pitchFamily="18" charset="2"/>
              <a:buNone/>
              <a:defRPr/>
            </a:pPr>
            <a:r>
              <a:rPr lang="ar-SA" sz="3600" b="1" dirty="0">
                <a:solidFill>
                  <a:srgbClr val="00B0F0"/>
                </a:solidFill>
                <a:cs typeface="B Lotus" panose="00000400000000000000" pitchFamily="2" charset="-78"/>
              </a:rPr>
              <a:t>   </a:t>
            </a:r>
            <a:r>
              <a:rPr lang="ar-SA" sz="3600" b="1" dirty="0" smtClean="0">
                <a:solidFill>
                  <a:srgbClr val="00B0F0"/>
                </a:solidFill>
                <a:cs typeface="B Lotus" panose="00000400000000000000" pitchFamily="2" charset="-78"/>
              </a:rPr>
              <a:t> دستو</a:t>
            </a:r>
            <a:r>
              <a:rPr lang="fa-IR" sz="3600" b="1" dirty="0" smtClean="0">
                <a:solidFill>
                  <a:srgbClr val="00B0F0"/>
                </a:solidFill>
                <a:cs typeface="B Lotus" panose="00000400000000000000" pitchFamily="2" charset="-78"/>
              </a:rPr>
              <a:t>ر</a:t>
            </a:r>
            <a:r>
              <a:rPr lang="ar-SA" sz="3600" b="1" dirty="0" smtClean="0">
                <a:solidFill>
                  <a:srgbClr val="00B0F0"/>
                </a:solidFill>
                <a:cs typeface="B Lotus" panose="00000400000000000000" pitchFamily="2" charset="-78"/>
              </a:rPr>
              <a:t>العمل </a:t>
            </a:r>
            <a:r>
              <a:rPr lang="ar-SA" sz="3600" b="1" dirty="0">
                <a:solidFill>
                  <a:srgbClr val="00B0F0"/>
                </a:solidFill>
                <a:cs typeface="B Lotus" panose="00000400000000000000" pitchFamily="2" charset="-78"/>
              </a:rPr>
              <a:t>و اصول كلي روش تدريس تربيت بدني </a:t>
            </a:r>
            <a:endParaRPr lang="en-US" sz="3600" b="1" dirty="0">
              <a:solidFill>
                <a:srgbClr val="00B0F0"/>
              </a:solidFill>
              <a:cs typeface="B Lotus" panose="00000400000000000000" pitchFamily="2" charset="-78"/>
            </a:endParaRPr>
          </a:p>
        </p:txBody>
      </p:sp>
      <p:sp>
        <p:nvSpPr>
          <p:cNvPr id="219139" name="Rectangle 3"/>
          <p:cNvSpPr>
            <a:spLocks noRot="1" noChangeArrowheads="1"/>
          </p:cNvSpPr>
          <p:nvPr/>
        </p:nvSpPr>
        <p:spPr bwMode="auto">
          <a:xfrm>
            <a:off x="399245" y="1219200"/>
            <a:ext cx="10181823"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45000"/>
              </a:lnSpc>
            </a:pPr>
            <a:r>
              <a:rPr lang="fa-IR" altLang="fa-IR" sz="2500" b="1" dirty="0">
                <a:cs typeface="B Lotus" panose="00000400000000000000" pitchFamily="2" charset="-78"/>
              </a:rPr>
              <a:t>1- </a:t>
            </a:r>
            <a:r>
              <a:rPr lang="ar-SA" altLang="fa-IR" sz="2500" b="1" dirty="0">
                <a:cs typeface="B Lotus" panose="00000400000000000000" pitchFamily="2" charset="-78"/>
              </a:rPr>
              <a:t>معلم بايد توجه داشته باشد كه هر دانش آموز فرصت شركت عملي در فعاليتها و برنامه هاي ورزشي را داشته باشد. </a:t>
            </a:r>
            <a:endParaRPr lang="en-US" altLang="fa-IR" sz="2500" b="1" dirty="0">
              <a:cs typeface="B Lotus" panose="00000400000000000000" pitchFamily="2" charset="-78"/>
            </a:endParaRPr>
          </a:p>
          <a:p>
            <a:pPr algn="just" rtl="1" eaLnBrk="1" hangingPunct="1">
              <a:lnSpc>
                <a:spcPct val="145000"/>
              </a:lnSpc>
            </a:pPr>
            <a:r>
              <a:rPr lang="fa-IR" altLang="fa-IR" sz="2500" b="1" dirty="0">
                <a:cs typeface="B Lotus" panose="00000400000000000000" pitchFamily="2" charset="-78"/>
              </a:rPr>
              <a:t>2- </a:t>
            </a:r>
            <a:r>
              <a:rPr lang="ar-SA" altLang="fa-IR" sz="2500" b="1" dirty="0">
                <a:cs typeface="B Lotus" panose="00000400000000000000" pitchFamily="2" charset="-78"/>
              </a:rPr>
              <a:t>بايد دانش آموزان را هر چه زودتر به فعاليت واداشت تا انرژي آنان بيهوده تلف نشود.</a:t>
            </a:r>
            <a:endParaRPr lang="en-US" altLang="fa-IR" sz="2500" b="1" dirty="0">
              <a:cs typeface="B Lotus" panose="00000400000000000000" pitchFamily="2" charset="-78"/>
            </a:endParaRPr>
          </a:p>
          <a:p>
            <a:pPr algn="just" rtl="1" eaLnBrk="1" hangingPunct="1">
              <a:lnSpc>
                <a:spcPct val="145000"/>
              </a:lnSpc>
            </a:pPr>
            <a:r>
              <a:rPr lang="fa-IR" altLang="fa-IR" sz="2500" b="1" dirty="0">
                <a:cs typeface="B Lotus" panose="00000400000000000000" pitchFamily="2" charset="-78"/>
              </a:rPr>
              <a:t>3- </a:t>
            </a:r>
            <a:r>
              <a:rPr lang="ar-SA" altLang="fa-IR" sz="2500" b="1" dirty="0">
                <a:cs typeface="B Lotus" panose="00000400000000000000" pitchFamily="2" charset="-78"/>
              </a:rPr>
              <a:t>معلم بايد همه دانش آموزان اعم از كودكان استثنايي</a:t>
            </a:r>
            <a:r>
              <a:rPr lang="fa-IR" altLang="fa-IR" sz="2500" b="1" dirty="0">
                <a:cs typeface="B Lotus" panose="00000400000000000000" pitchFamily="2" charset="-78"/>
              </a:rPr>
              <a:t>، </a:t>
            </a:r>
            <a:r>
              <a:rPr lang="ar-SA" altLang="fa-IR" sz="2500" b="1" dirty="0">
                <a:cs typeface="B Lotus" panose="00000400000000000000" pitchFamily="2" charset="-78"/>
              </a:rPr>
              <a:t>ناتوان يا كم استعداد و داراي اضافه وزن را به فعاليتهاي ورزشي مشغول سازد</a:t>
            </a:r>
            <a:r>
              <a:rPr lang="fa-IR" altLang="fa-IR" sz="2500" b="1" dirty="0">
                <a:cs typeface="B Lotus" panose="00000400000000000000" pitchFamily="2" charset="-78"/>
              </a:rPr>
              <a:t>. </a:t>
            </a:r>
          </a:p>
          <a:p>
            <a:pPr algn="just" rtl="1" eaLnBrk="1" hangingPunct="1">
              <a:lnSpc>
                <a:spcPct val="145000"/>
              </a:lnSpc>
            </a:pPr>
            <a:r>
              <a:rPr lang="fa-IR" altLang="fa-IR" sz="2500" b="1" dirty="0">
                <a:cs typeface="B Lotus" panose="00000400000000000000" pitchFamily="2" charset="-78"/>
              </a:rPr>
              <a:t>4- </a:t>
            </a:r>
            <a:r>
              <a:rPr lang="ar-SA" altLang="fa-IR" sz="2500" b="1" dirty="0">
                <a:cs typeface="B Lotus" panose="00000400000000000000" pitchFamily="2" charset="-78"/>
              </a:rPr>
              <a:t>معمولاً در بعضي از بازيهايي كه با « </a:t>
            </a:r>
            <a:r>
              <a:rPr lang="ar-SA" altLang="fa-IR" sz="2500" b="1" dirty="0">
                <a:solidFill>
                  <a:srgbClr val="FF0000"/>
                </a:solidFill>
                <a:cs typeface="B Lotus" panose="00000400000000000000" pitchFamily="2" charset="-78"/>
              </a:rPr>
              <a:t>خارج شدن </a:t>
            </a:r>
            <a:r>
              <a:rPr lang="ar-SA" altLang="fa-IR" sz="2500" b="1" dirty="0">
                <a:cs typeface="B Lotus" panose="00000400000000000000" pitchFamily="2" charset="-78"/>
              </a:rPr>
              <a:t>» تعدادي از بازيكنان سر و كار دارد، دانش آموزاني كه مهارت كمتري دارند و از ديگران ضعيفترند زودتر خارج مي شوند. معلم بايد سعي كند كه بازيكنان اخراجي هر چه زودتر به بازي برگردند تا مايوس و سرخورده نشوند. </a:t>
            </a:r>
            <a:endParaRPr lang="en-US" altLang="fa-IR" sz="2500" b="1" dirty="0">
              <a:cs typeface="B Lotus" panose="00000400000000000000" pitchFamily="2" charset="-78"/>
            </a:endParaRPr>
          </a:p>
        </p:txBody>
      </p:sp>
    </p:spTree>
    <p:extLst>
      <p:ext uri="{BB962C8B-B14F-4D97-AF65-F5344CB8AC3E}">
        <p14:creationId xmlns:p14="http://schemas.microsoft.com/office/powerpoint/2010/main" val="20181016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4000"/>
                            </p:stCondLst>
                            <p:childTnLst>
                              <p:par>
                                <p:cTn id="25" presetID="2" presetClass="entr" presetSubtype="8" fill="hold" nodeType="afterEffect">
                                  <p:stCondLst>
                                    <p:cond delay="0"/>
                                  </p:stCondLst>
                                  <p:childTnLst>
                                    <p:set>
                                      <p:cBhvr>
                                        <p:cTn id="26" dur="1" fill="hold">
                                          <p:stCondLst>
                                            <p:cond delay="0"/>
                                          </p:stCondLst>
                                        </p:cTn>
                                        <p:tgtEl>
                                          <p:spTgt spid="219139">
                                            <p:txEl>
                                              <p:pRg st="3" end="3"/>
                                            </p:txEl>
                                          </p:spTgt>
                                        </p:tgtEl>
                                        <p:attrNameLst>
                                          <p:attrName>style.visibility</p:attrName>
                                        </p:attrNameLst>
                                      </p:cBhvr>
                                      <p:to>
                                        <p:strVal val="visible"/>
                                      </p:to>
                                    </p:set>
                                    <p:anim calcmode="lin" valueType="num">
                                      <p:cBhvr additive="base">
                                        <p:cTn id="27" dur="1000" fill="hold"/>
                                        <p:tgtEl>
                                          <p:spTgt spid="219139">
                                            <p:txEl>
                                              <p:pRg st="3" end="3"/>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21913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2132527" y="347729"/>
            <a:ext cx="7924800" cy="609600"/>
          </a:xfrm>
        </p:spPr>
        <p:txBody>
          <a:bodyPr>
            <a:noAutofit/>
          </a:bodyPr>
          <a:lstStyle/>
          <a:p>
            <a:pPr algn="ctr">
              <a:buFont typeface="Wingdings 2" panose="05020102010507070707" pitchFamily="18" charset="2"/>
              <a:buNone/>
              <a:defRPr/>
            </a:pPr>
            <a:r>
              <a:rPr lang="ar-SA" sz="3600" b="1" dirty="0">
                <a:solidFill>
                  <a:srgbClr val="00B0F0"/>
                </a:solidFill>
                <a:cs typeface="B Lotus" panose="00000400000000000000" pitchFamily="2" charset="-78"/>
              </a:rPr>
              <a:t>دستوالعمل و اصول كلي روش تدريس تربيت بدني </a:t>
            </a:r>
            <a:endParaRPr lang="en-US" sz="3600" b="1" dirty="0">
              <a:solidFill>
                <a:srgbClr val="00B0F0"/>
              </a:solidFill>
              <a:cs typeface="B Lotus" panose="00000400000000000000" pitchFamily="2" charset="-78"/>
            </a:endParaRPr>
          </a:p>
        </p:txBody>
      </p:sp>
      <p:sp>
        <p:nvSpPr>
          <p:cNvPr id="219139" name="Rectangle 3"/>
          <p:cNvSpPr>
            <a:spLocks noRot="1" noChangeArrowheads="1"/>
          </p:cNvSpPr>
          <p:nvPr/>
        </p:nvSpPr>
        <p:spPr bwMode="auto">
          <a:xfrm>
            <a:off x="515155" y="1143000"/>
            <a:ext cx="10573555" cy="5270679"/>
          </a:xfrm>
          <a:prstGeom prst="rect">
            <a:avLst/>
          </a:prstGeom>
          <a:noFill/>
          <a:ln w="9525">
            <a:noFill/>
            <a:miter lim="800000"/>
            <a:headEnd/>
            <a:tailEnd/>
          </a:ln>
        </p:spPr>
        <p:txBody>
          <a:bodyPr/>
          <a:lstStyle/>
          <a:p>
            <a:pPr algn="just" rtl="1" eaLnBrk="1" hangingPunct="1">
              <a:lnSpc>
                <a:spcPct val="150000"/>
              </a:lnSpc>
              <a:defRPr/>
            </a:pPr>
            <a:r>
              <a:rPr lang="fa-IR" sz="2500" b="1" dirty="0">
                <a:cs typeface="B Lotus" panose="00000400000000000000" pitchFamily="2" charset="-78"/>
              </a:rPr>
              <a:t>5- </a:t>
            </a:r>
            <a:r>
              <a:rPr lang="ar-SA" sz="2500" b="1" dirty="0">
                <a:cs typeface="B Lotus" panose="00000400000000000000" pitchFamily="2" charset="-78"/>
              </a:rPr>
              <a:t>به دانش آموزان فرصت </a:t>
            </a:r>
            <a:r>
              <a:rPr lang="fa-IR" sz="2500" b="1" dirty="0">
                <a:cs typeface="B Lotus" panose="00000400000000000000" pitchFamily="2" charset="-78"/>
              </a:rPr>
              <a:t>دهد </a:t>
            </a:r>
            <a:r>
              <a:rPr lang="ar-SA" sz="2500" b="1" dirty="0">
                <a:cs typeface="B Lotus" panose="00000400000000000000" pitchFamily="2" charset="-78"/>
              </a:rPr>
              <a:t>كه به فعاليتهاي ابتكاري و ابداعي بپردازند. </a:t>
            </a:r>
            <a:endParaRPr lang="en-US" sz="2500" b="1" dirty="0">
              <a:cs typeface="B Lotus" panose="00000400000000000000" pitchFamily="2" charset="-78"/>
            </a:endParaRPr>
          </a:p>
          <a:p>
            <a:pPr algn="just" rtl="1" eaLnBrk="1" hangingPunct="1">
              <a:lnSpc>
                <a:spcPct val="150000"/>
              </a:lnSpc>
              <a:defRPr/>
            </a:pPr>
            <a:r>
              <a:rPr lang="fa-IR" sz="2500" b="1" dirty="0">
                <a:cs typeface="B Lotus" panose="00000400000000000000" pitchFamily="2" charset="-78"/>
              </a:rPr>
              <a:t>6- </a:t>
            </a:r>
            <a:r>
              <a:rPr lang="ar-SA" sz="2500" b="1" dirty="0">
                <a:cs typeface="B Lotus" panose="00000400000000000000" pitchFamily="2" charset="-78"/>
              </a:rPr>
              <a:t>بايد پاره اي از وقت كلاس صرف ارزشهاي اجتماعي دانش آموزان شود</a:t>
            </a:r>
            <a:r>
              <a:rPr lang="fa-IR" sz="2500" b="1" dirty="0">
                <a:cs typeface="B Lotus" panose="00000400000000000000" pitchFamily="2" charset="-78"/>
              </a:rPr>
              <a:t>.</a:t>
            </a:r>
            <a:endParaRPr lang="en-US" sz="2500" b="1" dirty="0">
              <a:cs typeface="B Lotus" panose="00000400000000000000" pitchFamily="2" charset="-78"/>
            </a:endParaRPr>
          </a:p>
          <a:p>
            <a:pPr algn="just" rtl="1" eaLnBrk="1" hangingPunct="1">
              <a:lnSpc>
                <a:spcPct val="150000"/>
              </a:lnSpc>
              <a:defRPr/>
            </a:pPr>
            <a:r>
              <a:rPr lang="fa-IR" sz="2500" b="1" dirty="0">
                <a:cs typeface="B Lotus" panose="00000400000000000000" pitchFamily="2" charset="-78"/>
              </a:rPr>
              <a:t>7- </a:t>
            </a:r>
            <a:r>
              <a:rPr lang="ar-SA" sz="2500" b="1" dirty="0">
                <a:cs typeface="B Lotus" panose="00000400000000000000" pitchFamily="2" charset="-78"/>
              </a:rPr>
              <a:t>دانش آموزان براي صرف انرژي بيشتر به جست و خيز و دويدن نياز دارند. براي اين انگيزه آنان، در برنامه هاي ورزشي بايد فرصت لازم در نظر گرفته شود. </a:t>
            </a:r>
            <a:endParaRPr lang="en-US" sz="2500" b="1" dirty="0">
              <a:cs typeface="B Lotus" panose="00000400000000000000" pitchFamily="2" charset="-78"/>
            </a:endParaRPr>
          </a:p>
          <a:p>
            <a:pPr algn="just" rtl="1" eaLnBrk="1" hangingPunct="1">
              <a:lnSpc>
                <a:spcPct val="150000"/>
              </a:lnSpc>
              <a:defRPr/>
            </a:pPr>
            <a:r>
              <a:rPr lang="fa-IR" sz="2500" b="1" dirty="0">
                <a:cs typeface="B Lotus" panose="00000400000000000000" pitchFamily="2" charset="-78"/>
              </a:rPr>
              <a:t>8- </a:t>
            </a:r>
            <a:r>
              <a:rPr lang="ar-SA" sz="2500" b="1" dirty="0">
                <a:cs typeface="B Lotus" panose="00000400000000000000" pitchFamily="2" charset="-78"/>
              </a:rPr>
              <a:t>معلم بايد به سر دسته ها و سرگروهها مسئوليت </a:t>
            </a:r>
            <a:r>
              <a:rPr lang="ar-SA" sz="2500" b="1" dirty="0">
                <a:solidFill>
                  <a:srgbClr val="0000FF"/>
                </a:solidFill>
                <a:cs typeface="B Lotus" panose="00000400000000000000" pitchFamily="2" charset="-78"/>
              </a:rPr>
              <a:t>لازم و عملي </a:t>
            </a:r>
            <a:r>
              <a:rPr lang="ar-SA" sz="2500" b="1" dirty="0">
                <a:cs typeface="B Lotus" panose="00000400000000000000" pitchFamily="2" charset="-78"/>
              </a:rPr>
              <a:t>براي رهبري بدهد</a:t>
            </a:r>
            <a:r>
              <a:rPr lang="fa-IR" sz="2500" b="1" dirty="0">
                <a:cs typeface="B Lotus" panose="00000400000000000000" pitchFamily="2" charset="-78"/>
              </a:rPr>
              <a:t>.</a:t>
            </a:r>
          </a:p>
          <a:p>
            <a:pPr algn="just" rtl="1" eaLnBrk="1" hangingPunct="1">
              <a:lnSpc>
                <a:spcPct val="150000"/>
              </a:lnSpc>
              <a:defRPr/>
            </a:pPr>
            <a:r>
              <a:rPr lang="fa-IR" sz="2500" b="1" dirty="0">
                <a:cs typeface="B Lotus" panose="00000400000000000000" pitchFamily="2" charset="-78"/>
              </a:rPr>
              <a:t>9- </a:t>
            </a:r>
            <a:r>
              <a:rPr lang="ar-SA" sz="2500" b="1" dirty="0">
                <a:cs typeface="B Lotus" panose="00000400000000000000" pitchFamily="2" charset="-78"/>
              </a:rPr>
              <a:t>دسته بندي يا گروه بندي، براي فعاليتهاي گروهي و در عين حال تمرين رهبري روش موثري است. </a:t>
            </a:r>
            <a:endParaRPr lang="fa-IR" sz="2500" b="1" dirty="0" smtClean="0">
              <a:cs typeface="B Lotus" panose="00000400000000000000" pitchFamily="2" charset="-78"/>
            </a:endParaRPr>
          </a:p>
          <a:p>
            <a:pPr algn="just">
              <a:lnSpc>
                <a:spcPct val="150000"/>
              </a:lnSpc>
              <a:defRPr/>
            </a:pPr>
            <a:r>
              <a:rPr lang="fa-IR" altLang="fa-IR" sz="2500" b="1" dirty="0">
                <a:cs typeface="B Lotus" panose="00000400000000000000" pitchFamily="2" charset="-78"/>
              </a:rPr>
              <a:t>10- </a:t>
            </a:r>
            <a:r>
              <a:rPr lang="ar-SA" altLang="fa-IR" sz="2500" b="1" dirty="0">
                <a:cs typeface="B Lotus" panose="00000400000000000000" pitchFamily="2" charset="-78"/>
              </a:rPr>
              <a:t>در گزينش گروهها طريقه اي به كار برود كه موجب ياس و سرافكندگي دانش آموزاني كه در آخرين نوبت انتخاب مي شوند</a:t>
            </a:r>
            <a:r>
              <a:rPr lang="fa-IR" altLang="fa-IR" sz="2500" b="1" dirty="0">
                <a:cs typeface="B Lotus" panose="00000400000000000000" pitchFamily="2" charset="-78"/>
              </a:rPr>
              <a:t>،</a:t>
            </a:r>
            <a:r>
              <a:rPr lang="ar-SA" altLang="fa-IR" sz="2500" b="1" dirty="0">
                <a:cs typeface="B Lotus" panose="00000400000000000000" pitchFamily="2" charset="-78"/>
              </a:rPr>
              <a:t> نگردد. </a:t>
            </a:r>
            <a:endParaRPr lang="en-US" sz="2500" b="1" dirty="0">
              <a:cs typeface="B Lotus" panose="00000400000000000000" pitchFamily="2" charset="-78"/>
            </a:endParaRPr>
          </a:p>
        </p:txBody>
      </p:sp>
    </p:spTree>
    <p:extLst>
      <p:ext uri="{BB962C8B-B14F-4D97-AF65-F5344CB8AC3E}">
        <p14:creationId xmlns:p14="http://schemas.microsoft.com/office/powerpoint/2010/main" val="243451595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4000"/>
                            </p:stCondLst>
                            <p:childTnLst>
                              <p:par>
                                <p:cTn id="25" presetID="2" presetClass="entr" presetSubtype="8" fill="hold" nodeType="afterEffect">
                                  <p:stCondLst>
                                    <p:cond delay="0"/>
                                  </p:stCondLst>
                                  <p:childTnLst>
                                    <p:set>
                                      <p:cBhvr>
                                        <p:cTn id="26" dur="1" fill="hold">
                                          <p:stCondLst>
                                            <p:cond delay="0"/>
                                          </p:stCondLst>
                                        </p:cTn>
                                        <p:tgtEl>
                                          <p:spTgt spid="219139">
                                            <p:txEl>
                                              <p:pRg st="3" end="3"/>
                                            </p:txEl>
                                          </p:spTgt>
                                        </p:tgtEl>
                                        <p:attrNameLst>
                                          <p:attrName>style.visibility</p:attrName>
                                        </p:attrNameLst>
                                      </p:cBhvr>
                                      <p:to>
                                        <p:strVal val="visible"/>
                                      </p:to>
                                    </p:set>
                                    <p:anim calcmode="lin" valueType="num">
                                      <p:cBhvr additive="base">
                                        <p:cTn id="27" dur="1000" fill="hold"/>
                                        <p:tgtEl>
                                          <p:spTgt spid="219139">
                                            <p:txEl>
                                              <p:pRg st="3" end="3"/>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219139">
                                            <p:txEl>
                                              <p:pRg st="3" end="3"/>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0"/>
                            </p:stCondLst>
                            <p:childTnLst>
                              <p:par>
                                <p:cTn id="30" presetID="2" presetClass="entr" presetSubtype="8" fill="hold" nodeType="afterEffect">
                                  <p:stCondLst>
                                    <p:cond delay="0"/>
                                  </p:stCondLst>
                                  <p:childTnLst>
                                    <p:set>
                                      <p:cBhvr>
                                        <p:cTn id="31" dur="1" fill="hold">
                                          <p:stCondLst>
                                            <p:cond delay="0"/>
                                          </p:stCondLst>
                                        </p:cTn>
                                        <p:tgtEl>
                                          <p:spTgt spid="219139">
                                            <p:txEl>
                                              <p:pRg st="4" end="4"/>
                                            </p:txEl>
                                          </p:spTgt>
                                        </p:tgtEl>
                                        <p:attrNameLst>
                                          <p:attrName>style.visibility</p:attrName>
                                        </p:attrNameLst>
                                      </p:cBhvr>
                                      <p:to>
                                        <p:strVal val="visible"/>
                                      </p:to>
                                    </p:set>
                                    <p:anim calcmode="lin" valueType="num">
                                      <p:cBhvr additive="base">
                                        <p:cTn id="32" dur="1000" fill="hold"/>
                                        <p:tgtEl>
                                          <p:spTgt spid="219139">
                                            <p:txEl>
                                              <p:pRg st="4" end="4"/>
                                            </p:txEl>
                                          </p:spTgt>
                                        </p:tgtEl>
                                        <p:attrNameLst>
                                          <p:attrName>ppt_x</p:attrName>
                                        </p:attrNameLst>
                                      </p:cBhvr>
                                      <p:tavLst>
                                        <p:tav tm="0">
                                          <p:val>
                                            <p:strVal val="0-#ppt_w/2"/>
                                          </p:val>
                                        </p:tav>
                                        <p:tav tm="100000">
                                          <p:val>
                                            <p:strVal val="#ppt_x"/>
                                          </p:val>
                                        </p:tav>
                                      </p:tavLst>
                                    </p:anim>
                                    <p:anim calcmode="lin" valueType="num">
                                      <p:cBhvr additive="base">
                                        <p:cTn id="33" dur="1000" fill="hold"/>
                                        <p:tgtEl>
                                          <p:spTgt spid="219139">
                                            <p:txEl>
                                              <p:pRg st="4" end="4"/>
                                            </p:txEl>
                                          </p:spTgt>
                                        </p:tgtEl>
                                        <p:attrNameLst>
                                          <p:attrName>ppt_y</p:attrName>
                                        </p:attrNameLst>
                                      </p:cBhvr>
                                      <p:tavLst>
                                        <p:tav tm="0">
                                          <p:val>
                                            <p:strVal val="#ppt_y"/>
                                          </p:val>
                                        </p:tav>
                                        <p:tav tm="100000">
                                          <p:val>
                                            <p:strVal val="#ppt_y"/>
                                          </p:val>
                                        </p:tav>
                                      </p:tavLst>
                                    </p:anim>
                                  </p:childTnLst>
                                </p:cTn>
                              </p:par>
                            </p:childTnLst>
                          </p:cTn>
                        </p:par>
                        <p:par>
                          <p:cTn id="34" fill="hold">
                            <p:stCondLst>
                              <p:cond delay="6000"/>
                            </p:stCondLst>
                            <p:childTnLst>
                              <p:par>
                                <p:cTn id="35" presetID="2" presetClass="entr" presetSubtype="8" fill="hold" nodeType="afterEffect">
                                  <p:stCondLst>
                                    <p:cond delay="0"/>
                                  </p:stCondLst>
                                  <p:childTnLst>
                                    <p:set>
                                      <p:cBhvr>
                                        <p:cTn id="36" dur="1" fill="hold">
                                          <p:stCondLst>
                                            <p:cond delay="0"/>
                                          </p:stCondLst>
                                        </p:cTn>
                                        <p:tgtEl>
                                          <p:spTgt spid="219139">
                                            <p:txEl>
                                              <p:pRg st="5" end="5"/>
                                            </p:txEl>
                                          </p:spTgt>
                                        </p:tgtEl>
                                        <p:attrNameLst>
                                          <p:attrName>style.visibility</p:attrName>
                                        </p:attrNameLst>
                                      </p:cBhvr>
                                      <p:to>
                                        <p:strVal val="visible"/>
                                      </p:to>
                                    </p:set>
                                    <p:anim calcmode="lin" valueType="num">
                                      <p:cBhvr additive="base">
                                        <p:cTn id="37" dur="1000" fill="hold"/>
                                        <p:tgtEl>
                                          <p:spTgt spid="219139">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21913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1991931" y="321972"/>
            <a:ext cx="7924800" cy="609600"/>
          </a:xfrm>
        </p:spPr>
        <p:txBody>
          <a:bodyPr>
            <a:noAutofit/>
          </a:bodyPr>
          <a:lstStyle/>
          <a:p>
            <a:pPr algn="ctr">
              <a:buFont typeface="Wingdings 2" panose="05020102010507070707" pitchFamily="18" charset="2"/>
              <a:buNone/>
              <a:defRPr/>
            </a:pPr>
            <a:r>
              <a:rPr lang="ar-SA" sz="3600" b="1" dirty="0">
                <a:solidFill>
                  <a:srgbClr val="00B0F0"/>
                </a:solidFill>
                <a:cs typeface="B Lotus" panose="00000400000000000000" pitchFamily="2" charset="-78"/>
              </a:rPr>
              <a:t>دستوالعمل و اصول كلي روش تدريس تربيت بدني </a:t>
            </a:r>
            <a:endParaRPr lang="en-US" sz="3600" b="1" dirty="0">
              <a:solidFill>
                <a:srgbClr val="00B0F0"/>
              </a:solidFill>
              <a:cs typeface="B Lotus" panose="00000400000000000000" pitchFamily="2" charset="-78"/>
            </a:endParaRPr>
          </a:p>
        </p:txBody>
      </p:sp>
      <p:sp>
        <p:nvSpPr>
          <p:cNvPr id="219139" name="Rectangle 3"/>
          <p:cNvSpPr>
            <a:spLocks noRot="1" noChangeArrowheads="1"/>
          </p:cNvSpPr>
          <p:nvPr/>
        </p:nvSpPr>
        <p:spPr bwMode="auto">
          <a:xfrm>
            <a:off x="965914" y="1288961"/>
            <a:ext cx="9976834"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50000"/>
              </a:lnSpc>
            </a:pPr>
            <a:r>
              <a:rPr lang="fa-IR" altLang="fa-IR" sz="2500" b="1" dirty="0" smtClean="0">
                <a:cs typeface="B Lotus" panose="00000400000000000000" pitchFamily="2" charset="-78"/>
              </a:rPr>
              <a:t>11- </a:t>
            </a:r>
            <a:r>
              <a:rPr lang="ar-SA" altLang="fa-IR" sz="2500" b="1" dirty="0">
                <a:cs typeface="B Lotus" panose="00000400000000000000" pitchFamily="2" charset="-78"/>
              </a:rPr>
              <a:t>معلم بايد علاقه دانش آموزان به وسايل ورزشي و حفظ و حراست از آنها را تشويق كند</a:t>
            </a:r>
            <a:r>
              <a:rPr lang="fa-IR" altLang="fa-IR" sz="2500" b="1" dirty="0">
                <a:cs typeface="B Lotus" panose="00000400000000000000" pitchFamily="2" charset="-78"/>
              </a:rPr>
              <a:t>.</a:t>
            </a:r>
            <a:endParaRPr lang="en-US" altLang="fa-IR" sz="2500" b="1" dirty="0">
              <a:cs typeface="B Lotus" panose="00000400000000000000" pitchFamily="2" charset="-78"/>
            </a:endParaRPr>
          </a:p>
          <a:p>
            <a:pPr algn="just" rtl="1" eaLnBrk="1" hangingPunct="1">
              <a:lnSpc>
                <a:spcPct val="150000"/>
              </a:lnSpc>
            </a:pPr>
            <a:r>
              <a:rPr lang="fa-IR" altLang="fa-IR" sz="2500" b="1" dirty="0">
                <a:cs typeface="B Lotus" panose="00000400000000000000" pitchFamily="2" charset="-78"/>
              </a:rPr>
              <a:t>12- </a:t>
            </a:r>
            <a:r>
              <a:rPr lang="ar-SA" altLang="fa-IR" sz="2500" b="1" dirty="0">
                <a:cs typeface="B Lotus" panose="00000400000000000000" pitchFamily="2" charset="-78"/>
              </a:rPr>
              <a:t>براي بردن و برگرداندن وسايل ورزشي، روش و اصولي كه سهل و عملي باشد برقرار سازد</a:t>
            </a:r>
            <a:r>
              <a:rPr lang="fa-IR" altLang="fa-IR" sz="2500" b="1" dirty="0">
                <a:cs typeface="B Lotus" panose="00000400000000000000" pitchFamily="2" charset="-78"/>
              </a:rPr>
              <a:t>.</a:t>
            </a:r>
            <a:endParaRPr lang="en-US" altLang="fa-IR" sz="2500" b="1" dirty="0">
              <a:cs typeface="B Lotus" panose="00000400000000000000" pitchFamily="2" charset="-78"/>
            </a:endParaRPr>
          </a:p>
          <a:p>
            <a:pPr algn="just" rtl="1" eaLnBrk="1" hangingPunct="1">
              <a:lnSpc>
                <a:spcPct val="150000"/>
              </a:lnSpc>
            </a:pPr>
            <a:r>
              <a:rPr lang="fa-IR" altLang="fa-IR" sz="2500" b="1" dirty="0">
                <a:cs typeface="B Lotus" panose="00000400000000000000" pitchFamily="2" charset="-78"/>
              </a:rPr>
              <a:t>13- </a:t>
            </a:r>
            <a:r>
              <a:rPr lang="ar-SA" altLang="fa-IR" sz="2500" b="1" dirty="0">
                <a:cs typeface="B Lotus" panose="00000400000000000000" pitchFamily="2" charset="-78"/>
              </a:rPr>
              <a:t>معلم بايد قبل از به كار بردن يك وسيله جديد ورزشي، طرز به كار بردن و كار كردن با آن را آموزش دهد. </a:t>
            </a:r>
            <a:endParaRPr lang="fa-IR" altLang="fa-IR" sz="2500" b="1" dirty="0" smtClean="0">
              <a:cs typeface="B Lotus" panose="00000400000000000000" pitchFamily="2" charset="-78"/>
            </a:endParaRPr>
          </a:p>
          <a:p>
            <a:pPr algn="just">
              <a:lnSpc>
                <a:spcPct val="150000"/>
              </a:lnSpc>
            </a:pPr>
            <a:r>
              <a:rPr lang="fa-IR" altLang="fa-IR" sz="2500" b="1" dirty="0">
                <a:cs typeface="B Lotus" panose="00000400000000000000" pitchFamily="2" charset="-78"/>
              </a:rPr>
              <a:t>14- </a:t>
            </a:r>
            <a:r>
              <a:rPr lang="ar-SA" altLang="fa-IR" sz="2500" b="1" dirty="0">
                <a:cs typeface="B Lotus" panose="00000400000000000000" pitchFamily="2" charset="-78"/>
              </a:rPr>
              <a:t>اگر زمين بازي با فواصل معين نقطه گذاري يا شماره گذاري شود از نظر ايجاد نظم و سرعت عمل دانش آموزان در قرار گرفتن در جاي براي تمرينات دسته جمعي بسيار موثر است. </a:t>
            </a:r>
            <a:endParaRPr lang="en-US" altLang="fa-IR" sz="2500" b="1" dirty="0">
              <a:cs typeface="B Lotus" panose="00000400000000000000" pitchFamily="2" charset="-78"/>
            </a:endParaRPr>
          </a:p>
          <a:p>
            <a:pPr algn="just">
              <a:lnSpc>
                <a:spcPct val="150000"/>
              </a:lnSpc>
            </a:pPr>
            <a:r>
              <a:rPr lang="fa-IR" altLang="fa-IR" sz="2500" b="1" dirty="0">
                <a:cs typeface="B Lotus" panose="00000400000000000000" pitchFamily="2" charset="-78"/>
              </a:rPr>
              <a:t>15- </a:t>
            </a:r>
            <a:r>
              <a:rPr lang="ar-SA" altLang="fa-IR" sz="2500" b="1" dirty="0">
                <a:cs typeface="B Lotus" panose="00000400000000000000" pitchFamily="2" charset="-78"/>
              </a:rPr>
              <a:t>معلم تربيت بدني بايد در همه حال شخصيت دانش آموزان و نوآموزان خود را حفظ كند و براي آنان احترام قايل شود.</a:t>
            </a:r>
            <a:endParaRPr lang="en-US" altLang="fa-IR" sz="2500" b="1" dirty="0">
              <a:cs typeface="B Lotus" panose="00000400000000000000" pitchFamily="2" charset="-78"/>
            </a:endParaRPr>
          </a:p>
          <a:p>
            <a:pPr algn="just" rtl="1" eaLnBrk="1" hangingPunct="1">
              <a:lnSpc>
                <a:spcPct val="150000"/>
              </a:lnSpc>
            </a:pPr>
            <a:endParaRPr lang="en-US" altLang="fa-IR" sz="2500" b="1" dirty="0">
              <a:cs typeface="B Lotus" panose="00000400000000000000" pitchFamily="2" charset="-78"/>
            </a:endParaRPr>
          </a:p>
        </p:txBody>
      </p:sp>
    </p:spTree>
    <p:extLst>
      <p:ext uri="{BB962C8B-B14F-4D97-AF65-F5344CB8AC3E}">
        <p14:creationId xmlns:p14="http://schemas.microsoft.com/office/powerpoint/2010/main" val="351594450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4000"/>
                            </p:stCondLst>
                            <p:childTnLst>
                              <p:par>
                                <p:cTn id="25" presetID="2" presetClass="entr" presetSubtype="8" fill="hold" nodeType="afterEffect">
                                  <p:stCondLst>
                                    <p:cond delay="0"/>
                                  </p:stCondLst>
                                  <p:childTnLst>
                                    <p:set>
                                      <p:cBhvr>
                                        <p:cTn id="26" dur="1" fill="hold">
                                          <p:stCondLst>
                                            <p:cond delay="0"/>
                                          </p:stCondLst>
                                        </p:cTn>
                                        <p:tgtEl>
                                          <p:spTgt spid="219139">
                                            <p:txEl>
                                              <p:pRg st="3" end="3"/>
                                            </p:txEl>
                                          </p:spTgt>
                                        </p:tgtEl>
                                        <p:attrNameLst>
                                          <p:attrName>style.visibility</p:attrName>
                                        </p:attrNameLst>
                                      </p:cBhvr>
                                      <p:to>
                                        <p:strVal val="visible"/>
                                      </p:to>
                                    </p:set>
                                    <p:anim calcmode="lin" valueType="num">
                                      <p:cBhvr additive="base">
                                        <p:cTn id="27" dur="1000" fill="hold"/>
                                        <p:tgtEl>
                                          <p:spTgt spid="219139">
                                            <p:txEl>
                                              <p:pRg st="3" end="3"/>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219139">
                                            <p:txEl>
                                              <p:pRg st="3" end="3"/>
                                            </p:txEl>
                                          </p:spTgt>
                                        </p:tgtEl>
                                        <p:attrNameLst>
                                          <p:attrName>ppt_y</p:attrName>
                                        </p:attrNameLst>
                                      </p:cBhvr>
                                      <p:tavLst>
                                        <p:tav tm="0">
                                          <p:val>
                                            <p:strVal val="#ppt_y"/>
                                          </p:val>
                                        </p:tav>
                                        <p:tav tm="100000">
                                          <p:val>
                                            <p:strVal val="#ppt_y"/>
                                          </p:val>
                                        </p:tav>
                                      </p:tavLst>
                                    </p:anim>
                                  </p:childTnLst>
                                </p:cTn>
                              </p:par>
                            </p:childTnLst>
                          </p:cTn>
                        </p:par>
                        <p:par>
                          <p:cTn id="29" fill="hold">
                            <p:stCondLst>
                              <p:cond delay="5000"/>
                            </p:stCondLst>
                            <p:childTnLst>
                              <p:par>
                                <p:cTn id="30" presetID="2" presetClass="entr" presetSubtype="8" fill="hold" nodeType="afterEffect">
                                  <p:stCondLst>
                                    <p:cond delay="0"/>
                                  </p:stCondLst>
                                  <p:childTnLst>
                                    <p:set>
                                      <p:cBhvr>
                                        <p:cTn id="31" dur="1" fill="hold">
                                          <p:stCondLst>
                                            <p:cond delay="0"/>
                                          </p:stCondLst>
                                        </p:cTn>
                                        <p:tgtEl>
                                          <p:spTgt spid="219139">
                                            <p:txEl>
                                              <p:pRg st="4" end="4"/>
                                            </p:txEl>
                                          </p:spTgt>
                                        </p:tgtEl>
                                        <p:attrNameLst>
                                          <p:attrName>style.visibility</p:attrName>
                                        </p:attrNameLst>
                                      </p:cBhvr>
                                      <p:to>
                                        <p:strVal val="visible"/>
                                      </p:to>
                                    </p:set>
                                    <p:anim calcmode="lin" valueType="num">
                                      <p:cBhvr additive="base">
                                        <p:cTn id="32" dur="1000" fill="hold"/>
                                        <p:tgtEl>
                                          <p:spTgt spid="219139">
                                            <p:txEl>
                                              <p:pRg st="4" end="4"/>
                                            </p:txEl>
                                          </p:spTgt>
                                        </p:tgtEl>
                                        <p:attrNameLst>
                                          <p:attrName>ppt_x</p:attrName>
                                        </p:attrNameLst>
                                      </p:cBhvr>
                                      <p:tavLst>
                                        <p:tav tm="0">
                                          <p:val>
                                            <p:strVal val="0-#ppt_w/2"/>
                                          </p:val>
                                        </p:tav>
                                        <p:tav tm="100000">
                                          <p:val>
                                            <p:strVal val="#ppt_x"/>
                                          </p:val>
                                        </p:tav>
                                      </p:tavLst>
                                    </p:anim>
                                    <p:anim calcmode="lin" valueType="num">
                                      <p:cBhvr additive="base">
                                        <p:cTn id="33" dur="1000" fill="hold"/>
                                        <p:tgtEl>
                                          <p:spTgt spid="21913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1828800" y="412125"/>
            <a:ext cx="8305800" cy="609600"/>
          </a:xfrm>
        </p:spPr>
        <p:txBody>
          <a:bodyPr>
            <a:noAutofit/>
          </a:bodyPr>
          <a:lstStyle/>
          <a:p>
            <a:pPr algn="ctr">
              <a:buFont typeface="Wingdings 2" panose="05020102010507070707" pitchFamily="18" charset="2"/>
              <a:buNone/>
              <a:defRPr/>
            </a:pPr>
            <a:r>
              <a:rPr lang="ar-SA" sz="3600" b="1" dirty="0">
                <a:solidFill>
                  <a:srgbClr val="00B0F0"/>
                </a:solidFill>
                <a:cs typeface="B Lotus" panose="00000400000000000000" pitchFamily="2" charset="-78"/>
              </a:rPr>
              <a:t>دستوالعمل و اصول كلي روش تدريس تربيت بدني </a:t>
            </a:r>
            <a:endParaRPr lang="en-US" sz="3600" b="1" dirty="0">
              <a:solidFill>
                <a:srgbClr val="00B0F0"/>
              </a:solidFill>
              <a:cs typeface="B Lotus" panose="00000400000000000000" pitchFamily="2" charset="-78"/>
            </a:endParaRPr>
          </a:p>
        </p:txBody>
      </p:sp>
      <p:sp>
        <p:nvSpPr>
          <p:cNvPr id="219139" name="Rectangle 3"/>
          <p:cNvSpPr>
            <a:spLocks noRot="1" noChangeArrowheads="1"/>
          </p:cNvSpPr>
          <p:nvPr/>
        </p:nvSpPr>
        <p:spPr bwMode="auto">
          <a:xfrm>
            <a:off x="772732" y="1508125"/>
            <a:ext cx="9682766"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50000"/>
              </a:lnSpc>
            </a:pPr>
            <a:r>
              <a:rPr lang="fa-IR" altLang="fa-IR" sz="2500" b="1" dirty="0">
                <a:cs typeface="B Lotus" panose="00000400000000000000" pitchFamily="2" charset="-78"/>
              </a:rPr>
              <a:t>16- </a:t>
            </a:r>
            <a:r>
              <a:rPr lang="ar-SA" altLang="fa-IR" sz="2500" b="1" dirty="0">
                <a:cs typeface="B Lotus" panose="00000400000000000000" pitchFamily="2" charset="-78"/>
              </a:rPr>
              <a:t>هنگام ورزش همه دانش آموزان حتي المقدور از کفش و لباس ورزشي مناسب استفاده كنند و پس از پايان كلاس ورزش دوش بگيرند و خود را شستشو دهند. </a:t>
            </a:r>
            <a:endParaRPr lang="en-US" altLang="fa-IR" sz="2500" b="1" dirty="0">
              <a:cs typeface="B Lotus" panose="00000400000000000000" pitchFamily="2" charset="-78"/>
            </a:endParaRPr>
          </a:p>
          <a:p>
            <a:pPr algn="just" rtl="1" eaLnBrk="1" hangingPunct="1">
              <a:lnSpc>
                <a:spcPct val="150000"/>
              </a:lnSpc>
            </a:pPr>
            <a:r>
              <a:rPr lang="fa-IR" altLang="fa-IR" sz="2500" b="1" dirty="0">
                <a:cs typeface="B Lotus" panose="00000400000000000000" pitchFamily="2" charset="-78"/>
              </a:rPr>
              <a:t>17-  </a:t>
            </a:r>
            <a:r>
              <a:rPr lang="ar-SA" altLang="fa-IR" sz="2500" b="1" dirty="0">
                <a:cs typeface="B Lotus" panose="00000400000000000000" pitchFamily="2" charset="-78"/>
              </a:rPr>
              <a:t>اگر دانش آموزان دو به دو با هم كار كنند مي توانند مددكار يكديگر باشند.</a:t>
            </a:r>
            <a:endParaRPr lang="en-US" altLang="fa-IR" sz="2500" b="1" dirty="0">
              <a:cs typeface="B Lotus" panose="00000400000000000000" pitchFamily="2" charset="-78"/>
            </a:endParaRPr>
          </a:p>
          <a:p>
            <a:pPr algn="just" rtl="1" eaLnBrk="1" hangingPunct="1">
              <a:lnSpc>
                <a:spcPct val="150000"/>
              </a:lnSpc>
            </a:pPr>
            <a:r>
              <a:rPr lang="fa-IR" altLang="fa-IR" sz="2500" b="1" dirty="0">
                <a:cs typeface="B Lotus" panose="00000400000000000000" pitchFamily="2" charset="-78"/>
              </a:rPr>
              <a:t>18- </a:t>
            </a:r>
            <a:r>
              <a:rPr lang="ar-SA" altLang="fa-IR" sz="2500" b="1" dirty="0">
                <a:cs typeface="B Lotus" panose="00000400000000000000" pitchFamily="2" charset="-78"/>
              </a:rPr>
              <a:t>استفاده همه دانش آموزان از يك سوت در هنگام داوري، از نظر بهداشتي صحيح نيست. </a:t>
            </a:r>
            <a:endParaRPr lang="en-US" altLang="fa-IR" sz="2500" b="1" dirty="0">
              <a:cs typeface="B Lotus" panose="00000400000000000000" pitchFamily="2" charset="-78"/>
            </a:endParaRPr>
          </a:p>
        </p:txBody>
      </p:sp>
    </p:spTree>
    <p:extLst>
      <p:ext uri="{BB962C8B-B14F-4D97-AF65-F5344CB8AC3E}">
        <p14:creationId xmlns:p14="http://schemas.microsoft.com/office/powerpoint/2010/main" val="45468037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idx="1"/>
          </p:nvPr>
        </p:nvSpPr>
        <p:spPr>
          <a:xfrm>
            <a:off x="1145146" y="386366"/>
            <a:ext cx="9218054" cy="832834"/>
          </a:xfrm>
        </p:spPr>
        <p:txBody>
          <a:bodyPr>
            <a:noAutofit/>
          </a:bodyPr>
          <a:lstStyle/>
          <a:p>
            <a:pPr algn="ctr">
              <a:buFont typeface="Wingdings 2" panose="05020102010507070707" pitchFamily="18" charset="2"/>
              <a:buNone/>
              <a:defRPr/>
            </a:pPr>
            <a:r>
              <a:rPr lang="fa-IR" sz="3600" b="1" dirty="0">
                <a:solidFill>
                  <a:srgbClr val="FF0000"/>
                </a:solidFill>
                <a:cs typeface="B Lotus" panose="00000400000000000000" pitchFamily="2" charset="-78"/>
              </a:rPr>
              <a:t> </a:t>
            </a:r>
            <a:r>
              <a:rPr lang="fa-IR" sz="3600" b="1" dirty="0" smtClean="0">
                <a:solidFill>
                  <a:srgbClr val="FF0000"/>
                </a:solidFill>
                <a:cs typeface="B Lotus" panose="00000400000000000000" pitchFamily="2" charset="-78"/>
              </a:rPr>
              <a:t>راهنمای </a:t>
            </a:r>
            <a:r>
              <a:rPr lang="ar-SA" sz="3600" b="1" dirty="0">
                <a:solidFill>
                  <a:srgbClr val="FF0000"/>
                </a:solidFill>
                <a:cs typeface="B Lotus" panose="00000400000000000000" pitchFamily="2" charset="-78"/>
              </a:rPr>
              <a:t>تدريس نظري درس تربيت بدني </a:t>
            </a:r>
            <a:endParaRPr lang="en-US" sz="3600" b="1" dirty="0">
              <a:solidFill>
                <a:srgbClr val="FF0000"/>
              </a:solidFill>
              <a:cs typeface="B Lotus" panose="00000400000000000000" pitchFamily="2" charset="-78"/>
            </a:endParaRPr>
          </a:p>
        </p:txBody>
      </p:sp>
      <p:sp>
        <p:nvSpPr>
          <p:cNvPr id="219139" name="Rectangle 3"/>
          <p:cNvSpPr>
            <a:spLocks noRot="1" noChangeArrowheads="1"/>
          </p:cNvSpPr>
          <p:nvPr/>
        </p:nvSpPr>
        <p:spPr bwMode="auto">
          <a:xfrm>
            <a:off x="399245" y="1219200"/>
            <a:ext cx="10238704"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45000"/>
              </a:lnSpc>
            </a:pPr>
            <a:r>
              <a:rPr lang="fa-IR" altLang="fa-IR" sz="2600" b="1" dirty="0">
                <a:cs typeface="B Lotus" panose="00000400000000000000" pitchFamily="2" charset="-78"/>
              </a:rPr>
              <a:t>1- </a:t>
            </a:r>
            <a:r>
              <a:rPr lang="ar-SA" altLang="fa-IR" sz="2600" b="1" dirty="0">
                <a:cs typeface="B Lotus" panose="00000400000000000000" pitchFamily="2" charset="-78"/>
              </a:rPr>
              <a:t>هنگام تدريس بايد توجه دانش آموزان را جلب كند. </a:t>
            </a:r>
            <a:endParaRPr lang="fa-IR" altLang="fa-IR" sz="2600" b="1" dirty="0">
              <a:cs typeface="B Lotus" panose="00000400000000000000" pitchFamily="2" charset="-78"/>
            </a:endParaRPr>
          </a:p>
          <a:p>
            <a:pPr algn="just" rtl="1" eaLnBrk="1" hangingPunct="1">
              <a:lnSpc>
                <a:spcPct val="145000"/>
              </a:lnSpc>
            </a:pPr>
            <a:r>
              <a:rPr lang="fa-IR" altLang="fa-IR" sz="2600" b="1" dirty="0">
                <a:cs typeface="B Lotus" panose="00000400000000000000" pitchFamily="2" charset="-78"/>
              </a:rPr>
              <a:t>2- </a:t>
            </a:r>
            <a:r>
              <a:rPr lang="ar-SA" altLang="fa-IR" sz="2600" b="1" dirty="0">
                <a:cs typeface="B Lotus" panose="00000400000000000000" pitchFamily="2" charset="-78"/>
              </a:rPr>
              <a:t>معلم بايد درباره موضوع صحبت كند و هر قدر كه مي تواند مطالب را مختصر كند. </a:t>
            </a:r>
            <a:endParaRPr lang="en-US" altLang="fa-IR" sz="2600" b="1" dirty="0">
              <a:cs typeface="B Lotus" panose="00000400000000000000" pitchFamily="2" charset="-78"/>
            </a:endParaRPr>
          </a:p>
          <a:p>
            <a:pPr algn="just" rtl="1" eaLnBrk="1" hangingPunct="1">
              <a:lnSpc>
                <a:spcPct val="145000"/>
              </a:lnSpc>
            </a:pPr>
            <a:r>
              <a:rPr lang="fa-IR" altLang="fa-IR" sz="2600" b="1" dirty="0">
                <a:cs typeface="B Lotus" panose="00000400000000000000" pitchFamily="2" charset="-78"/>
              </a:rPr>
              <a:t>3- </a:t>
            </a:r>
            <a:r>
              <a:rPr lang="ar-SA" altLang="fa-IR" sz="2600" b="1" dirty="0">
                <a:cs typeface="B Lotus" panose="00000400000000000000" pitchFamily="2" charset="-78"/>
              </a:rPr>
              <a:t>معلم بايد در سطح فكر و درك دانش آموز صحبت كند. </a:t>
            </a:r>
            <a:endParaRPr lang="fa-IR" altLang="fa-IR" sz="2600" b="1" dirty="0">
              <a:cs typeface="B Lotus" panose="00000400000000000000" pitchFamily="2" charset="-78"/>
            </a:endParaRPr>
          </a:p>
          <a:p>
            <a:pPr algn="just" rtl="1" eaLnBrk="1" hangingPunct="1">
              <a:lnSpc>
                <a:spcPct val="145000"/>
              </a:lnSpc>
            </a:pPr>
            <a:r>
              <a:rPr lang="fa-IR" altLang="fa-IR" sz="2600" b="1" dirty="0">
                <a:cs typeface="B Lotus" panose="00000400000000000000" pitchFamily="2" charset="-78"/>
              </a:rPr>
              <a:t>4- </a:t>
            </a:r>
            <a:r>
              <a:rPr lang="ar-SA" altLang="fa-IR" sz="2600" b="1" dirty="0">
                <a:cs typeface="B Lotus" panose="00000400000000000000" pitchFamily="2" charset="-78"/>
              </a:rPr>
              <a:t>معلم در ابتداي كلاس بايد تامل كند تا دانش آموزان ساكت شوند و در پي آن با صدايي كه همه بشنوند، آنان را متوجه درس خود كند. </a:t>
            </a:r>
            <a:endParaRPr lang="en-US" altLang="fa-IR" sz="2600" b="1" dirty="0">
              <a:cs typeface="B Lotus" panose="00000400000000000000" pitchFamily="2" charset="-78"/>
            </a:endParaRPr>
          </a:p>
          <a:p>
            <a:pPr algn="just" rtl="1" eaLnBrk="1" hangingPunct="1">
              <a:lnSpc>
                <a:spcPct val="145000"/>
              </a:lnSpc>
            </a:pPr>
            <a:r>
              <a:rPr lang="fa-IR" altLang="fa-IR" sz="2600" b="1" dirty="0">
                <a:cs typeface="B Lotus" panose="00000400000000000000" pitchFamily="2" charset="-78"/>
              </a:rPr>
              <a:t>5- </a:t>
            </a:r>
            <a:r>
              <a:rPr lang="ar-SA" altLang="fa-IR" sz="2600" b="1" dirty="0">
                <a:cs typeface="B Lotus" panose="00000400000000000000" pitchFamily="2" charset="-78"/>
              </a:rPr>
              <a:t>در كلاس درس در جايي بايستد كه بتواند همه شاگردان را ببيند.</a:t>
            </a:r>
            <a:endParaRPr lang="en-US" altLang="fa-IR" sz="2600" b="1" dirty="0">
              <a:cs typeface="B Lotus" panose="00000400000000000000" pitchFamily="2" charset="-78"/>
            </a:endParaRPr>
          </a:p>
          <a:p>
            <a:pPr algn="just" rtl="1" eaLnBrk="1" hangingPunct="1">
              <a:lnSpc>
                <a:spcPct val="145000"/>
              </a:lnSpc>
            </a:pPr>
            <a:r>
              <a:rPr lang="fa-IR" altLang="fa-IR" sz="2600" b="1" dirty="0">
                <a:cs typeface="B Lotus" panose="00000400000000000000" pitchFamily="2" charset="-78"/>
              </a:rPr>
              <a:t>6- </a:t>
            </a:r>
            <a:r>
              <a:rPr lang="ar-SA" altLang="fa-IR" sz="2600" b="1" dirty="0">
                <a:cs typeface="B Lotus" panose="00000400000000000000" pitchFamily="2" charset="-78"/>
              </a:rPr>
              <a:t>هنگام بيان مطالب درسي، بر نكات مهم و موثر تاكيد كند و اهميت آنها را براي دانش آموزان روشن سازد. </a:t>
            </a:r>
            <a:endParaRPr lang="en-US" altLang="fa-IR" sz="2600" b="1" dirty="0">
              <a:cs typeface="B Lotus" panose="00000400000000000000" pitchFamily="2" charset="-78"/>
            </a:endParaRPr>
          </a:p>
        </p:txBody>
      </p:sp>
    </p:spTree>
    <p:extLst>
      <p:ext uri="{BB962C8B-B14F-4D97-AF65-F5344CB8AC3E}">
        <p14:creationId xmlns:p14="http://schemas.microsoft.com/office/powerpoint/2010/main" val="322675105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8">
                                            <p:txEl>
                                              <p:pRg st="0" end="0"/>
                                            </p:txEl>
                                          </p:spTgt>
                                        </p:tgtEl>
                                        <p:attrNameLst>
                                          <p:attrName>style.visibility</p:attrName>
                                        </p:attrNameLst>
                                      </p:cBhvr>
                                      <p:to>
                                        <p:strVal val="visible"/>
                                      </p:to>
                                    </p:set>
                                    <p:anim calcmode="lin" valueType="num">
                                      <p:cBhvr additive="base">
                                        <p:cTn id="7" dur="1000" fill="hold"/>
                                        <p:tgtEl>
                                          <p:spTgt spid="21913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8">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 calcmode="lin" valueType="num">
                                      <p:cBhvr additive="base">
                                        <p:cTn id="12"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 calcmode="lin" valueType="num">
                                      <p:cBhvr additive="base">
                                        <p:cTn id="17"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 calcmode="lin" valueType="num">
                                      <p:cBhvr additive="base">
                                        <p:cTn id="22"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4000"/>
                            </p:stCondLst>
                            <p:childTnLst>
                              <p:par>
                                <p:cTn id="25" presetID="2" presetClass="entr" presetSubtype="8" fill="hold" nodeType="afterEffect">
                                  <p:stCondLst>
                                    <p:cond delay="0"/>
                                  </p:stCondLst>
                                  <p:childTnLst>
                                    <p:set>
                                      <p:cBhvr>
                                        <p:cTn id="26" dur="1" fill="hold">
                                          <p:stCondLst>
                                            <p:cond delay="0"/>
                                          </p:stCondLst>
                                        </p:cTn>
                                        <p:tgtEl>
                                          <p:spTgt spid="219139">
                                            <p:txEl>
                                              <p:pRg st="3" end="3"/>
                                            </p:txEl>
                                          </p:spTgt>
                                        </p:tgtEl>
                                        <p:attrNameLst>
                                          <p:attrName>style.visibility</p:attrName>
                                        </p:attrNameLst>
                                      </p:cBhvr>
                                      <p:to>
                                        <p:strVal val="visible"/>
                                      </p:to>
                                    </p:set>
                                    <p:anim calcmode="lin" valueType="num">
                                      <p:cBhvr additive="base">
                                        <p:cTn id="27" dur="1000" fill="hold"/>
                                        <p:tgtEl>
                                          <p:spTgt spid="219139">
                                            <p:txEl>
                                              <p:pRg st="3" end="3"/>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219139">
                                            <p:txEl>
                                              <p:pRg st="3" end="3"/>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0"/>
                            </p:stCondLst>
                            <p:childTnLst>
                              <p:par>
                                <p:cTn id="30" presetID="2" presetClass="entr" presetSubtype="8" fill="hold" nodeType="afterEffect">
                                  <p:stCondLst>
                                    <p:cond delay="0"/>
                                  </p:stCondLst>
                                  <p:childTnLst>
                                    <p:set>
                                      <p:cBhvr>
                                        <p:cTn id="31" dur="1" fill="hold">
                                          <p:stCondLst>
                                            <p:cond delay="0"/>
                                          </p:stCondLst>
                                        </p:cTn>
                                        <p:tgtEl>
                                          <p:spTgt spid="219139">
                                            <p:txEl>
                                              <p:pRg st="4" end="4"/>
                                            </p:txEl>
                                          </p:spTgt>
                                        </p:tgtEl>
                                        <p:attrNameLst>
                                          <p:attrName>style.visibility</p:attrName>
                                        </p:attrNameLst>
                                      </p:cBhvr>
                                      <p:to>
                                        <p:strVal val="visible"/>
                                      </p:to>
                                    </p:set>
                                    <p:anim calcmode="lin" valueType="num">
                                      <p:cBhvr additive="base">
                                        <p:cTn id="32" dur="1000" fill="hold"/>
                                        <p:tgtEl>
                                          <p:spTgt spid="219139">
                                            <p:txEl>
                                              <p:pRg st="4" end="4"/>
                                            </p:txEl>
                                          </p:spTgt>
                                        </p:tgtEl>
                                        <p:attrNameLst>
                                          <p:attrName>ppt_x</p:attrName>
                                        </p:attrNameLst>
                                      </p:cBhvr>
                                      <p:tavLst>
                                        <p:tav tm="0">
                                          <p:val>
                                            <p:strVal val="0-#ppt_w/2"/>
                                          </p:val>
                                        </p:tav>
                                        <p:tav tm="100000">
                                          <p:val>
                                            <p:strVal val="#ppt_x"/>
                                          </p:val>
                                        </p:tav>
                                      </p:tavLst>
                                    </p:anim>
                                    <p:anim calcmode="lin" valueType="num">
                                      <p:cBhvr additive="base">
                                        <p:cTn id="33" dur="1000" fill="hold"/>
                                        <p:tgtEl>
                                          <p:spTgt spid="219139">
                                            <p:txEl>
                                              <p:pRg st="4" end="4"/>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6000"/>
                            </p:stCondLst>
                            <p:childTnLst>
                              <p:par>
                                <p:cTn id="35" presetID="2" presetClass="entr" presetSubtype="8" fill="hold" nodeType="afterEffect">
                                  <p:stCondLst>
                                    <p:cond delay="0"/>
                                  </p:stCondLst>
                                  <p:childTnLst>
                                    <p:set>
                                      <p:cBhvr>
                                        <p:cTn id="36" dur="1" fill="hold">
                                          <p:stCondLst>
                                            <p:cond delay="0"/>
                                          </p:stCondLst>
                                        </p:cTn>
                                        <p:tgtEl>
                                          <p:spTgt spid="219139">
                                            <p:txEl>
                                              <p:pRg st="5" end="5"/>
                                            </p:txEl>
                                          </p:spTgt>
                                        </p:tgtEl>
                                        <p:attrNameLst>
                                          <p:attrName>style.visibility</p:attrName>
                                        </p:attrNameLst>
                                      </p:cBhvr>
                                      <p:to>
                                        <p:strVal val="visible"/>
                                      </p:to>
                                    </p:set>
                                    <p:anim calcmode="lin" valueType="num">
                                      <p:cBhvr additive="base">
                                        <p:cTn id="37" dur="1000" fill="hold"/>
                                        <p:tgtEl>
                                          <p:spTgt spid="219139">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21913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9" name="Rectangle 3"/>
          <p:cNvSpPr>
            <a:spLocks noRot="1" noChangeArrowheads="1"/>
          </p:cNvSpPr>
          <p:nvPr/>
        </p:nvSpPr>
        <p:spPr bwMode="auto">
          <a:xfrm>
            <a:off x="115910" y="1607712"/>
            <a:ext cx="1085689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50000"/>
              </a:lnSpc>
            </a:pPr>
            <a:r>
              <a:rPr lang="fa-IR" altLang="fa-IR" sz="2600" b="1" dirty="0">
                <a:cs typeface="B Lotus" panose="00000400000000000000" pitchFamily="2" charset="-78"/>
              </a:rPr>
              <a:t>7- </a:t>
            </a:r>
            <a:r>
              <a:rPr lang="ar-SA" altLang="fa-IR" sz="2600" b="1" dirty="0">
                <a:cs typeface="B Lotus" panose="00000400000000000000" pitchFamily="2" charset="-78"/>
              </a:rPr>
              <a:t>در تدريس خود از تكرار لغات و عبارات معين، داشتن تكيه كلام </a:t>
            </a:r>
            <a:r>
              <a:rPr lang="en-US" altLang="fa-IR" sz="2600" b="1" dirty="0">
                <a:cs typeface="B Lotus" panose="00000400000000000000" pitchFamily="2" charset="-78"/>
              </a:rPr>
              <a:t>–</a:t>
            </a:r>
            <a:r>
              <a:rPr lang="ar-SA" altLang="fa-IR" sz="2600" b="1" dirty="0">
                <a:cs typeface="B Lotus" panose="00000400000000000000" pitchFamily="2" charset="-78"/>
              </a:rPr>
              <a:t> مانند « البته » و « بسيار خوب » خودداري كند. </a:t>
            </a:r>
            <a:endParaRPr lang="en-US" altLang="fa-IR" sz="2600" b="1" dirty="0">
              <a:cs typeface="B Lotus" panose="00000400000000000000" pitchFamily="2" charset="-78"/>
            </a:endParaRPr>
          </a:p>
          <a:p>
            <a:pPr algn="just" rtl="1" eaLnBrk="1" hangingPunct="1">
              <a:lnSpc>
                <a:spcPct val="150000"/>
              </a:lnSpc>
            </a:pPr>
            <a:r>
              <a:rPr lang="fa-IR" altLang="fa-IR" sz="2600" b="1" dirty="0">
                <a:cs typeface="B Lotus" panose="00000400000000000000" pitchFamily="2" charset="-78"/>
              </a:rPr>
              <a:t>8- </a:t>
            </a:r>
            <a:r>
              <a:rPr lang="ar-SA" altLang="fa-IR" sz="2600" b="1" dirty="0">
                <a:cs typeface="B Lotus" panose="00000400000000000000" pitchFamily="2" charset="-78"/>
              </a:rPr>
              <a:t>از عبارات و سئوالات تعارفي مانند « آيا مايليد » يا « حالا با اجازه شما » خودداري كند. </a:t>
            </a:r>
            <a:endParaRPr lang="en-US" altLang="fa-IR" sz="2600" b="1" dirty="0">
              <a:cs typeface="B Lotus" panose="00000400000000000000" pitchFamily="2" charset="-78"/>
            </a:endParaRPr>
          </a:p>
          <a:p>
            <a:pPr algn="just" rtl="1" eaLnBrk="1" hangingPunct="1">
              <a:lnSpc>
                <a:spcPct val="150000"/>
              </a:lnSpc>
            </a:pPr>
            <a:r>
              <a:rPr lang="fa-IR" altLang="fa-IR" sz="2600" b="1" dirty="0">
                <a:cs typeface="B Lotus" panose="00000400000000000000" pitchFamily="2" charset="-78"/>
              </a:rPr>
              <a:t>9- </a:t>
            </a:r>
            <a:r>
              <a:rPr lang="ar-SA" altLang="fa-IR" sz="2600" b="1" dirty="0">
                <a:cs typeface="B Lotus" panose="00000400000000000000" pitchFamily="2" charset="-78"/>
              </a:rPr>
              <a:t>معلم خوب براي جلوگيري از « چراهاي دانش آموزان همواره مي گويد اين كار را بدين دليل انجام مي دهيم كه </a:t>
            </a:r>
            <a:r>
              <a:rPr lang="en-US" altLang="fa-IR" sz="2600" b="1" dirty="0">
                <a:cs typeface="B Lotus" panose="00000400000000000000" pitchFamily="2" charset="-78"/>
              </a:rPr>
              <a:t>…</a:t>
            </a:r>
            <a:r>
              <a:rPr lang="ar-SA" altLang="fa-IR" sz="2600" b="1" dirty="0">
                <a:cs typeface="B Lotus" panose="00000400000000000000" pitchFamily="2" charset="-78"/>
              </a:rPr>
              <a:t> » </a:t>
            </a:r>
            <a:endParaRPr lang="en-US" altLang="fa-IR" sz="2600" b="1" dirty="0">
              <a:cs typeface="B Lotus" panose="00000400000000000000" pitchFamily="2" charset="-78"/>
            </a:endParaRPr>
          </a:p>
          <a:p>
            <a:pPr algn="just" rtl="1" eaLnBrk="1" hangingPunct="1">
              <a:lnSpc>
                <a:spcPct val="150000"/>
              </a:lnSpc>
            </a:pPr>
            <a:r>
              <a:rPr lang="fa-IR" altLang="fa-IR" sz="2600" b="1" dirty="0">
                <a:cs typeface="B Lotus" panose="00000400000000000000" pitchFamily="2" charset="-78"/>
              </a:rPr>
              <a:t>10- </a:t>
            </a:r>
            <a:r>
              <a:rPr lang="ar-SA" altLang="fa-IR" sz="2600" b="1" dirty="0">
                <a:cs typeface="B Lotus" panose="00000400000000000000" pitchFamily="2" charset="-78"/>
              </a:rPr>
              <a:t>براي توضيح روش نشستن يا ايستادن بچه ها، واضح و رسا دستور بدهد.</a:t>
            </a:r>
            <a:endParaRPr lang="en-US" altLang="fa-IR" sz="2600" b="1" dirty="0">
              <a:cs typeface="B Lotus" panose="00000400000000000000" pitchFamily="2" charset="-78"/>
            </a:endParaRPr>
          </a:p>
        </p:txBody>
      </p:sp>
      <p:sp>
        <p:nvSpPr>
          <p:cNvPr id="6" name="Rectangle 2"/>
          <p:cNvSpPr txBox="1">
            <a:spLocks noChangeArrowheads="1"/>
          </p:cNvSpPr>
          <p:nvPr/>
        </p:nvSpPr>
        <p:spPr>
          <a:xfrm>
            <a:off x="1093630" y="233966"/>
            <a:ext cx="9218054" cy="832834"/>
          </a:xfrm>
          <a:prstGeom prst="rect">
            <a:avLst/>
          </a:prstGeom>
        </p:spPr>
        <p:txBody>
          <a:bodyPr vert="horz" lIns="91440" tIns="45720" rIns="91440" bIns="45720" rtlCol="0">
            <a:noAutofit/>
          </a:bodyPr>
          <a:lstStyle>
            <a:lvl1pPr marL="182880" indent="-182880" algn="r" defTabSz="914400" rtl="1"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pPr algn="ctr">
              <a:buFont typeface="Wingdings 2" panose="05020102010507070707" pitchFamily="18" charset="2"/>
              <a:buNone/>
              <a:defRPr/>
            </a:pPr>
            <a:r>
              <a:rPr lang="fa-IR" sz="3600" b="1" dirty="0" smtClean="0">
                <a:solidFill>
                  <a:srgbClr val="FF0000"/>
                </a:solidFill>
                <a:cs typeface="B Lotus" panose="00000400000000000000" pitchFamily="2" charset="-78"/>
              </a:rPr>
              <a:t> راهنمای </a:t>
            </a:r>
            <a:r>
              <a:rPr lang="ar-SA" sz="3600" b="1" dirty="0" smtClean="0">
                <a:solidFill>
                  <a:srgbClr val="FF0000"/>
                </a:solidFill>
                <a:cs typeface="B Lotus" panose="00000400000000000000" pitchFamily="2" charset="-78"/>
              </a:rPr>
              <a:t>تدريس نظري درس تربيت بدني </a:t>
            </a:r>
            <a:endParaRPr lang="en-US" sz="3600" b="1" dirty="0">
              <a:solidFill>
                <a:srgbClr val="FF0000"/>
              </a:solidFill>
              <a:cs typeface="B Lotus" panose="00000400000000000000" pitchFamily="2" charset="-78"/>
            </a:endParaRPr>
          </a:p>
        </p:txBody>
      </p:sp>
    </p:spTree>
    <p:extLst>
      <p:ext uri="{BB962C8B-B14F-4D97-AF65-F5344CB8AC3E}">
        <p14:creationId xmlns:p14="http://schemas.microsoft.com/office/powerpoint/2010/main" val="201602626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 calcmode="lin" valueType="num">
                                      <p:cBhvr additive="base">
                                        <p:cTn id="7"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1" end="1"/>
                                            </p:txEl>
                                          </p:spTgt>
                                        </p:tgtEl>
                                        <p:attrNameLst>
                                          <p:attrName>style.visibility</p:attrName>
                                        </p:attrNameLst>
                                      </p:cBhvr>
                                      <p:to>
                                        <p:strVal val="visible"/>
                                      </p:to>
                                    </p:set>
                                    <p:anim calcmode="lin" valueType="num">
                                      <p:cBhvr additive="base">
                                        <p:cTn id="12"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2" end="2"/>
                                            </p:txEl>
                                          </p:spTgt>
                                        </p:tgtEl>
                                        <p:attrNameLst>
                                          <p:attrName>style.visibility</p:attrName>
                                        </p:attrNameLst>
                                      </p:cBhvr>
                                      <p:to>
                                        <p:strVal val="visible"/>
                                      </p:to>
                                    </p:set>
                                    <p:anim calcmode="lin" valueType="num">
                                      <p:cBhvr additive="base">
                                        <p:cTn id="17"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3" end="3"/>
                                            </p:txEl>
                                          </p:spTgt>
                                        </p:tgtEl>
                                        <p:attrNameLst>
                                          <p:attrName>style.visibility</p:attrName>
                                        </p:attrNameLst>
                                      </p:cBhvr>
                                      <p:to>
                                        <p:strVal val="visible"/>
                                      </p:to>
                                    </p:set>
                                    <p:anim calcmode="lin" valueType="num">
                                      <p:cBhvr additive="base">
                                        <p:cTn id="22" dur="1000" fill="hold"/>
                                        <p:tgtEl>
                                          <p:spTgt spid="219139">
                                            <p:txEl>
                                              <p:pRg st="3" end="3"/>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4000"/>
                            </p:stCondLst>
                            <p:childTnLst>
                              <p:par>
                                <p:cTn id="25" presetID="2" presetClass="entr" presetSubtype="8" fill="hold"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 calcmode="lin" valueType="num">
                                      <p:cBhvr additive="base">
                                        <p:cTn id="27"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9" name="Rectangle 3"/>
          <p:cNvSpPr>
            <a:spLocks noRot="1" noChangeArrowheads="1"/>
          </p:cNvSpPr>
          <p:nvPr/>
        </p:nvSpPr>
        <p:spPr bwMode="auto">
          <a:xfrm>
            <a:off x="437882" y="974725"/>
            <a:ext cx="103632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50000"/>
              </a:lnSpc>
            </a:pPr>
            <a:r>
              <a:rPr lang="fa-IR" altLang="fa-IR" sz="2500" b="1" dirty="0">
                <a:cs typeface="B Lotus" panose="00000400000000000000" pitchFamily="2" charset="-78"/>
              </a:rPr>
              <a:t>11- </a:t>
            </a:r>
            <a:r>
              <a:rPr lang="ar-SA" altLang="fa-IR" sz="2500" b="1" dirty="0">
                <a:cs typeface="B Lotus" panose="00000400000000000000" pitchFamily="2" charset="-78"/>
              </a:rPr>
              <a:t>معلم هنگام سئوال كردن بايد: </a:t>
            </a:r>
            <a:endParaRPr lang="en-US" altLang="fa-IR" sz="2500" b="1" dirty="0">
              <a:cs typeface="B Lotus" panose="00000400000000000000" pitchFamily="2" charset="-78"/>
            </a:endParaRPr>
          </a:p>
          <a:p>
            <a:pPr algn="just" rtl="1" eaLnBrk="1" hangingPunct="1">
              <a:lnSpc>
                <a:spcPct val="150000"/>
              </a:lnSpc>
            </a:pPr>
            <a:r>
              <a:rPr lang="ar-SA" altLang="fa-IR" sz="2500" b="1" dirty="0">
                <a:cs typeface="B Lotus" panose="00000400000000000000" pitchFamily="2" charset="-78"/>
              </a:rPr>
              <a:t>الف) طوري سئوال را مطرح كند كه دانش آموزان را به فكر كردن و جواب دادن وادارد نه اينكه فقط در مقابل سئوال آنان «‌ بلي » يا « خير» بگويد. </a:t>
            </a:r>
            <a:endParaRPr lang="en-US" altLang="fa-IR" sz="2500" b="1" dirty="0">
              <a:cs typeface="B Lotus" panose="00000400000000000000" pitchFamily="2" charset="-78"/>
            </a:endParaRPr>
          </a:p>
          <a:p>
            <a:pPr algn="just" rtl="1" eaLnBrk="1" hangingPunct="1">
              <a:lnSpc>
                <a:spcPct val="150000"/>
              </a:lnSpc>
            </a:pPr>
            <a:r>
              <a:rPr lang="ar-SA" altLang="fa-IR" sz="2500" b="1" dirty="0">
                <a:cs typeface="B Lotus" panose="00000400000000000000" pitchFamily="2" charset="-78"/>
              </a:rPr>
              <a:t>ب) در موقع سئوال كردن هميشه يك دانش آموز را مخاطب قرار دهد تا يك دفعه با جوابهاي متعدد روبرو نشود. </a:t>
            </a:r>
            <a:endParaRPr lang="en-US" altLang="fa-IR" sz="2500" b="1" dirty="0">
              <a:cs typeface="B Lotus" panose="00000400000000000000" pitchFamily="2" charset="-78"/>
            </a:endParaRPr>
          </a:p>
          <a:p>
            <a:pPr algn="just" rtl="1" eaLnBrk="1" hangingPunct="1">
              <a:lnSpc>
                <a:spcPct val="150000"/>
              </a:lnSpc>
            </a:pPr>
            <a:r>
              <a:rPr lang="ar-SA" altLang="fa-IR" sz="2500" b="1" dirty="0">
                <a:cs typeface="B Lotus" panose="00000400000000000000" pitchFamily="2" charset="-78"/>
              </a:rPr>
              <a:t>ج) دانش آموزان بايد ابتدا با بلند كردن دست، آمادگي خود را براي پاسخ دادن به سئوال معلم اعلام دارند و سپس با اجازه او پاسخ دهند. </a:t>
            </a:r>
            <a:endParaRPr lang="en-US" altLang="fa-IR" sz="2500" b="1" dirty="0">
              <a:cs typeface="B Lotus" panose="00000400000000000000" pitchFamily="2" charset="-78"/>
            </a:endParaRPr>
          </a:p>
          <a:p>
            <a:pPr algn="just" rtl="1" eaLnBrk="1" hangingPunct="1">
              <a:lnSpc>
                <a:spcPct val="150000"/>
              </a:lnSpc>
            </a:pPr>
            <a:r>
              <a:rPr lang="ar-SA" altLang="fa-IR" sz="2500" b="1" dirty="0">
                <a:cs typeface="B Lotus" panose="00000400000000000000" pitchFamily="2" charset="-78"/>
              </a:rPr>
              <a:t>د) معلم بايد با شرح و بسط سئوال، دامنه جوابها را وسعت دهد و مثلاً پس از پاسخ دادن نوآموز بگويد: «</a:t>
            </a:r>
            <a:r>
              <a:rPr lang="fa-IR" altLang="fa-IR" sz="2500" b="1" dirty="0">
                <a:cs typeface="B Lotus" panose="00000400000000000000" pitchFamily="2" charset="-78"/>
              </a:rPr>
              <a:t> </a:t>
            </a:r>
            <a:r>
              <a:rPr lang="ar-SA" altLang="fa-IR" sz="2500" b="1" dirty="0">
                <a:cs typeface="B Lotus" panose="00000400000000000000" pitchFamily="2" charset="-78"/>
              </a:rPr>
              <a:t>نكات ديگر اين موضوع چيست؟</a:t>
            </a:r>
            <a:r>
              <a:rPr lang="fa-IR" altLang="fa-IR" sz="2500" b="1" dirty="0">
                <a:cs typeface="B Lotus" panose="00000400000000000000" pitchFamily="2" charset="-78"/>
              </a:rPr>
              <a:t> </a:t>
            </a:r>
            <a:r>
              <a:rPr lang="ar-SA" altLang="fa-IR" sz="2500" b="1" dirty="0">
                <a:cs typeface="B Lotus" panose="00000400000000000000" pitchFamily="2" charset="-78"/>
              </a:rPr>
              <a:t>» يا «آيا ميتوانيد مثال و دليل ديگري بياوريد؟ »</a:t>
            </a:r>
            <a:endParaRPr lang="en-US" altLang="fa-IR" sz="2500" b="1" dirty="0">
              <a:cs typeface="B Lotus" panose="00000400000000000000" pitchFamily="2" charset="-78"/>
            </a:endParaRPr>
          </a:p>
        </p:txBody>
      </p:sp>
      <p:sp>
        <p:nvSpPr>
          <p:cNvPr id="327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F652F06-24ED-4255-AE9F-44F6C02D6258}" type="slidenum">
              <a:rPr lang="en-US" altLang="fa-IR">
                <a:solidFill>
                  <a:srgbClr val="045C75"/>
                </a:solidFill>
              </a:rPr>
              <a:pPr/>
              <a:t>9</a:t>
            </a:fld>
            <a:endParaRPr lang="en-US" altLang="fa-IR">
              <a:solidFill>
                <a:srgbClr val="045C75"/>
              </a:solidFill>
            </a:endParaRPr>
          </a:p>
        </p:txBody>
      </p:sp>
      <p:sp>
        <p:nvSpPr>
          <p:cNvPr id="6" name="Rectangle 2"/>
          <p:cNvSpPr>
            <a:spLocks noGrp="1" noChangeArrowheads="1"/>
          </p:cNvSpPr>
          <p:nvPr>
            <p:ph idx="1"/>
          </p:nvPr>
        </p:nvSpPr>
        <p:spPr>
          <a:xfrm>
            <a:off x="1145146" y="386366"/>
            <a:ext cx="9218054" cy="832834"/>
          </a:xfrm>
        </p:spPr>
        <p:txBody>
          <a:bodyPr>
            <a:noAutofit/>
          </a:bodyPr>
          <a:lstStyle/>
          <a:p>
            <a:pPr algn="ctr">
              <a:buFont typeface="Wingdings 2" panose="05020102010507070707" pitchFamily="18" charset="2"/>
              <a:buNone/>
              <a:defRPr/>
            </a:pPr>
            <a:r>
              <a:rPr lang="fa-IR" sz="3600" b="1" dirty="0">
                <a:solidFill>
                  <a:srgbClr val="FF0000"/>
                </a:solidFill>
                <a:cs typeface="B Lotus" panose="00000400000000000000" pitchFamily="2" charset="-78"/>
              </a:rPr>
              <a:t> </a:t>
            </a:r>
            <a:r>
              <a:rPr lang="fa-IR" sz="3600" b="1" dirty="0" smtClean="0">
                <a:solidFill>
                  <a:srgbClr val="FF0000"/>
                </a:solidFill>
                <a:cs typeface="B Lotus" panose="00000400000000000000" pitchFamily="2" charset="-78"/>
              </a:rPr>
              <a:t>راهنمای </a:t>
            </a:r>
            <a:r>
              <a:rPr lang="ar-SA" sz="3600" b="1" dirty="0">
                <a:solidFill>
                  <a:srgbClr val="FF0000"/>
                </a:solidFill>
                <a:cs typeface="B Lotus" panose="00000400000000000000" pitchFamily="2" charset="-78"/>
              </a:rPr>
              <a:t>تدريس نظري درس تربيت بدني </a:t>
            </a:r>
            <a:endParaRPr lang="en-US" sz="3600" b="1" dirty="0">
              <a:solidFill>
                <a:srgbClr val="FF0000"/>
              </a:solidFill>
              <a:cs typeface="B Lotus" panose="00000400000000000000" pitchFamily="2" charset="-78"/>
            </a:endParaRPr>
          </a:p>
        </p:txBody>
      </p:sp>
    </p:spTree>
    <p:extLst>
      <p:ext uri="{BB962C8B-B14F-4D97-AF65-F5344CB8AC3E}">
        <p14:creationId xmlns:p14="http://schemas.microsoft.com/office/powerpoint/2010/main" val="288355849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nodeType="after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 calcmode="lin" valueType="num">
                                      <p:cBhvr additive="base">
                                        <p:cTn id="7" dur="10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nodeType="afterEffect">
                                  <p:stCondLst>
                                    <p:cond delay="0"/>
                                  </p:stCondLst>
                                  <p:childTnLst>
                                    <p:set>
                                      <p:cBhvr>
                                        <p:cTn id="11" dur="1" fill="hold">
                                          <p:stCondLst>
                                            <p:cond delay="0"/>
                                          </p:stCondLst>
                                        </p:cTn>
                                        <p:tgtEl>
                                          <p:spTgt spid="219139">
                                            <p:txEl>
                                              <p:pRg st="1" end="1"/>
                                            </p:txEl>
                                          </p:spTgt>
                                        </p:tgtEl>
                                        <p:attrNameLst>
                                          <p:attrName>style.visibility</p:attrName>
                                        </p:attrNameLst>
                                      </p:cBhvr>
                                      <p:to>
                                        <p:strVal val="visible"/>
                                      </p:to>
                                    </p:set>
                                    <p:anim calcmode="lin" valueType="num">
                                      <p:cBhvr additive="base">
                                        <p:cTn id="12" dur="10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nodeType="afterEffect">
                                  <p:stCondLst>
                                    <p:cond delay="0"/>
                                  </p:stCondLst>
                                  <p:childTnLst>
                                    <p:set>
                                      <p:cBhvr>
                                        <p:cTn id="16" dur="1" fill="hold">
                                          <p:stCondLst>
                                            <p:cond delay="0"/>
                                          </p:stCondLst>
                                        </p:cTn>
                                        <p:tgtEl>
                                          <p:spTgt spid="219139">
                                            <p:txEl>
                                              <p:pRg st="2" end="2"/>
                                            </p:txEl>
                                          </p:spTgt>
                                        </p:tgtEl>
                                        <p:attrNameLst>
                                          <p:attrName>style.visibility</p:attrName>
                                        </p:attrNameLst>
                                      </p:cBhvr>
                                      <p:to>
                                        <p:strVal val="visible"/>
                                      </p:to>
                                    </p:set>
                                    <p:anim calcmode="lin" valueType="num">
                                      <p:cBhvr additive="base">
                                        <p:cTn id="17" dur="10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3000"/>
                            </p:stCondLst>
                            <p:childTnLst>
                              <p:par>
                                <p:cTn id="20" presetID="2" presetClass="entr" presetSubtype="8" fill="hold" nodeType="afterEffect">
                                  <p:stCondLst>
                                    <p:cond delay="0"/>
                                  </p:stCondLst>
                                  <p:childTnLst>
                                    <p:set>
                                      <p:cBhvr>
                                        <p:cTn id="21" dur="1" fill="hold">
                                          <p:stCondLst>
                                            <p:cond delay="0"/>
                                          </p:stCondLst>
                                        </p:cTn>
                                        <p:tgtEl>
                                          <p:spTgt spid="219139">
                                            <p:txEl>
                                              <p:pRg st="3" end="3"/>
                                            </p:txEl>
                                          </p:spTgt>
                                        </p:tgtEl>
                                        <p:attrNameLst>
                                          <p:attrName>style.visibility</p:attrName>
                                        </p:attrNameLst>
                                      </p:cBhvr>
                                      <p:to>
                                        <p:strVal val="visible"/>
                                      </p:to>
                                    </p:set>
                                    <p:anim calcmode="lin" valueType="num">
                                      <p:cBhvr additive="base">
                                        <p:cTn id="22" dur="1000" fill="hold"/>
                                        <p:tgtEl>
                                          <p:spTgt spid="219139">
                                            <p:txEl>
                                              <p:pRg st="3" end="3"/>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19139">
                                            <p:txEl>
                                              <p:pRg st="3" end="3"/>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4000"/>
                            </p:stCondLst>
                            <p:childTnLst>
                              <p:par>
                                <p:cTn id="25" presetID="2" presetClass="entr" presetSubtype="8" fill="hold" nodeType="afterEffect">
                                  <p:stCondLst>
                                    <p:cond delay="0"/>
                                  </p:stCondLst>
                                  <p:childTnLst>
                                    <p:set>
                                      <p:cBhvr>
                                        <p:cTn id="26" dur="1" fill="hold">
                                          <p:stCondLst>
                                            <p:cond delay="0"/>
                                          </p:stCondLst>
                                        </p:cTn>
                                        <p:tgtEl>
                                          <p:spTgt spid="219139">
                                            <p:txEl>
                                              <p:pRg st="4" end="4"/>
                                            </p:txEl>
                                          </p:spTgt>
                                        </p:tgtEl>
                                        <p:attrNameLst>
                                          <p:attrName>style.visibility</p:attrName>
                                        </p:attrNameLst>
                                      </p:cBhvr>
                                      <p:to>
                                        <p:strVal val="visible"/>
                                      </p:to>
                                    </p:set>
                                    <p:anim calcmode="lin" valueType="num">
                                      <p:cBhvr additive="base">
                                        <p:cTn id="27" dur="1000" fill="hold"/>
                                        <p:tgtEl>
                                          <p:spTgt spid="219139">
                                            <p:txEl>
                                              <p:pRg st="4" end="4"/>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219139">
                                            <p:txEl>
                                              <p:pRg st="4" end="4"/>
                                            </p:txEl>
                                          </p:spTgt>
                                        </p:tgtEl>
                                        <p:attrNameLst>
                                          <p:attrName>ppt_y</p:attrName>
                                        </p:attrNameLst>
                                      </p:cBhvr>
                                      <p:tavLst>
                                        <p:tav tm="0">
                                          <p:val>
                                            <p:strVal val="#ppt_y"/>
                                          </p:val>
                                        </p:tav>
                                        <p:tav tm="100000">
                                          <p:val>
                                            <p:strVal val="#ppt_y"/>
                                          </p:val>
                                        </p:tav>
                                      </p:tavLst>
                                    </p:anim>
                                  </p:childTnLst>
                                </p:cTn>
                              </p:par>
                            </p:childTnLst>
                          </p:cTn>
                        </p:par>
                        <p:par>
                          <p:cTn id="29" fill="hold">
                            <p:stCondLst>
                              <p:cond delay="5000"/>
                            </p:stCondLst>
                            <p:childTnLst>
                              <p:par>
                                <p:cTn id="30" presetID="2" presetClass="entr" presetSubtype="8" fill="hold" nodeType="after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 calcmode="lin" valueType="num">
                                      <p:cBhvr additive="base">
                                        <p:cTn id="32"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33"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iew">
  <a:themeElements>
    <a:clrScheme name="Custom 1">
      <a:dk1>
        <a:sysClr val="windowText" lastClr="000000"/>
      </a:dk1>
      <a:lt1>
        <a:sysClr val="window" lastClr="FFFFFF"/>
      </a:lt1>
      <a:dk2>
        <a:srgbClr val="FDE2C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View">
      <a:maj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4109</TotalTime>
  <Words>1229</Words>
  <Application>Microsoft Office PowerPoint</Application>
  <PresentationFormat>Widescreen</PresentationFormat>
  <Paragraphs>76</Paragraphs>
  <Slides>16</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16</vt:i4>
      </vt:variant>
    </vt:vector>
  </HeadingPairs>
  <TitlesOfParts>
    <vt:vector size="27" baseType="lpstr">
      <vt:lpstr>Arial</vt:lpstr>
      <vt:lpstr>B Fantezy</vt:lpstr>
      <vt:lpstr>B Lotus</vt:lpstr>
      <vt:lpstr>B Titr</vt:lpstr>
      <vt:lpstr>B Zar</vt:lpstr>
      <vt:lpstr>Calibri</vt:lpstr>
      <vt:lpstr>Century Schoolbook</vt:lpstr>
      <vt:lpstr>Tahoma</vt:lpstr>
      <vt:lpstr>Wingdings</vt:lpstr>
      <vt:lpstr>Wingdings 2</vt:lpstr>
      <vt:lpstr>View</vt:lpstr>
      <vt:lpstr>مبانی آموزش تربیت بدنی  مدرس: دکتر حمزه مرادی</vt:lpstr>
      <vt:lpstr>فصل ششم- روش‌های تدریس درس تربیت بدنی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دوره آموزشي آموزگاران پايه</dc:title>
  <dc:creator>zahra taslimi</dc:creator>
  <cp:lastModifiedBy>Moradi</cp:lastModifiedBy>
  <cp:revision>201</cp:revision>
  <cp:lastPrinted>2017-08-19T07:24:43Z</cp:lastPrinted>
  <dcterms:created xsi:type="dcterms:W3CDTF">2017-08-13T05:41:15Z</dcterms:created>
  <dcterms:modified xsi:type="dcterms:W3CDTF">2020-05-21T09:06:39Z</dcterms:modified>
</cp:coreProperties>
</file>