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18" r:id="rId1"/>
  </p:sldMasterIdLst>
  <p:notesMasterIdLst>
    <p:notesMasterId r:id="rId13"/>
  </p:notesMasterIdLst>
  <p:handoutMasterIdLst>
    <p:handoutMasterId r:id="rId14"/>
  </p:handoutMasterIdLst>
  <p:sldIdLst>
    <p:sldId id="256" r:id="rId2"/>
    <p:sldId id="460" r:id="rId3"/>
    <p:sldId id="461" r:id="rId4"/>
    <p:sldId id="462" r:id="rId5"/>
    <p:sldId id="464" r:id="rId6"/>
    <p:sldId id="466" r:id="rId7"/>
    <p:sldId id="467" r:id="rId8"/>
    <p:sldId id="463" r:id="rId9"/>
    <p:sldId id="468" r:id="rId10"/>
    <p:sldId id="465" r:id="rId11"/>
    <p:sldId id="316" r:id="rId12"/>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9933FF"/>
    <a:srgbClr val="FF66FF"/>
    <a:srgbClr val="FFCCFF"/>
    <a:srgbClr val="00FFCC"/>
    <a:srgbClr val="FFFF66"/>
    <a:srgbClr val="FF9999"/>
    <a:srgbClr val="99FF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162" autoAdjust="0"/>
    <p:restoredTop sz="99585" autoAdjust="0"/>
  </p:normalViewPr>
  <p:slideViewPr>
    <p:cSldViewPr snapToGrid="0">
      <p:cViewPr varScale="1">
        <p:scale>
          <a:sx n="74" d="100"/>
          <a:sy n="74" d="100"/>
        </p:scale>
        <p:origin x="42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88" y="0"/>
            <a:ext cx="2971800" cy="458788"/>
          </a:xfrm>
          <a:prstGeom prst="rect">
            <a:avLst/>
          </a:prstGeom>
        </p:spPr>
        <p:txBody>
          <a:bodyPr vert="horz" lIns="91440" tIns="45720" rIns="91440" bIns="45720" rtlCol="1"/>
          <a:lstStyle>
            <a:lvl1pPr algn="l">
              <a:defRPr sz="1200"/>
            </a:lvl1pPr>
          </a:lstStyle>
          <a:p>
            <a:fld id="{DB29D1A8-5B8C-4FBF-8E85-F9D72AE6B233}" type="datetimeFigureOut">
              <a:rPr lang="fa-IR" smtClean="0"/>
              <a:t>29/09/1441</a:t>
            </a:fld>
            <a:endParaRPr lang="fa-IR"/>
          </a:p>
        </p:txBody>
      </p:sp>
      <p:sp>
        <p:nvSpPr>
          <p:cNvPr id="4" name="Footer Placeholder 3"/>
          <p:cNvSpPr>
            <a:spLocks noGrp="1"/>
          </p:cNvSpPr>
          <p:nvPr>
            <p:ph type="ftr" sz="quarter" idx="2"/>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5" name="Slide Number Placeholder 4"/>
          <p:cNvSpPr>
            <a:spLocks noGrp="1"/>
          </p:cNvSpPr>
          <p:nvPr>
            <p:ph type="sldNum" sz="quarter" idx="3"/>
          </p:nvPr>
        </p:nvSpPr>
        <p:spPr>
          <a:xfrm>
            <a:off x="1588" y="8685213"/>
            <a:ext cx="2971800" cy="458787"/>
          </a:xfrm>
          <a:prstGeom prst="rect">
            <a:avLst/>
          </a:prstGeom>
        </p:spPr>
        <p:txBody>
          <a:bodyPr vert="horz" lIns="91440" tIns="45720" rIns="91440" bIns="45720" rtlCol="1" anchor="b"/>
          <a:lstStyle>
            <a:lvl1pPr algn="l">
              <a:defRPr sz="1200"/>
            </a:lvl1pPr>
          </a:lstStyle>
          <a:p>
            <a:fld id="{06432AF8-81B8-4ADA-9123-9EB90B3BC679}" type="slidenum">
              <a:rPr lang="fa-IR" smtClean="0"/>
              <a:t>‹#›</a:t>
            </a:fld>
            <a:endParaRPr lang="fa-IR"/>
          </a:p>
        </p:txBody>
      </p:sp>
    </p:spTree>
    <p:extLst>
      <p:ext uri="{BB962C8B-B14F-4D97-AF65-F5344CB8AC3E}">
        <p14:creationId xmlns:p14="http://schemas.microsoft.com/office/powerpoint/2010/main" val="27245659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3942644C-551A-48CB-93B4-EFF3B28BC789}" type="datetimeFigureOut">
              <a:rPr lang="fa-IR" smtClean="0"/>
              <a:t>29/09/1441</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9D5B97EB-88C2-47F2-8FA9-02E85D6CFD9A}" type="slidenum">
              <a:rPr lang="fa-IR" smtClean="0"/>
              <a:t>‹#›</a:t>
            </a:fld>
            <a:endParaRPr lang="fa-IR"/>
          </a:p>
        </p:txBody>
      </p:sp>
    </p:spTree>
    <p:extLst>
      <p:ext uri="{BB962C8B-B14F-4D97-AF65-F5344CB8AC3E}">
        <p14:creationId xmlns:p14="http://schemas.microsoft.com/office/powerpoint/2010/main" val="401176373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9D5B97EB-88C2-47F2-8FA9-02E85D6CFD9A}" type="slidenum">
              <a:rPr lang="fa-IR" smtClean="0"/>
              <a:t>1</a:t>
            </a:fld>
            <a:endParaRPr lang="fa-IR"/>
          </a:p>
        </p:txBody>
      </p:sp>
    </p:spTree>
    <p:extLst>
      <p:ext uri="{BB962C8B-B14F-4D97-AF65-F5344CB8AC3E}">
        <p14:creationId xmlns:p14="http://schemas.microsoft.com/office/powerpoint/2010/main" val="3912131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FB8972F-01AA-4F3C-A592-A542514B2A71}" type="datetime8">
              <a:rPr lang="fa-IR" smtClean="0"/>
              <a:t>21 مه 20</a:t>
            </a:fld>
            <a:endParaRPr lang="fa-IR"/>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fa-IR"/>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98B0BF82-B2AB-4FA3-B55D-51E47771DB17}" type="slidenum">
              <a:rPr lang="fa-IR" smtClean="0"/>
              <a:t>‹#›</a:t>
            </a:fld>
            <a:endParaRPr lang="fa-I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6281421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70418C0-FD3A-4D0A-AD4B-39FAD7F93BA9}" type="datetime8">
              <a:rPr lang="fa-IR" smtClean="0"/>
              <a:t>21 مه 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1825497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F9F193E-8AAE-43C9-9CAA-51A1E027AA66}" type="datetime8">
              <a:rPr lang="fa-IR" smtClean="0"/>
              <a:t>21 مه 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2098711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DBEC489-AD3B-4237-9C90-9E7300DC6E73}" type="datetime8">
              <a:rPr lang="fa-IR" smtClean="0"/>
              <a:t>21 مه 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1875075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smtClean="0"/>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070096-225C-4998-8F8E-98E05DD97EC0}" type="datetime8">
              <a:rPr lang="fa-IR" smtClean="0"/>
              <a:t>21 مه 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8B0BF82-B2AB-4FA3-B55D-51E47771DB17}" type="slidenum">
              <a:rPr lang="fa-IR" smtClean="0"/>
              <a:t>‹#›</a:t>
            </a:fld>
            <a:endParaRPr lang="fa-I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7539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72969B-9B56-43F1-860A-DF19634E1905}" type="datetime8">
              <a:rPr lang="fa-IR" smtClean="0"/>
              <a:t>21 مه 20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416133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smtClean="0"/>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EB6579C-7E0D-4087-AD96-787B96489064}" type="datetime8">
              <a:rPr lang="fa-IR" smtClean="0"/>
              <a:t>21 مه 20</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558728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5F134DF-E042-4A6A-97CD-79AEEA83A187}" type="datetime8">
              <a:rPr lang="fa-IR" smtClean="0"/>
              <a:t>21 مه 20</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170121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833F1E-D2E9-4DF3-9BC2-4DAA820C6EF0}" type="datetime8">
              <a:rPr lang="fa-IR" smtClean="0"/>
              <a:t>21 مه 20</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998812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0260F6-A33A-44F5-81FD-C2BCA2073E07}" type="datetime8">
              <a:rPr lang="fa-IR" smtClean="0"/>
              <a:t>21 مه 20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723382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333428-766E-4D3E-80D0-EFBCBDF2CCEC}" type="datetime8">
              <a:rPr lang="fa-IR" smtClean="0"/>
              <a:t>21 مه 20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1525277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840A7ABD-844D-41BC-AEDA-5B63267D715D}" type="datetime8">
              <a:rPr lang="fa-IR" smtClean="0"/>
              <a:t>21 مه 20</a:t>
            </a:fld>
            <a:endParaRPr lang="fa-IR"/>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fa-IR"/>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98B0BF82-B2AB-4FA3-B55D-51E47771DB17}" type="slidenum">
              <a:rPr lang="fa-IR" smtClean="0"/>
              <a:t>‹#›</a:t>
            </a:fld>
            <a:endParaRPr lang="fa-IR"/>
          </a:p>
        </p:txBody>
      </p:sp>
    </p:spTree>
    <p:extLst>
      <p:ext uri="{BB962C8B-B14F-4D97-AF65-F5344CB8AC3E}">
        <p14:creationId xmlns:p14="http://schemas.microsoft.com/office/powerpoint/2010/main" val="4065475391"/>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hf sldNum="0" hdr="0" ftr="0" dt="0"/>
  <p:txStyles>
    <p:titleStyle>
      <a:lvl1pPr algn="l" defTabSz="914400" rtl="1"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r" defTabSz="914400" rtl="1"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lum bright="70000" contrast="-70000"/>
          </a:blip>
          <a:stretch>
            <a:fillRect/>
          </a:stretch>
        </p:blipFill>
        <p:spPr>
          <a:xfrm>
            <a:off x="437883" y="141667"/>
            <a:ext cx="11475720" cy="6858000"/>
          </a:xfrm>
          <a:prstGeom prst="rect">
            <a:avLst/>
          </a:prstGeom>
        </p:spPr>
      </p:pic>
      <p:sp>
        <p:nvSpPr>
          <p:cNvPr id="2" name="Title 1"/>
          <p:cNvSpPr>
            <a:spLocks noGrp="1"/>
          </p:cNvSpPr>
          <p:nvPr>
            <p:ph type="ctrTitle"/>
          </p:nvPr>
        </p:nvSpPr>
        <p:spPr>
          <a:xfrm>
            <a:off x="1049480" y="1155127"/>
            <a:ext cx="9891916" cy="2657019"/>
          </a:xfrm>
        </p:spPr>
        <p:txBody>
          <a:bodyPr>
            <a:normAutofit/>
          </a:bodyPr>
          <a:lstStyle/>
          <a:p>
            <a:pPr algn="ctr"/>
            <a:r>
              <a:rPr lang="fa-IR" sz="5400" dirty="0" smtClean="0">
                <a:solidFill>
                  <a:schemeClr val="accent1">
                    <a:lumMod val="75000"/>
                  </a:schemeClr>
                </a:solidFill>
                <a:cs typeface="B Titr" panose="00000700000000000000" pitchFamily="2" charset="-78"/>
              </a:rPr>
              <a:t>مبانی آموزش تربیت بدنی</a:t>
            </a:r>
            <a:br>
              <a:rPr lang="fa-IR" sz="5400" dirty="0" smtClean="0">
                <a:solidFill>
                  <a:schemeClr val="accent1">
                    <a:lumMod val="75000"/>
                  </a:schemeClr>
                </a:solidFill>
                <a:cs typeface="B Titr" panose="00000700000000000000" pitchFamily="2" charset="-78"/>
              </a:rPr>
            </a:br>
            <a:r>
              <a:rPr lang="fa-IR" sz="5400" dirty="0" smtClean="0">
                <a:solidFill>
                  <a:schemeClr val="accent1">
                    <a:lumMod val="75000"/>
                  </a:schemeClr>
                </a:solidFill>
                <a:cs typeface="B Titr" panose="00000700000000000000" pitchFamily="2" charset="-78"/>
              </a:rPr>
              <a:t/>
            </a:r>
            <a:br>
              <a:rPr lang="fa-IR" sz="5400" dirty="0" smtClean="0">
                <a:solidFill>
                  <a:schemeClr val="accent1">
                    <a:lumMod val="75000"/>
                  </a:schemeClr>
                </a:solidFill>
                <a:cs typeface="B Titr" panose="00000700000000000000" pitchFamily="2" charset="-78"/>
              </a:rPr>
            </a:br>
            <a:r>
              <a:rPr lang="fa-IR" sz="2400" dirty="0" smtClean="0">
                <a:solidFill>
                  <a:srgbClr val="002060"/>
                </a:solidFill>
                <a:cs typeface="B Titr" panose="00000700000000000000" pitchFamily="2" charset="-78"/>
              </a:rPr>
              <a:t>مدرس: </a:t>
            </a:r>
            <a:r>
              <a:rPr lang="fa-IR" sz="2400" dirty="0" smtClean="0">
                <a:solidFill>
                  <a:srgbClr val="FF0000"/>
                </a:solidFill>
                <a:cs typeface="B Titr" panose="00000700000000000000" pitchFamily="2" charset="-78"/>
              </a:rPr>
              <a:t>دکتر حمزه مرادی</a:t>
            </a:r>
            <a:endParaRPr lang="fa-IR" sz="2000" dirty="0">
              <a:solidFill>
                <a:srgbClr val="FF0000"/>
              </a:solidFill>
              <a:cs typeface="B Titr" panose="00000700000000000000" pitchFamily="2" charset="-78"/>
            </a:endParaRPr>
          </a:p>
        </p:txBody>
      </p:sp>
      <p:sp>
        <p:nvSpPr>
          <p:cNvPr id="3" name="Subtitle 2"/>
          <p:cNvSpPr>
            <a:spLocks noGrp="1"/>
          </p:cNvSpPr>
          <p:nvPr>
            <p:ph type="subTitle" idx="1"/>
          </p:nvPr>
        </p:nvSpPr>
        <p:spPr>
          <a:xfrm>
            <a:off x="1964752" y="252804"/>
            <a:ext cx="7766936" cy="1507605"/>
          </a:xfrm>
        </p:spPr>
        <p:txBody>
          <a:bodyPr>
            <a:noAutofit/>
          </a:bodyPr>
          <a:lstStyle/>
          <a:p>
            <a:pPr algn="ctr"/>
            <a:r>
              <a:rPr lang="fa-IR" sz="3200" dirty="0" smtClean="0">
                <a:solidFill>
                  <a:schemeClr val="bg2">
                    <a:lumMod val="10000"/>
                  </a:schemeClr>
                </a:solidFill>
                <a:cs typeface="B Titr" panose="00000700000000000000" pitchFamily="2" charset="-78"/>
              </a:rPr>
              <a:t>دانشگاه فرهنگیان</a:t>
            </a:r>
          </a:p>
          <a:p>
            <a:pPr algn="ctr"/>
            <a:r>
              <a:rPr lang="fa-IR" sz="3200" dirty="0" smtClean="0">
                <a:solidFill>
                  <a:schemeClr val="bg2">
                    <a:lumMod val="10000"/>
                  </a:schemeClr>
                </a:solidFill>
                <a:cs typeface="B Titr" panose="00000700000000000000" pitchFamily="2" charset="-78"/>
              </a:rPr>
              <a:t>پردیس علامه امینی استان آذربایجان شرقی</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7883" y="3906751"/>
            <a:ext cx="3799266" cy="2796702"/>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399712" y="3906751"/>
            <a:ext cx="2840585" cy="2801908"/>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709683" y="3906751"/>
            <a:ext cx="2932119" cy="2796702"/>
          </a:xfrm>
          <a:prstGeom prst="rect">
            <a:avLst/>
          </a:prstGeom>
        </p:spPr>
      </p:pic>
    </p:spTree>
    <p:extLst>
      <p:ext uri="{BB962C8B-B14F-4D97-AF65-F5344CB8AC3E}">
        <p14:creationId xmlns:p14="http://schemas.microsoft.com/office/powerpoint/2010/main" val="13585498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5400000">
            <a:off x="8887279" y="3012545"/>
            <a:ext cx="6009286" cy="806217"/>
          </a:xfrm>
        </p:spPr>
        <p:txBody>
          <a:bodyPr>
            <a:normAutofit fontScale="90000"/>
          </a:bodyPr>
          <a:lstStyle/>
          <a:p>
            <a:pPr algn="ctr">
              <a:lnSpc>
                <a:spcPct val="100000"/>
              </a:lnSpc>
            </a:pPr>
            <a:r>
              <a:rPr lang="fa-IR" sz="3200" b="1" dirty="0" smtClean="0">
                <a:cs typeface="B Lotus" panose="00000400000000000000" pitchFamily="2" charset="-78"/>
              </a:rPr>
              <a:t>شیوه‌نامه ارزشیابی درس تربیت بدنی دوره راهنمایی</a:t>
            </a:r>
            <a:endParaRPr lang="en-US" sz="3200" b="1" dirty="0">
              <a:solidFill>
                <a:srgbClr val="0070C0"/>
              </a:solidFill>
              <a:cs typeface="B Lotus" panose="00000400000000000000" pitchFamily="2" charset="-78"/>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20651330"/>
              </p:ext>
            </p:extLst>
          </p:nvPr>
        </p:nvGraphicFramePr>
        <p:xfrm>
          <a:off x="179209" y="298179"/>
          <a:ext cx="10675938" cy="1925320"/>
        </p:xfrm>
        <a:graphic>
          <a:graphicData uri="http://schemas.openxmlformats.org/drawingml/2006/table">
            <a:tbl>
              <a:tblPr firstRow="1" bandRow="1">
                <a:tableStyleId>{5C22544A-7EE6-4342-B048-85BDC9FD1C3A}</a:tableStyleId>
              </a:tblPr>
              <a:tblGrid>
                <a:gridCol w="2484996"/>
                <a:gridCol w="4632296"/>
                <a:gridCol w="3558646"/>
              </a:tblGrid>
              <a:tr h="370840">
                <a:tc>
                  <a:txBody>
                    <a:bodyPr/>
                    <a:lstStyle/>
                    <a:p>
                      <a:pPr algn="ctr"/>
                      <a:r>
                        <a:rPr lang="fa-IR" sz="2000" b="1" dirty="0" smtClean="0">
                          <a:cs typeface="B Lotus" panose="00000400000000000000" pitchFamily="2" charset="-78"/>
                        </a:rPr>
                        <a:t>بارم بندی</a:t>
                      </a:r>
                      <a:endParaRPr lang="en-US" sz="2000" b="1" dirty="0">
                        <a:cs typeface="B Lotus" panose="00000400000000000000" pitchFamily="2" charset="-78"/>
                      </a:endParaRPr>
                    </a:p>
                  </a:txBody>
                  <a:tcPr/>
                </a:tc>
                <a:tc>
                  <a:txBody>
                    <a:bodyPr/>
                    <a:lstStyle/>
                    <a:p>
                      <a:pPr algn="ctr"/>
                      <a:r>
                        <a:rPr lang="fa-IR" sz="2000" b="1" dirty="0" smtClean="0">
                          <a:cs typeface="B Lotus" panose="00000400000000000000" pitchFamily="2" charset="-78"/>
                        </a:rPr>
                        <a:t>موضوعات</a:t>
                      </a:r>
                      <a:endParaRPr lang="en-US" sz="2000" b="1" dirty="0">
                        <a:cs typeface="B Lotus" panose="00000400000000000000" pitchFamily="2" charset="-78"/>
                      </a:endParaRPr>
                    </a:p>
                  </a:txBody>
                  <a:tcPr/>
                </a:tc>
                <a:tc>
                  <a:txBody>
                    <a:bodyPr/>
                    <a:lstStyle/>
                    <a:p>
                      <a:pPr algn="ctr"/>
                      <a:r>
                        <a:rPr lang="fa-IR" sz="2000" b="1" dirty="0" smtClean="0">
                          <a:cs typeface="B Lotus" panose="00000400000000000000" pitchFamily="2" charset="-78"/>
                        </a:rPr>
                        <a:t>حوزه ارزشیابی</a:t>
                      </a:r>
                      <a:endParaRPr lang="en-US" sz="2000" b="1" dirty="0">
                        <a:cs typeface="B Lotus" panose="00000400000000000000" pitchFamily="2" charset="-78"/>
                      </a:endParaRPr>
                    </a:p>
                  </a:txBody>
                  <a:tcPr/>
                </a:tc>
              </a:tr>
              <a:tr h="370840">
                <a:tc>
                  <a:txBody>
                    <a:bodyPr/>
                    <a:lstStyle/>
                    <a:p>
                      <a:pPr algn="ctr"/>
                      <a:r>
                        <a:rPr lang="fa-IR" sz="1600" b="1" dirty="0" smtClean="0">
                          <a:cs typeface="B Lotus" panose="00000400000000000000" pitchFamily="2" charset="-78"/>
                        </a:rPr>
                        <a:t>3</a:t>
                      </a:r>
                      <a:endParaRPr lang="en-US" sz="2000" b="1" dirty="0">
                        <a:cs typeface="B Lotus" panose="00000400000000000000" pitchFamily="2" charset="-78"/>
                      </a:endParaRPr>
                    </a:p>
                  </a:txBody>
                  <a:tcPr/>
                </a:tc>
                <a:tc>
                  <a:txBody>
                    <a:bodyPr/>
                    <a:lstStyle/>
                    <a:p>
                      <a:pPr algn="r"/>
                      <a:r>
                        <a:rPr lang="fa-IR" sz="1600" b="1" dirty="0" smtClean="0">
                          <a:cs typeface="B Lotus" panose="00000400000000000000" pitchFamily="2" charset="-78"/>
                        </a:rPr>
                        <a:t>- نکات ایمنی و بهداشت ورزشی</a:t>
                      </a:r>
                      <a:r>
                        <a:rPr lang="fa-IR" sz="1600" b="1" baseline="0" dirty="0" smtClean="0">
                          <a:cs typeface="B Lotus" panose="00000400000000000000" pitchFamily="2" charset="-78"/>
                        </a:rPr>
                        <a:t> و...</a:t>
                      </a:r>
                      <a:endParaRPr lang="en-US" sz="1600" b="1" dirty="0">
                        <a:cs typeface="B Lotus" panose="00000400000000000000" pitchFamily="2" charset="-78"/>
                      </a:endParaRPr>
                    </a:p>
                  </a:txBody>
                  <a:tcPr/>
                </a:tc>
                <a:tc>
                  <a:txBody>
                    <a:bodyPr/>
                    <a:lstStyle/>
                    <a:p>
                      <a:pPr algn="ctr"/>
                      <a:r>
                        <a:rPr lang="fa-IR" sz="1600" b="1" dirty="0" smtClean="0">
                          <a:cs typeface="B Lotus" panose="00000400000000000000" pitchFamily="2" charset="-78"/>
                        </a:rPr>
                        <a:t>دانشی</a:t>
                      </a:r>
                      <a:endParaRPr lang="en-US" sz="1600" b="1" dirty="0">
                        <a:cs typeface="B Lotus" panose="00000400000000000000" pitchFamily="2" charset="-78"/>
                      </a:endParaRPr>
                    </a:p>
                  </a:txBody>
                  <a:tcPr anchor="ctr"/>
                </a:tc>
              </a:tr>
              <a:tr h="370840">
                <a:tc>
                  <a:txBody>
                    <a:bodyPr/>
                    <a:lstStyle/>
                    <a:p>
                      <a:pPr algn="ctr"/>
                      <a:r>
                        <a:rPr lang="fa-IR" sz="1600" b="1" dirty="0" smtClean="0">
                          <a:cs typeface="B Lotus" panose="00000400000000000000" pitchFamily="2" charset="-78"/>
                        </a:rPr>
                        <a:t>5</a:t>
                      </a:r>
                    </a:p>
                    <a:p>
                      <a:pPr algn="ctr"/>
                      <a:r>
                        <a:rPr lang="fa-IR" sz="1600" b="1" dirty="0" smtClean="0">
                          <a:cs typeface="B Lotus" panose="00000400000000000000" pitchFamily="2" charset="-78"/>
                        </a:rPr>
                        <a:t>9</a:t>
                      </a:r>
                      <a:endParaRPr lang="en-US" sz="1600" b="1" dirty="0">
                        <a:cs typeface="B Lotus" panose="00000400000000000000" pitchFamily="2" charset="-78"/>
                      </a:endParaRPr>
                    </a:p>
                  </a:txBody>
                  <a:tcPr/>
                </a:tc>
                <a:tc>
                  <a:txBody>
                    <a:bodyPr/>
                    <a:lstStyle/>
                    <a:p>
                      <a:pPr marL="0" indent="0" algn="r">
                        <a:buFont typeface="Wingdings" panose="05000000000000000000" pitchFamily="2" charset="2"/>
                        <a:buNone/>
                      </a:pPr>
                      <a:r>
                        <a:rPr lang="fa-IR" sz="1600" b="1" dirty="0" smtClean="0">
                          <a:cs typeface="B Lotus" panose="00000400000000000000" pitchFamily="2" charset="-78"/>
                        </a:rPr>
                        <a:t>- مهارت‌های ورزشی</a:t>
                      </a:r>
                    </a:p>
                    <a:p>
                      <a:pPr marL="0" indent="0" algn="r">
                        <a:buFont typeface="Wingdings" panose="05000000000000000000" pitchFamily="2" charset="2"/>
                        <a:buNone/>
                      </a:pPr>
                      <a:r>
                        <a:rPr lang="fa-IR" sz="1600" b="1" dirty="0" smtClean="0">
                          <a:cs typeface="B Lotus" panose="00000400000000000000" pitchFamily="2" charset="-78"/>
                        </a:rPr>
                        <a:t>- قابلیت های جسمانی و حرکتی</a:t>
                      </a:r>
                      <a:endParaRPr lang="en-US" sz="1600" b="1" dirty="0">
                        <a:cs typeface="B Lotus" panose="00000400000000000000" pitchFamily="2" charset="-78"/>
                      </a:endParaRPr>
                    </a:p>
                  </a:txBody>
                  <a:tcPr/>
                </a:tc>
                <a:tc>
                  <a:txBody>
                    <a:bodyPr/>
                    <a:lstStyle/>
                    <a:p>
                      <a:pPr algn="ctr"/>
                      <a:r>
                        <a:rPr lang="fa-IR" sz="1600" b="1" dirty="0" smtClean="0">
                          <a:cs typeface="B Lotus" panose="00000400000000000000" pitchFamily="2" charset="-78"/>
                        </a:rPr>
                        <a:t>مهارتی</a:t>
                      </a:r>
                      <a:endParaRPr lang="en-US" sz="1600" b="1" dirty="0">
                        <a:cs typeface="B Lotus" panose="00000400000000000000" pitchFamily="2" charset="-78"/>
                      </a:endParaRPr>
                    </a:p>
                  </a:txBody>
                  <a:tcPr anchor="ctr"/>
                </a:tc>
              </a:tr>
              <a:tr h="370840">
                <a:tc>
                  <a:txBody>
                    <a:bodyPr/>
                    <a:lstStyle/>
                    <a:p>
                      <a:pPr algn="ctr"/>
                      <a:r>
                        <a:rPr lang="fa-IR" sz="1600" b="1" dirty="0" smtClean="0">
                          <a:cs typeface="B Lotus" panose="00000400000000000000" pitchFamily="2" charset="-78"/>
                        </a:rPr>
                        <a:t>3</a:t>
                      </a:r>
                      <a:endParaRPr lang="en-US" sz="1600" b="1" dirty="0">
                        <a:cs typeface="B Lotus" panose="00000400000000000000" pitchFamily="2" charset="-78"/>
                      </a:endParaRPr>
                    </a:p>
                  </a:txBody>
                  <a:tcPr anchor="ctr"/>
                </a:tc>
                <a:tc>
                  <a:txBody>
                    <a:bodyPr/>
                    <a:lstStyle/>
                    <a:p>
                      <a:pPr algn="r"/>
                      <a:r>
                        <a:rPr lang="fa-IR" sz="1600" b="1" dirty="0" smtClean="0">
                          <a:cs typeface="B Lotus" panose="00000400000000000000" pitchFamily="2" charset="-78"/>
                        </a:rPr>
                        <a:t>- رشد اجتماعی و اخلاقی در تربیت بدنی</a:t>
                      </a:r>
                    </a:p>
                    <a:p>
                      <a:pPr algn="r"/>
                      <a:r>
                        <a:rPr lang="fa-IR" sz="1600" b="1" dirty="0" smtClean="0">
                          <a:cs typeface="B Lotus" panose="00000400000000000000" pitchFamily="2" charset="-78"/>
                        </a:rPr>
                        <a:t>- فعالیت های خارج از کلاس</a:t>
                      </a:r>
                      <a:endParaRPr lang="en-US" sz="1600" b="1" dirty="0">
                        <a:cs typeface="B Lotus" panose="00000400000000000000" pitchFamily="2" charset="-78"/>
                      </a:endParaRPr>
                    </a:p>
                  </a:txBody>
                  <a:tcPr/>
                </a:tc>
                <a:tc>
                  <a:txBody>
                    <a:bodyPr/>
                    <a:lstStyle/>
                    <a:p>
                      <a:pPr algn="ctr"/>
                      <a:r>
                        <a:rPr lang="fa-IR" sz="1600" b="1" dirty="0" smtClean="0">
                          <a:cs typeface="B Lotus" panose="00000400000000000000" pitchFamily="2" charset="-78"/>
                        </a:rPr>
                        <a:t>نگرشی</a:t>
                      </a:r>
                      <a:endParaRPr lang="en-US" sz="1600" b="1" dirty="0">
                        <a:cs typeface="B Lotus" panose="00000400000000000000" pitchFamily="2" charset="-78"/>
                      </a:endParaRPr>
                    </a:p>
                  </a:txBody>
                  <a:tcPr anchor="ctr"/>
                </a:tc>
              </a:tr>
            </a:tbl>
          </a:graphicData>
        </a:graphic>
      </p:graphicFrame>
      <p:graphicFrame>
        <p:nvGraphicFramePr>
          <p:cNvPr id="8" name="Content Placeholder 3"/>
          <p:cNvGraphicFramePr>
            <a:graphicFrameLocks/>
          </p:cNvGraphicFramePr>
          <p:nvPr>
            <p:extLst>
              <p:ext uri="{D42A27DB-BD31-4B8C-83A1-F6EECF244321}">
                <p14:modId xmlns:p14="http://schemas.microsoft.com/office/powerpoint/2010/main" val="1867458754"/>
              </p:ext>
            </p:extLst>
          </p:nvPr>
        </p:nvGraphicFramePr>
        <p:xfrm>
          <a:off x="124262" y="4830859"/>
          <a:ext cx="10675938" cy="1925320"/>
        </p:xfrm>
        <a:graphic>
          <a:graphicData uri="http://schemas.openxmlformats.org/drawingml/2006/table">
            <a:tbl>
              <a:tblPr firstRow="1" bandRow="1">
                <a:tableStyleId>{5C22544A-7EE6-4342-B048-85BDC9FD1C3A}</a:tableStyleId>
              </a:tblPr>
              <a:tblGrid>
                <a:gridCol w="2484996"/>
                <a:gridCol w="4632296"/>
                <a:gridCol w="3558646"/>
              </a:tblGrid>
              <a:tr h="370840">
                <a:tc>
                  <a:txBody>
                    <a:bodyPr/>
                    <a:lstStyle/>
                    <a:p>
                      <a:pPr algn="ctr"/>
                      <a:r>
                        <a:rPr lang="fa-IR" sz="2000" b="1" dirty="0" smtClean="0">
                          <a:cs typeface="B Lotus" panose="00000400000000000000" pitchFamily="2" charset="-78"/>
                        </a:rPr>
                        <a:t>بارم بندی</a:t>
                      </a:r>
                      <a:endParaRPr lang="en-US" sz="2000" b="1" dirty="0">
                        <a:cs typeface="B Lotus" panose="00000400000000000000" pitchFamily="2" charset="-78"/>
                      </a:endParaRPr>
                    </a:p>
                  </a:txBody>
                  <a:tcPr/>
                </a:tc>
                <a:tc>
                  <a:txBody>
                    <a:bodyPr/>
                    <a:lstStyle/>
                    <a:p>
                      <a:pPr algn="ctr"/>
                      <a:r>
                        <a:rPr lang="fa-IR" sz="2000" b="1" dirty="0" smtClean="0">
                          <a:cs typeface="B Lotus" panose="00000400000000000000" pitchFamily="2" charset="-78"/>
                        </a:rPr>
                        <a:t>موضوعات</a:t>
                      </a:r>
                      <a:endParaRPr lang="en-US" sz="2000" b="1" dirty="0">
                        <a:cs typeface="B Lotus" panose="00000400000000000000" pitchFamily="2" charset="-78"/>
                      </a:endParaRPr>
                    </a:p>
                  </a:txBody>
                  <a:tcPr/>
                </a:tc>
                <a:tc>
                  <a:txBody>
                    <a:bodyPr/>
                    <a:lstStyle/>
                    <a:p>
                      <a:pPr algn="ctr"/>
                      <a:r>
                        <a:rPr lang="fa-IR" sz="2000" b="1" dirty="0" smtClean="0">
                          <a:cs typeface="B Lotus" panose="00000400000000000000" pitchFamily="2" charset="-78"/>
                        </a:rPr>
                        <a:t>حوزه ارزشیابی</a:t>
                      </a:r>
                      <a:endParaRPr lang="en-US" sz="2000" b="1" dirty="0">
                        <a:cs typeface="B Lotus" panose="00000400000000000000" pitchFamily="2" charset="-78"/>
                      </a:endParaRPr>
                    </a:p>
                  </a:txBody>
                  <a:tcPr/>
                </a:tc>
              </a:tr>
              <a:tr h="370840">
                <a:tc>
                  <a:txBody>
                    <a:bodyPr/>
                    <a:lstStyle/>
                    <a:p>
                      <a:pPr algn="ctr"/>
                      <a:r>
                        <a:rPr lang="fa-IR" sz="1600" b="1" dirty="0" smtClean="0">
                          <a:cs typeface="B Lotus" panose="00000400000000000000" pitchFamily="2" charset="-78"/>
                        </a:rPr>
                        <a:t>3</a:t>
                      </a:r>
                      <a:endParaRPr lang="en-US" sz="2000" b="1" dirty="0">
                        <a:cs typeface="B Lotus" panose="00000400000000000000" pitchFamily="2" charset="-78"/>
                      </a:endParaRPr>
                    </a:p>
                  </a:txBody>
                  <a:tcPr/>
                </a:tc>
                <a:tc>
                  <a:txBody>
                    <a:bodyPr/>
                    <a:lstStyle/>
                    <a:p>
                      <a:pPr algn="r"/>
                      <a:r>
                        <a:rPr lang="fa-IR" sz="1600" b="1" dirty="0" smtClean="0">
                          <a:cs typeface="B Lotus" panose="00000400000000000000" pitchFamily="2" charset="-78"/>
                        </a:rPr>
                        <a:t>- نکات ایمنی و بهداشت ورزشی</a:t>
                      </a:r>
                      <a:r>
                        <a:rPr lang="fa-IR" sz="1600" b="1" baseline="0" dirty="0" smtClean="0">
                          <a:cs typeface="B Lotus" panose="00000400000000000000" pitchFamily="2" charset="-78"/>
                        </a:rPr>
                        <a:t> و...</a:t>
                      </a:r>
                      <a:endParaRPr lang="en-US" sz="1600" b="1" dirty="0">
                        <a:cs typeface="B Lotus" panose="00000400000000000000" pitchFamily="2" charset="-78"/>
                      </a:endParaRPr>
                    </a:p>
                  </a:txBody>
                  <a:tcPr/>
                </a:tc>
                <a:tc>
                  <a:txBody>
                    <a:bodyPr/>
                    <a:lstStyle/>
                    <a:p>
                      <a:pPr algn="ctr"/>
                      <a:r>
                        <a:rPr lang="fa-IR" sz="1600" b="1" dirty="0" smtClean="0">
                          <a:cs typeface="B Lotus" panose="00000400000000000000" pitchFamily="2" charset="-78"/>
                        </a:rPr>
                        <a:t>دانشی</a:t>
                      </a:r>
                      <a:endParaRPr lang="en-US" sz="1600" b="1" dirty="0">
                        <a:cs typeface="B Lotus" panose="00000400000000000000" pitchFamily="2" charset="-78"/>
                      </a:endParaRPr>
                    </a:p>
                  </a:txBody>
                  <a:tcPr anchor="ctr"/>
                </a:tc>
              </a:tr>
              <a:tr h="370840">
                <a:tc>
                  <a:txBody>
                    <a:bodyPr/>
                    <a:lstStyle/>
                    <a:p>
                      <a:pPr algn="ctr"/>
                      <a:r>
                        <a:rPr lang="fa-IR" sz="1600" b="1" dirty="0" smtClean="0">
                          <a:cs typeface="B Lotus" panose="00000400000000000000" pitchFamily="2" charset="-78"/>
                        </a:rPr>
                        <a:t>7</a:t>
                      </a:r>
                    </a:p>
                    <a:p>
                      <a:pPr algn="ctr"/>
                      <a:r>
                        <a:rPr lang="fa-IR" sz="1600" b="1" dirty="0" smtClean="0">
                          <a:cs typeface="B Lotus" panose="00000400000000000000" pitchFamily="2" charset="-78"/>
                        </a:rPr>
                        <a:t>7</a:t>
                      </a:r>
                      <a:endParaRPr lang="en-US" sz="1600" b="1" dirty="0">
                        <a:cs typeface="B Lotus" panose="00000400000000000000" pitchFamily="2" charset="-78"/>
                      </a:endParaRPr>
                    </a:p>
                  </a:txBody>
                  <a:tcPr/>
                </a:tc>
                <a:tc>
                  <a:txBody>
                    <a:bodyPr/>
                    <a:lstStyle/>
                    <a:p>
                      <a:pPr marL="0" indent="0" algn="r">
                        <a:buFont typeface="Wingdings" panose="05000000000000000000" pitchFamily="2" charset="2"/>
                        <a:buNone/>
                      </a:pPr>
                      <a:r>
                        <a:rPr lang="fa-IR" sz="1600" b="1" dirty="0" smtClean="0">
                          <a:cs typeface="B Lotus" panose="00000400000000000000" pitchFamily="2" charset="-78"/>
                        </a:rPr>
                        <a:t>- مهارت‌های ورزشی</a:t>
                      </a:r>
                    </a:p>
                    <a:p>
                      <a:pPr marL="0" indent="0" algn="r">
                        <a:buFont typeface="Wingdings" panose="05000000000000000000" pitchFamily="2" charset="2"/>
                        <a:buNone/>
                      </a:pPr>
                      <a:r>
                        <a:rPr lang="fa-IR" sz="1600" b="1" dirty="0" smtClean="0">
                          <a:cs typeface="B Lotus" panose="00000400000000000000" pitchFamily="2" charset="-78"/>
                        </a:rPr>
                        <a:t>- قابلیت های جسمانی و حرکتی</a:t>
                      </a:r>
                      <a:endParaRPr lang="en-US" sz="1600" b="1" dirty="0">
                        <a:cs typeface="B Lotus" panose="00000400000000000000" pitchFamily="2" charset="-78"/>
                      </a:endParaRPr>
                    </a:p>
                  </a:txBody>
                  <a:tcPr/>
                </a:tc>
                <a:tc>
                  <a:txBody>
                    <a:bodyPr/>
                    <a:lstStyle/>
                    <a:p>
                      <a:pPr algn="ctr"/>
                      <a:r>
                        <a:rPr lang="fa-IR" sz="1600" b="1" dirty="0" smtClean="0">
                          <a:cs typeface="B Lotus" panose="00000400000000000000" pitchFamily="2" charset="-78"/>
                        </a:rPr>
                        <a:t>مهارتی</a:t>
                      </a:r>
                      <a:endParaRPr lang="en-US" sz="1600" b="1" dirty="0">
                        <a:cs typeface="B Lotus" panose="00000400000000000000" pitchFamily="2" charset="-78"/>
                      </a:endParaRPr>
                    </a:p>
                  </a:txBody>
                  <a:tcPr anchor="ctr"/>
                </a:tc>
              </a:tr>
              <a:tr h="370840">
                <a:tc>
                  <a:txBody>
                    <a:bodyPr/>
                    <a:lstStyle/>
                    <a:p>
                      <a:pPr algn="ctr"/>
                      <a:r>
                        <a:rPr lang="fa-IR" sz="1600" b="1" dirty="0" smtClean="0">
                          <a:cs typeface="B Lotus" panose="00000400000000000000" pitchFamily="2" charset="-78"/>
                        </a:rPr>
                        <a:t>3</a:t>
                      </a:r>
                      <a:endParaRPr lang="en-US" sz="1600" b="1" dirty="0">
                        <a:cs typeface="B Lotus" panose="00000400000000000000" pitchFamily="2" charset="-78"/>
                      </a:endParaRPr>
                    </a:p>
                  </a:txBody>
                  <a:tcPr anchor="ctr"/>
                </a:tc>
                <a:tc>
                  <a:txBody>
                    <a:bodyPr/>
                    <a:lstStyle/>
                    <a:p>
                      <a:pPr algn="r"/>
                      <a:r>
                        <a:rPr lang="fa-IR" sz="1600" b="1" dirty="0" smtClean="0">
                          <a:cs typeface="B Lotus" panose="00000400000000000000" pitchFamily="2" charset="-78"/>
                        </a:rPr>
                        <a:t>- رشد اجتماعی و اخلاقی در تربیت بدنی</a:t>
                      </a:r>
                    </a:p>
                    <a:p>
                      <a:pPr algn="r"/>
                      <a:r>
                        <a:rPr lang="fa-IR" sz="1600" b="1" dirty="0" smtClean="0">
                          <a:cs typeface="B Lotus" panose="00000400000000000000" pitchFamily="2" charset="-78"/>
                        </a:rPr>
                        <a:t>- فعالیت های خارج از کلاس</a:t>
                      </a:r>
                      <a:endParaRPr lang="en-US" sz="1600" b="1" dirty="0">
                        <a:cs typeface="B Lotus" panose="00000400000000000000" pitchFamily="2" charset="-78"/>
                      </a:endParaRPr>
                    </a:p>
                  </a:txBody>
                  <a:tcPr/>
                </a:tc>
                <a:tc>
                  <a:txBody>
                    <a:bodyPr/>
                    <a:lstStyle/>
                    <a:p>
                      <a:pPr algn="ctr"/>
                      <a:r>
                        <a:rPr lang="fa-IR" sz="1600" b="1" dirty="0" smtClean="0">
                          <a:cs typeface="B Lotus" panose="00000400000000000000" pitchFamily="2" charset="-78"/>
                        </a:rPr>
                        <a:t>نگرشی</a:t>
                      </a:r>
                      <a:endParaRPr lang="en-US" sz="1600" b="1" dirty="0">
                        <a:cs typeface="B Lotus" panose="00000400000000000000" pitchFamily="2" charset="-78"/>
                      </a:endParaRPr>
                    </a:p>
                  </a:txBody>
                  <a:tcPr anchor="ctr"/>
                </a:tc>
              </a:tr>
            </a:tbl>
          </a:graphicData>
        </a:graphic>
      </p:graphicFrame>
      <p:sp>
        <p:nvSpPr>
          <p:cNvPr id="9" name="Title 1"/>
          <p:cNvSpPr txBox="1">
            <a:spLocks/>
          </p:cNvSpPr>
          <p:nvPr/>
        </p:nvSpPr>
        <p:spPr>
          <a:xfrm rot="5400000">
            <a:off x="9366476" y="1175032"/>
            <a:ext cx="1968492" cy="504423"/>
          </a:xfrm>
          <a:prstGeom prst="rect">
            <a:avLst/>
          </a:prstGeom>
        </p:spPr>
        <p:txBody>
          <a:bodyPr vert="horz" lIns="91440" tIns="45720" rIns="91440" bIns="45720" rtlCol="0" anchor="b">
            <a:noAutofit/>
          </a:bodyPr>
          <a:lstStyle>
            <a:lvl1pPr algn="l" defTabSz="914400" rtl="1"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fa-IR" sz="2800" b="1" dirty="0" smtClean="0">
                <a:solidFill>
                  <a:srgbClr val="00B0F0"/>
                </a:solidFill>
                <a:cs typeface="B Lotus" panose="00000400000000000000" pitchFamily="2" charset="-78"/>
              </a:rPr>
              <a:t>پایه اول</a:t>
            </a:r>
            <a:endParaRPr lang="en-US" sz="2800" b="1" dirty="0">
              <a:solidFill>
                <a:srgbClr val="00B0F0"/>
              </a:solidFill>
              <a:cs typeface="B Lotus" panose="00000400000000000000" pitchFamily="2" charset="-78"/>
            </a:endParaRPr>
          </a:p>
        </p:txBody>
      </p:sp>
      <p:sp>
        <p:nvSpPr>
          <p:cNvPr id="10" name="Title 1"/>
          <p:cNvSpPr txBox="1">
            <a:spLocks/>
          </p:cNvSpPr>
          <p:nvPr/>
        </p:nvSpPr>
        <p:spPr>
          <a:xfrm rot="5400000">
            <a:off x="8658340" y="5665840"/>
            <a:ext cx="3149916" cy="504423"/>
          </a:xfrm>
          <a:prstGeom prst="rect">
            <a:avLst/>
          </a:prstGeom>
        </p:spPr>
        <p:txBody>
          <a:bodyPr vert="horz" lIns="91440" tIns="45720" rIns="91440" bIns="45720" rtlCol="0" anchor="b">
            <a:noAutofit/>
          </a:bodyPr>
          <a:lstStyle>
            <a:lvl1pPr algn="l" defTabSz="914400" rtl="1"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fa-IR" sz="2800" b="1" dirty="0" smtClean="0">
                <a:solidFill>
                  <a:srgbClr val="00B0F0"/>
                </a:solidFill>
                <a:cs typeface="B Lotus" panose="00000400000000000000" pitchFamily="2" charset="-78"/>
              </a:rPr>
              <a:t>پایه سوم</a:t>
            </a:r>
            <a:endParaRPr lang="en-US" sz="2800" b="1" dirty="0">
              <a:solidFill>
                <a:srgbClr val="00B0F0"/>
              </a:solidFill>
              <a:cs typeface="B Lotus" panose="00000400000000000000" pitchFamily="2" charset="-78"/>
            </a:endParaRPr>
          </a:p>
        </p:txBody>
      </p:sp>
      <p:graphicFrame>
        <p:nvGraphicFramePr>
          <p:cNvPr id="11" name="Content Placeholder 3"/>
          <p:cNvGraphicFramePr>
            <a:graphicFrameLocks/>
          </p:cNvGraphicFramePr>
          <p:nvPr>
            <p:extLst>
              <p:ext uri="{D42A27DB-BD31-4B8C-83A1-F6EECF244321}">
                <p14:modId xmlns:p14="http://schemas.microsoft.com/office/powerpoint/2010/main" val="1446972209"/>
              </p:ext>
            </p:extLst>
          </p:nvPr>
        </p:nvGraphicFramePr>
        <p:xfrm>
          <a:off x="170702" y="2529558"/>
          <a:ext cx="10675938" cy="1925320"/>
        </p:xfrm>
        <a:graphic>
          <a:graphicData uri="http://schemas.openxmlformats.org/drawingml/2006/table">
            <a:tbl>
              <a:tblPr firstRow="1" bandRow="1">
                <a:tableStyleId>{5C22544A-7EE6-4342-B048-85BDC9FD1C3A}</a:tableStyleId>
              </a:tblPr>
              <a:tblGrid>
                <a:gridCol w="2484996"/>
                <a:gridCol w="4632296"/>
                <a:gridCol w="3558646"/>
              </a:tblGrid>
              <a:tr h="370840">
                <a:tc>
                  <a:txBody>
                    <a:bodyPr/>
                    <a:lstStyle/>
                    <a:p>
                      <a:pPr algn="ctr"/>
                      <a:r>
                        <a:rPr lang="fa-IR" sz="2000" b="1" dirty="0" smtClean="0">
                          <a:cs typeface="B Lotus" panose="00000400000000000000" pitchFamily="2" charset="-78"/>
                        </a:rPr>
                        <a:t>بارم بندی</a:t>
                      </a:r>
                      <a:endParaRPr lang="en-US" sz="2000" b="1" dirty="0">
                        <a:cs typeface="B Lotus" panose="00000400000000000000" pitchFamily="2" charset="-78"/>
                      </a:endParaRPr>
                    </a:p>
                  </a:txBody>
                  <a:tcPr/>
                </a:tc>
                <a:tc>
                  <a:txBody>
                    <a:bodyPr/>
                    <a:lstStyle/>
                    <a:p>
                      <a:pPr algn="ctr"/>
                      <a:r>
                        <a:rPr lang="fa-IR" sz="2000" b="1" dirty="0" smtClean="0">
                          <a:cs typeface="B Lotus" panose="00000400000000000000" pitchFamily="2" charset="-78"/>
                        </a:rPr>
                        <a:t>موضوعات</a:t>
                      </a:r>
                      <a:endParaRPr lang="en-US" sz="2000" b="1" dirty="0">
                        <a:cs typeface="B Lotus" panose="00000400000000000000" pitchFamily="2" charset="-78"/>
                      </a:endParaRPr>
                    </a:p>
                  </a:txBody>
                  <a:tcPr/>
                </a:tc>
                <a:tc>
                  <a:txBody>
                    <a:bodyPr/>
                    <a:lstStyle/>
                    <a:p>
                      <a:pPr algn="ctr"/>
                      <a:r>
                        <a:rPr lang="fa-IR" sz="2000" b="1" dirty="0" smtClean="0">
                          <a:cs typeface="B Lotus" panose="00000400000000000000" pitchFamily="2" charset="-78"/>
                        </a:rPr>
                        <a:t>حوزه ارزشیابی</a:t>
                      </a:r>
                      <a:endParaRPr lang="en-US" sz="2000" b="1" dirty="0">
                        <a:cs typeface="B Lotus" panose="00000400000000000000" pitchFamily="2" charset="-78"/>
                      </a:endParaRPr>
                    </a:p>
                  </a:txBody>
                  <a:tcPr/>
                </a:tc>
              </a:tr>
              <a:tr h="370840">
                <a:tc>
                  <a:txBody>
                    <a:bodyPr/>
                    <a:lstStyle/>
                    <a:p>
                      <a:pPr algn="ctr"/>
                      <a:r>
                        <a:rPr lang="fa-IR" sz="1600" b="1" dirty="0" smtClean="0">
                          <a:cs typeface="B Lotus" panose="00000400000000000000" pitchFamily="2" charset="-78"/>
                        </a:rPr>
                        <a:t>3</a:t>
                      </a:r>
                      <a:endParaRPr lang="en-US" sz="2000" b="1" dirty="0">
                        <a:cs typeface="B Lotus" panose="00000400000000000000" pitchFamily="2" charset="-78"/>
                      </a:endParaRPr>
                    </a:p>
                  </a:txBody>
                  <a:tcPr/>
                </a:tc>
                <a:tc>
                  <a:txBody>
                    <a:bodyPr/>
                    <a:lstStyle/>
                    <a:p>
                      <a:pPr algn="r"/>
                      <a:r>
                        <a:rPr lang="fa-IR" sz="1600" b="1" dirty="0" smtClean="0">
                          <a:cs typeface="B Lotus" panose="00000400000000000000" pitchFamily="2" charset="-78"/>
                        </a:rPr>
                        <a:t>- نکات ایمنی و بهداشت ورزشی</a:t>
                      </a:r>
                      <a:r>
                        <a:rPr lang="fa-IR" sz="1600" b="1" baseline="0" dirty="0" smtClean="0">
                          <a:cs typeface="B Lotus" panose="00000400000000000000" pitchFamily="2" charset="-78"/>
                        </a:rPr>
                        <a:t> و...</a:t>
                      </a:r>
                      <a:endParaRPr lang="en-US" sz="1600" b="1" dirty="0">
                        <a:cs typeface="B Lotus" panose="00000400000000000000" pitchFamily="2" charset="-78"/>
                      </a:endParaRPr>
                    </a:p>
                  </a:txBody>
                  <a:tcPr/>
                </a:tc>
                <a:tc>
                  <a:txBody>
                    <a:bodyPr/>
                    <a:lstStyle/>
                    <a:p>
                      <a:pPr algn="ctr"/>
                      <a:r>
                        <a:rPr lang="fa-IR" sz="1600" b="1" dirty="0" smtClean="0">
                          <a:cs typeface="B Lotus" panose="00000400000000000000" pitchFamily="2" charset="-78"/>
                        </a:rPr>
                        <a:t>دانشی</a:t>
                      </a:r>
                      <a:endParaRPr lang="en-US" sz="1600" b="1" dirty="0">
                        <a:cs typeface="B Lotus" panose="00000400000000000000" pitchFamily="2" charset="-78"/>
                      </a:endParaRPr>
                    </a:p>
                  </a:txBody>
                  <a:tcPr anchor="ctr"/>
                </a:tc>
              </a:tr>
              <a:tr h="370840">
                <a:tc>
                  <a:txBody>
                    <a:bodyPr/>
                    <a:lstStyle/>
                    <a:p>
                      <a:pPr algn="ctr"/>
                      <a:r>
                        <a:rPr lang="fa-IR" sz="1600" b="1" dirty="0" smtClean="0">
                          <a:cs typeface="B Lotus" panose="00000400000000000000" pitchFamily="2" charset="-78"/>
                        </a:rPr>
                        <a:t>6</a:t>
                      </a:r>
                    </a:p>
                    <a:p>
                      <a:pPr algn="ctr"/>
                      <a:r>
                        <a:rPr lang="fa-IR" sz="1600" b="1" dirty="0" smtClean="0">
                          <a:cs typeface="B Lotus" panose="00000400000000000000" pitchFamily="2" charset="-78"/>
                        </a:rPr>
                        <a:t>8</a:t>
                      </a:r>
                      <a:endParaRPr lang="en-US" sz="1600" b="1" dirty="0">
                        <a:cs typeface="B Lotus" panose="00000400000000000000" pitchFamily="2" charset="-78"/>
                      </a:endParaRPr>
                    </a:p>
                  </a:txBody>
                  <a:tcPr/>
                </a:tc>
                <a:tc>
                  <a:txBody>
                    <a:bodyPr/>
                    <a:lstStyle/>
                    <a:p>
                      <a:pPr marL="0" indent="0" algn="r">
                        <a:buFont typeface="Wingdings" panose="05000000000000000000" pitchFamily="2" charset="2"/>
                        <a:buNone/>
                      </a:pPr>
                      <a:r>
                        <a:rPr lang="fa-IR" sz="1600" b="1" dirty="0" smtClean="0">
                          <a:cs typeface="B Lotus" panose="00000400000000000000" pitchFamily="2" charset="-78"/>
                        </a:rPr>
                        <a:t>- مهارت‌های ورزشی</a:t>
                      </a:r>
                    </a:p>
                    <a:p>
                      <a:pPr marL="0" indent="0" algn="r">
                        <a:buFont typeface="Wingdings" panose="05000000000000000000" pitchFamily="2" charset="2"/>
                        <a:buNone/>
                      </a:pPr>
                      <a:r>
                        <a:rPr lang="fa-IR" sz="1600" b="1" dirty="0" smtClean="0">
                          <a:cs typeface="B Lotus" panose="00000400000000000000" pitchFamily="2" charset="-78"/>
                        </a:rPr>
                        <a:t>- قابلیت های جسمانی و حرکتی</a:t>
                      </a:r>
                      <a:endParaRPr lang="en-US" sz="1600" b="1" dirty="0">
                        <a:cs typeface="B Lotus" panose="00000400000000000000" pitchFamily="2" charset="-78"/>
                      </a:endParaRPr>
                    </a:p>
                  </a:txBody>
                  <a:tcPr/>
                </a:tc>
                <a:tc>
                  <a:txBody>
                    <a:bodyPr/>
                    <a:lstStyle/>
                    <a:p>
                      <a:pPr algn="ctr"/>
                      <a:r>
                        <a:rPr lang="fa-IR" sz="1600" b="1" dirty="0" smtClean="0">
                          <a:cs typeface="B Lotus" panose="00000400000000000000" pitchFamily="2" charset="-78"/>
                        </a:rPr>
                        <a:t>مهارتی</a:t>
                      </a:r>
                      <a:endParaRPr lang="en-US" sz="1600" b="1" dirty="0">
                        <a:cs typeface="B Lotus" panose="00000400000000000000" pitchFamily="2" charset="-78"/>
                      </a:endParaRPr>
                    </a:p>
                  </a:txBody>
                  <a:tcPr anchor="ctr"/>
                </a:tc>
              </a:tr>
              <a:tr h="370840">
                <a:tc>
                  <a:txBody>
                    <a:bodyPr/>
                    <a:lstStyle/>
                    <a:p>
                      <a:pPr algn="ctr"/>
                      <a:r>
                        <a:rPr lang="fa-IR" sz="1600" b="1" dirty="0" smtClean="0">
                          <a:cs typeface="B Lotus" panose="00000400000000000000" pitchFamily="2" charset="-78"/>
                        </a:rPr>
                        <a:t>3</a:t>
                      </a:r>
                      <a:endParaRPr lang="en-US" sz="1600" b="1" dirty="0">
                        <a:cs typeface="B Lotus" panose="00000400000000000000" pitchFamily="2" charset="-78"/>
                      </a:endParaRPr>
                    </a:p>
                  </a:txBody>
                  <a:tcPr anchor="ctr"/>
                </a:tc>
                <a:tc>
                  <a:txBody>
                    <a:bodyPr/>
                    <a:lstStyle/>
                    <a:p>
                      <a:pPr algn="r"/>
                      <a:r>
                        <a:rPr lang="fa-IR" sz="1600" b="1" dirty="0" smtClean="0">
                          <a:cs typeface="B Lotus" panose="00000400000000000000" pitchFamily="2" charset="-78"/>
                        </a:rPr>
                        <a:t>- رشد اجتماعی و اخلاقی در تربیت بدنی</a:t>
                      </a:r>
                    </a:p>
                    <a:p>
                      <a:pPr algn="r"/>
                      <a:r>
                        <a:rPr lang="fa-IR" sz="1600" b="1" dirty="0" smtClean="0">
                          <a:cs typeface="B Lotus" panose="00000400000000000000" pitchFamily="2" charset="-78"/>
                        </a:rPr>
                        <a:t>- فعالیت های خارج از کلاس</a:t>
                      </a:r>
                      <a:endParaRPr lang="en-US" sz="1600" b="1" dirty="0">
                        <a:cs typeface="B Lotus" panose="00000400000000000000" pitchFamily="2" charset="-78"/>
                      </a:endParaRPr>
                    </a:p>
                  </a:txBody>
                  <a:tcPr/>
                </a:tc>
                <a:tc>
                  <a:txBody>
                    <a:bodyPr/>
                    <a:lstStyle/>
                    <a:p>
                      <a:pPr algn="ctr"/>
                      <a:r>
                        <a:rPr lang="fa-IR" sz="1600" b="1" dirty="0" smtClean="0">
                          <a:cs typeface="B Lotus" panose="00000400000000000000" pitchFamily="2" charset="-78"/>
                        </a:rPr>
                        <a:t>نگرشی</a:t>
                      </a:r>
                      <a:endParaRPr lang="en-US" sz="1600" b="1" dirty="0">
                        <a:cs typeface="B Lotus" panose="00000400000000000000" pitchFamily="2" charset="-78"/>
                      </a:endParaRPr>
                    </a:p>
                  </a:txBody>
                  <a:tcPr anchor="ctr"/>
                </a:tc>
              </a:tr>
            </a:tbl>
          </a:graphicData>
        </a:graphic>
      </p:graphicFrame>
      <p:sp>
        <p:nvSpPr>
          <p:cNvPr id="12" name="Title 1"/>
          <p:cNvSpPr txBox="1">
            <a:spLocks/>
          </p:cNvSpPr>
          <p:nvPr/>
        </p:nvSpPr>
        <p:spPr>
          <a:xfrm rot="5400000">
            <a:off x="8775764" y="3240007"/>
            <a:ext cx="3149916" cy="504423"/>
          </a:xfrm>
          <a:prstGeom prst="rect">
            <a:avLst/>
          </a:prstGeom>
        </p:spPr>
        <p:txBody>
          <a:bodyPr vert="horz" lIns="91440" tIns="45720" rIns="91440" bIns="45720" rtlCol="0" anchor="b">
            <a:noAutofit/>
          </a:bodyPr>
          <a:lstStyle>
            <a:lvl1pPr algn="l" defTabSz="914400" rtl="1"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fa-IR" sz="2800" b="1" dirty="0" smtClean="0">
                <a:solidFill>
                  <a:srgbClr val="00B0F0"/>
                </a:solidFill>
                <a:cs typeface="B Lotus" panose="00000400000000000000" pitchFamily="2" charset="-78"/>
              </a:rPr>
              <a:t>پایه دوم</a:t>
            </a:r>
            <a:endParaRPr lang="en-US" sz="2800" b="1" dirty="0">
              <a:solidFill>
                <a:srgbClr val="00B0F0"/>
              </a:solidFill>
              <a:cs typeface="B Lotus" panose="00000400000000000000" pitchFamily="2" charset="-78"/>
            </a:endParaRPr>
          </a:p>
        </p:txBody>
      </p:sp>
    </p:spTree>
    <p:extLst>
      <p:ext uri="{BB962C8B-B14F-4D97-AF65-F5344CB8AC3E}">
        <p14:creationId xmlns:p14="http://schemas.microsoft.com/office/powerpoint/2010/main" val="1533261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105432" y="5196884"/>
            <a:ext cx="5511444" cy="1200329"/>
          </a:xfrm>
          <a:prstGeom prst="rect">
            <a:avLst/>
          </a:prstGeom>
          <a:noFill/>
        </p:spPr>
        <p:txBody>
          <a:bodyPr wrap="none" rtlCol="1">
            <a:spAutoFit/>
          </a:bodyPr>
          <a:lstStyle/>
          <a:p>
            <a:r>
              <a:rPr lang="fa-IR" sz="7200" b="1" dirty="0" smtClean="0">
                <a:cs typeface="B Fantezy" panose="00000400000000000000" pitchFamily="2" charset="-78"/>
              </a:rPr>
              <a:t>از توجه شما سپاسگزاريم</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9115" y="539647"/>
            <a:ext cx="9024078" cy="4122294"/>
          </a:xfrm>
          <a:prstGeom prst="rect">
            <a:avLst/>
          </a:prstGeom>
        </p:spPr>
      </p:pic>
    </p:spTree>
    <p:extLst>
      <p:ext uri="{BB962C8B-B14F-4D97-AF65-F5344CB8AC3E}">
        <p14:creationId xmlns:p14="http://schemas.microsoft.com/office/powerpoint/2010/main" val="31936554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nvSpPr>
        <p:spPr bwMode="auto">
          <a:xfrm>
            <a:off x="0" y="575684"/>
            <a:ext cx="11153105" cy="6282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algn="ctr" rtl="1" eaLnBrk="1" hangingPunct="1">
              <a:lnSpc>
                <a:spcPct val="90000"/>
              </a:lnSpc>
              <a:buFontTx/>
              <a:buNone/>
            </a:pPr>
            <a:r>
              <a:rPr lang="ar-SA" altLang="en-US" b="1" dirty="0" smtClean="0">
                <a:solidFill>
                  <a:srgbClr val="FF33CC"/>
                </a:solidFill>
                <a:cs typeface="B Lotus" panose="00000400000000000000" pitchFamily="2" charset="-78"/>
              </a:rPr>
              <a:t>‌</a:t>
            </a:r>
          </a:p>
          <a:p>
            <a:pPr algn="just" rtl="1" eaLnBrk="1" hangingPunct="1">
              <a:lnSpc>
                <a:spcPct val="90000"/>
              </a:lnSpc>
              <a:buFont typeface="Wingdings" panose="05000000000000000000" pitchFamily="2" charset="2"/>
              <a:buChar char="Ø"/>
            </a:pPr>
            <a:endParaRPr lang="fa-IR" altLang="en-US" dirty="0" smtClean="0">
              <a:cs typeface="B Lotus" panose="00000400000000000000" pitchFamily="2" charset="-78"/>
            </a:endParaRPr>
          </a:p>
          <a:p>
            <a:pPr algn="just" rtl="1" eaLnBrk="1" hangingPunct="1">
              <a:lnSpc>
                <a:spcPct val="90000"/>
              </a:lnSpc>
              <a:buFont typeface="Wingdings" panose="05000000000000000000" pitchFamily="2" charset="2"/>
              <a:buChar char="Ø"/>
            </a:pPr>
            <a:endParaRPr lang="fa-IR" altLang="en-US" dirty="0">
              <a:cs typeface="B Lotus" panose="00000400000000000000" pitchFamily="2" charset="-78"/>
            </a:endParaRPr>
          </a:p>
          <a:p>
            <a:pPr algn="just" rtl="1" eaLnBrk="1" hangingPunct="1">
              <a:lnSpc>
                <a:spcPct val="90000"/>
              </a:lnSpc>
              <a:buFont typeface="Wingdings" panose="05000000000000000000" pitchFamily="2" charset="2"/>
              <a:buChar char="Ø"/>
            </a:pPr>
            <a:endParaRPr lang="fa-IR" altLang="en-US" dirty="0" smtClean="0">
              <a:cs typeface="B Lotus" panose="00000400000000000000" pitchFamily="2" charset="-78"/>
            </a:endParaRPr>
          </a:p>
          <a:p>
            <a:pPr algn="just" rtl="1" eaLnBrk="1" hangingPunct="1">
              <a:lnSpc>
                <a:spcPct val="150000"/>
              </a:lnSpc>
              <a:buFont typeface="Wingdings" panose="05000000000000000000" pitchFamily="2" charset="2"/>
              <a:buChar char="Ø"/>
            </a:pPr>
            <a:r>
              <a:rPr lang="fa-IR" altLang="en-US" dirty="0" smtClean="0">
                <a:cs typeface="B Lotus" panose="00000400000000000000" pitchFamily="2" charset="-78"/>
              </a:rPr>
              <a:t>تعریف، اهمیت و اهداف </a:t>
            </a:r>
            <a:r>
              <a:rPr lang="fa-IR" altLang="en-US" dirty="0" smtClean="0">
                <a:cs typeface="B Lotus" panose="00000400000000000000" pitchFamily="2" charset="-78"/>
              </a:rPr>
              <a:t>ارزشیابی</a:t>
            </a:r>
            <a:endParaRPr lang="fa-IR" altLang="en-US" dirty="0" smtClean="0">
              <a:cs typeface="B Lotus" panose="00000400000000000000" pitchFamily="2" charset="-78"/>
            </a:endParaRPr>
          </a:p>
          <a:p>
            <a:pPr algn="just" rtl="1" eaLnBrk="1" hangingPunct="1">
              <a:lnSpc>
                <a:spcPct val="150000"/>
              </a:lnSpc>
              <a:buFont typeface="Wingdings" panose="05000000000000000000" pitchFamily="2" charset="2"/>
              <a:buChar char="Ø"/>
            </a:pPr>
            <a:r>
              <a:rPr lang="fa-IR" altLang="en-US" dirty="0" smtClean="0">
                <a:cs typeface="B Lotus" panose="00000400000000000000" pitchFamily="2" charset="-78"/>
              </a:rPr>
              <a:t>شیوه نامه‌ی ارزشیابی درس تربیت بدنی در دوره های تحصیلی</a:t>
            </a:r>
          </a:p>
          <a:p>
            <a:pPr algn="just" rtl="1" eaLnBrk="1" hangingPunct="1">
              <a:lnSpc>
                <a:spcPct val="90000"/>
              </a:lnSpc>
              <a:buFont typeface="Wingdings" panose="05000000000000000000" pitchFamily="2" charset="2"/>
              <a:buChar char="Ø"/>
            </a:pPr>
            <a:endParaRPr lang="ar-SA" altLang="en-US" dirty="0" smtClean="0">
              <a:cs typeface="B Lotus" panose="00000400000000000000" pitchFamily="2" charset="-78"/>
            </a:endParaRPr>
          </a:p>
        </p:txBody>
      </p:sp>
      <p:sp>
        <p:nvSpPr>
          <p:cNvPr id="5" name="Title 1"/>
          <p:cNvSpPr>
            <a:spLocks noGrp="1"/>
          </p:cNvSpPr>
          <p:nvPr>
            <p:ph type="title"/>
          </p:nvPr>
        </p:nvSpPr>
        <p:spPr>
          <a:xfrm>
            <a:off x="167425" y="700610"/>
            <a:ext cx="11281893" cy="909249"/>
          </a:xfrm>
        </p:spPr>
        <p:txBody>
          <a:bodyPr>
            <a:normAutofit/>
          </a:bodyPr>
          <a:lstStyle/>
          <a:p>
            <a:pPr algn="ctr"/>
            <a:r>
              <a:rPr lang="fa-IR" sz="4800" b="1" dirty="0" smtClean="0">
                <a:cs typeface="B Zar" panose="00000400000000000000" pitchFamily="2" charset="-78"/>
              </a:rPr>
              <a:t>فصل هفتم- </a:t>
            </a:r>
            <a:r>
              <a:rPr lang="fa-IR" sz="3600" b="1" dirty="0" smtClean="0">
                <a:cs typeface="B Zar" panose="00000400000000000000" pitchFamily="2" charset="-78"/>
              </a:rPr>
              <a:t>ارزشیابی درس تربیت بدنی</a:t>
            </a:r>
            <a:endParaRPr lang="en-US" sz="3600" b="1" dirty="0">
              <a:cs typeface="B Zar" panose="00000400000000000000" pitchFamily="2" charset="-78"/>
            </a:endParaRPr>
          </a:p>
        </p:txBody>
      </p:sp>
    </p:spTree>
    <p:extLst>
      <p:ext uri="{BB962C8B-B14F-4D97-AF65-F5344CB8AC3E}">
        <p14:creationId xmlns:p14="http://schemas.microsoft.com/office/powerpoint/2010/main" val="388600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141669"/>
            <a:ext cx="9692640" cy="1159098"/>
          </a:xfrm>
        </p:spPr>
        <p:txBody>
          <a:bodyPr>
            <a:normAutofit/>
          </a:bodyPr>
          <a:lstStyle/>
          <a:p>
            <a:pPr algn="ctr">
              <a:lnSpc>
                <a:spcPct val="150000"/>
              </a:lnSpc>
            </a:pPr>
            <a:r>
              <a:rPr lang="fa-IR" altLang="en-US" b="1" dirty="0" smtClean="0">
                <a:solidFill>
                  <a:srgbClr val="00B0F0"/>
                </a:solidFill>
                <a:cs typeface="B Lotus" panose="00000400000000000000" pitchFamily="2" charset="-78"/>
              </a:rPr>
              <a:t>اهمیت و تعریف ارزشیابی</a:t>
            </a:r>
            <a:endParaRPr lang="fa-IR" altLang="en-US" b="1" dirty="0">
              <a:solidFill>
                <a:srgbClr val="00B0F0"/>
              </a:solidFill>
              <a:cs typeface="B Lotus" panose="00000400000000000000" pitchFamily="2" charset="-78"/>
            </a:endParaRPr>
          </a:p>
        </p:txBody>
      </p:sp>
      <p:sp>
        <p:nvSpPr>
          <p:cNvPr id="3" name="Content Placeholder 2"/>
          <p:cNvSpPr>
            <a:spLocks noGrp="1"/>
          </p:cNvSpPr>
          <p:nvPr>
            <p:ph idx="1"/>
          </p:nvPr>
        </p:nvSpPr>
        <p:spPr>
          <a:xfrm>
            <a:off x="360608" y="1416676"/>
            <a:ext cx="10593904" cy="5344732"/>
          </a:xfrm>
        </p:spPr>
        <p:txBody>
          <a:bodyPr>
            <a:noAutofit/>
          </a:bodyPr>
          <a:lstStyle/>
          <a:p>
            <a:pPr algn="just">
              <a:buFont typeface="Wingdings" panose="05000000000000000000" pitchFamily="2" charset="2"/>
              <a:buChar char="Ø"/>
            </a:pPr>
            <a:r>
              <a:rPr lang="fa-IR" sz="2400" b="1" dirty="0" smtClean="0">
                <a:cs typeface="B Lotus" panose="00000400000000000000" pitchFamily="2" charset="-78"/>
              </a:rPr>
              <a:t>ارزشیابی یکی از مهمترین مراحل تعلیم و تربیت است که به واسطه‌ی آن معلم می‌تواند میزان تحقق اهداف آموزشی از پیش تعیین شده‌ی خود را محک زند. به عبارت دیگر، ارزشیابی به معلم این امکان را می‌دهد که پس از تهیه و طرح برنامه آموزشی به همراه استفاده از امکانات و وسایل کمک آموزشی و روش مناسب تدریس بداند که تا چه اندازه توانسته است هدف های آموزشی و تحصیلی را برآورده سازد.</a:t>
            </a:r>
          </a:p>
          <a:p>
            <a:pPr algn="just">
              <a:buFont typeface="Wingdings" panose="05000000000000000000" pitchFamily="2" charset="2"/>
              <a:buChar char="Ø"/>
            </a:pPr>
            <a:r>
              <a:rPr lang="fa-IR" sz="2400" b="1" dirty="0" smtClean="0">
                <a:solidFill>
                  <a:srgbClr val="FF0000"/>
                </a:solidFill>
                <a:cs typeface="B Lotus" panose="00000400000000000000" pitchFamily="2" charset="-78"/>
              </a:rPr>
              <a:t>کرونباخ</a:t>
            </a:r>
            <a:r>
              <a:rPr lang="fa-IR" sz="2400" b="1" dirty="0" smtClean="0">
                <a:cs typeface="B Lotus" panose="00000400000000000000" pitchFamily="2" charset="-78"/>
              </a:rPr>
              <a:t> اعتقاد دارد که ارزشیابی عبارت است از جمع آوری و به کارگیری اطلاعات در اخذ تصمیم برای یک برنامه آموزشی.</a:t>
            </a:r>
          </a:p>
          <a:p>
            <a:pPr algn="just">
              <a:buFont typeface="Wingdings" panose="05000000000000000000" pitchFamily="2" charset="2"/>
              <a:buChar char="Ø"/>
            </a:pPr>
            <a:r>
              <a:rPr lang="fa-IR" sz="2400" b="1" dirty="0" smtClean="0">
                <a:solidFill>
                  <a:srgbClr val="FF0000"/>
                </a:solidFill>
                <a:cs typeface="B Lotus" panose="00000400000000000000" pitchFamily="2" charset="-78"/>
              </a:rPr>
              <a:t>دال(1997) </a:t>
            </a:r>
            <a:r>
              <a:rPr lang="fa-IR" sz="2400" b="1" dirty="0" smtClean="0">
                <a:cs typeface="B Lotus" panose="00000400000000000000" pitchFamily="2" charset="-78"/>
              </a:rPr>
              <a:t>در کتاب برنامه ریزی درسی، ارزشیابی را تلاش گسترده و مستمر برای بررسی اثرات به کارگیری محتوا و روش‌های آموزشی برای رسیدن به اهداف از پیش تعیین شده می‌داند.</a:t>
            </a:r>
          </a:p>
          <a:p>
            <a:pPr algn="just">
              <a:buFont typeface="Wingdings" panose="05000000000000000000" pitchFamily="2" charset="2"/>
              <a:buChar char="Ø"/>
            </a:pPr>
            <a:r>
              <a:rPr lang="fa-IR" sz="2400" b="1" dirty="0" smtClean="0">
                <a:cs typeface="B Lotus" panose="00000400000000000000" pitchFamily="2" charset="-78"/>
              </a:rPr>
              <a:t>ساده ترین معنی ارزشیابی، همانا قضاوت و داوری بر اساس اطلاعات به دست آمده است. اطلاعاتی که باعث شناخت دانش آموزان و خصوصیات و ویژگی های آن ها در همه زمینه ها شده و شناخت ابعاد وجودی را اعم از استعدادهای حرکتی، توانایی های جسمانی و ویژگی‌های روانی،عقلانی و عاطفی برای معلمان و بخصوص برای معلمان تربیت بدنی را میسر می‌سازد.  </a:t>
            </a:r>
            <a:endParaRPr lang="en-US" sz="2400" b="1" dirty="0">
              <a:cs typeface="B Lotus" panose="00000400000000000000" pitchFamily="2" charset="-78"/>
            </a:endParaRPr>
          </a:p>
        </p:txBody>
      </p:sp>
    </p:spTree>
    <p:extLst>
      <p:ext uri="{BB962C8B-B14F-4D97-AF65-F5344CB8AC3E}">
        <p14:creationId xmlns:p14="http://schemas.microsoft.com/office/powerpoint/2010/main" val="1611828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611" y="128788"/>
            <a:ext cx="10168901" cy="914401"/>
          </a:xfrm>
        </p:spPr>
        <p:txBody>
          <a:bodyPr/>
          <a:lstStyle/>
          <a:p>
            <a:pPr algn="ctr">
              <a:lnSpc>
                <a:spcPct val="100000"/>
              </a:lnSpc>
            </a:pPr>
            <a:r>
              <a:rPr lang="fa-IR" b="1" dirty="0" smtClean="0">
                <a:solidFill>
                  <a:srgbClr val="00B0F0"/>
                </a:solidFill>
                <a:cs typeface="B Lotus" panose="00000400000000000000" pitchFamily="2" charset="-78"/>
              </a:rPr>
              <a:t>اهداف ارزشیابی</a:t>
            </a:r>
            <a:endParaRPr lang="en-US" b="1" dirty="0">
              <a:solidFill>
                <a:srgbClr val="00B0F0"/>
              </a:solidFill>
              <a:cs typeface="B Lotus" panose="00000400000000000000" pitchFamily="2" charset="-78"/>
            </a:endParaRPr>
          </a:p>
        </p:txBody>
      </p:sp>
      <p:sp>
        <p:nvSpPr>
          <p:cNvPr id="3" name="Content Placeholder 2"/>
          <p:cNvSpPr>
            <a:spLocks noGrp="1"/>
          </p:cNvSpPr>
          <p:nvPr>
            <p:ph idx="1"/>
          </p:nvPr>
        </p:nvSpPr>
        <p:spPr>
          <a:xfrm>
            <a:off x="360609" y="1146220"/>
            <a:ext cx="10740980" cy="5563673"/>
          </a:xfrm>
        </p:spPr>
        <p:txBody>
          <a:bodyPr>
            <a:normAutofit lnSpcReduction="10000"/>
          </a:bodyPr>
          <a:lstStyle/>
          <a:p>
            <a:pPr marL="0" indent="0">
              <a:lnSpc>
                <a:spcPct val="150000"/>
              </a:lnSpc>
              <a:buNone/>
            </a:pPr>
            <a:r>
              <a:rPr lang="fa-IR" sz="2000" b="1" dirty="0" smtClean="0">
                <a:cs typeface="B Lotus" panose="00000400000000000000" pitchFamily="2" charset="-78"/>
              </a:rPr>
              <a:t>برای اینکه کلاس درس تربیت بدنی از پویایی و کیفیت لازم برخوردار باشد، ضرورت دارد ملاک ها و معیارهای مناسبی برای ارزشیابی درس تربیت بدنی طراحی و تنظیم شود.بنابراین، ارزشیابی درس تربیت بدنی بایستی دربرگیرنده اهداف زیر باشد:</a:t>
            </a:r>
          </a:p>
          <a:p>
            <a:pPr marL="0" indent="0">
              <a:lnSpc>
                <a:spcPct val="150000"/>
              </a:lnSpc>
              <a:buNone/>
            </a:pPr>
            <a:r>
              <a:rPr lang="fa-IR" sz="2000" b="1" dirty="0" smtClean="0">
                <a:cs typeface="B Lotus" panose="00000400000000000000" pitchFamily="2" charset="-78"/>
              </a:rPr>
              <a:t>1-تعیین نمرات نهایی دانش آموزان از درس تربیت بدنی.</a:t>
            </a:r>
          </a:p>
          <a:p>
            <a:pPr marL="0" indent="0">
              <a:lnSpc>
                <a:spcPct val="150000"/>
              </a:lnSpc>
              <a:buNone/>
            </a:pPr>
            <a:r>
              <a:rPr lang="fa-IR" sz="2000" b="1" dirty="0" smtClean="0">
                <a:cs typeface="B Lotus" panose="00000400000000000000" pitchFamily="2" charset="-78"/>
              </a:rPr>
              <a:t>2-تعیین نقاط ضعف و قوت محتوا و برنامه آموزشی.</a:t>
            </a:r>
          </a:p>
          <a:p>
            <a:pPr marL="0" indent="0">
              <a:lnSpc>
                <a:spcPct val="150000"/>
              </a:lnSpc>
              <a:buNone/>
            </a:pPr>
            <a:r>
              <a:rPr lang="fa-IR" sz="2000" b="1" dirty="0" smtClean="0">
                <a:cs typeface="B Lotus" panose="00000400000000000000" pitchFamily="2" charset="-78"/>
              </a:rPr>
              <a:t>3-تعیین</a:t>
            </a:r>
            <a:r>
              <a:rPr lang="fa-IR" sz="2000" b="1" dirty="0">
                <a:cs typeface="B Lotus" panose="00000400000000000000" pitchFamily="2" charset="-78"/>
              </a:rPr>
              <a:t> نقاط ضعف و قوت </a:t>
            </a:r>
            <a:r>
              <a:rPr lang="fa-IR" sz="2000" b="1" dirty="0" smtClean="0">
                <a:cs typeface="B Lotus" panose="00000400000000000000" pitchFamily="2" charset="-78"/>
              </a:rPr>
              <a:t>توانایی‌های حرکتی و مهارتی دانش آموزان.</a:t>
            </a:r>
          </a:p>
          <a:p>
            <a:pPr marL="0" indent="0">
              <a:lnSpc>
                <a:spcPct val="150000"/>
              </a:lnSpc>
              <a:buNone/>
            </a:pPr>
            <a:r>
              <a:rPr lang="fa-IR" sz="2000" b="1" dirty="0" smtClean="0">
                <a:cs typeface="B Lotus" panose="00000400000000000000" pitchFamily="2" charset="-78"/>
              </a:rPr>
              <a:t>4-تعیین </a:t>
            </a:r>
            <a:r>
              <a:rPr lang="fa-IR" sz="2000" b="1" dirty="0">
                <a:cs typeface="B Lotus" panose="00000400000000000000" pitchFamily="2" charset="-78"/>
              </a:rPr>
              <a:t>نقاط ضعف و </a:t>
            </a:r>
            <a:r>
              <a:rPr lang="fa-IR" sz="2000" b="1" dirty="0" smtClean="0">
                <a:cs typeface="B Lotus" panose="00000400000000000000" pitchFamily="2" charset="-78"/>
              </a:rPr>
              <a:t>قوت شیوه های تدریس معلمان تربیت بدنی.</a:t>
            </a:r>
          </a:p>
          <a:p>
            <a:pPr marL="0" indent="0">
              <a:lnSpc>
                <a:spcPct val="150000"/>
              </a:lnSpc>
              <a:buNone/>
            </a:pPr>
            <a:r>
              <a:rPr lang="fa-IR" sz="2000" b="1" dirty="0" smtClean="0">
                <a:cs typeface="B Lotus" panose="00000400000000000000" pitchFamily="2" charset="-78"/>
              </a:rPr>
              <a:t>5-تعیین و تشخیص ضعف های اجرایی درس تربیت بدنی در مدارس.</a:t>
            </a:r>
          </a:p>
          <a:p>
            <a:pPr marL="0" indent="0">
              <a:lnSpc>
                <a:spcPct val="150000"/>
              </a:lnSpc>
              <a:buNone/>
            </a:pPr>
            <a:r>
              <a:rPr lang="fa-IR" sz="2000" b="1" dirty="0" smtClean="0">
                <a:cs typeface="B Lotus" panose="00000400000000000000" pitchFamily="2" charset="-78"/>
              </a:rPr>
              <a:t>6-دادن بازخورد به دانش آموزان در خصوص توانایی ها و ناتوانی‌های آن ها.</a:t>
            </a:r>
          </a:p>
          <a:p>
            <a:pPr marL="0" indent="0">
              <a:lnSpc>
                <a:spcPct val="150000"/>
              </a:lnSpc>
              <a:buNone/>
            </a:pPr>
            <a:r>
              <a:rPr lang="fa-IR" sz="2000" b="1" dirty="0" smtClean="0">
                <a:cs typeface="B Lotus" panose="00000400000000000000" pitchFamily="2" charset="-78"/>
              </a:rPr>
              <a:t>7- کمک به جایگاه واقعی درس تربیت بدنی در مدارس در کنار سایر دروس مدرسه. </a:t>
            </a:r>
            <a:endParaRPr lang="en-US" sz="2000" b="1" dirty="0">
              <a:cs typeface="B Lotus" panose="00000400000000000000" pitchFamily="2" charset="-78"/>
            </a:endParaRPr>
          </a:p>
        </p:txBody>
      </p:sp>
    </p:spTree>
    <p:extLst>
      <p:ext uri="{BB962C8B-B14F-4D97-AF65-F5344CB8AC3E}">
        <p14:creationId xmlns:p14="http://schemas.microsoft.com/office/powerpoint/2010/main" val="3502036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857733"/>
          </a:xfrm>
        </p:spPr>
        <p:txBody>
          <a:bodyPr>
            <a:normAutofit/>
          </a:bodyPr>
          <a:lstStyle/>
          <a:p>
            <a:pPr algn="ctr"/>
            <a:r>
              <a:rPr lang="fa-IR" sz="4800" b="1" dirty="0" smtClean="0">
                <a:solidFill>
                  <a:srgbClr val="00B0F0"/>
                </a:solidFill>
                <a:cs typeface="B Lotus" panose="00000400000000000000" pitchFamily="2" charset="-78"/>
              </a:rPr>
              <a:t>کلیات ارزشیابی درس تربیت بدنی</a:t>
            </a:r>
            <a:endParaRPr lang="en-US" sz="4800" b="1" dirty="0">
              <a:solidFill>
                <a:srgbClr val="00B0F0"/>
              </a:solidFill>
              <a:cs typeface="B Lotus" panose="00000400000000000000" pitchFamily="2" charset="-78"/>
            </a:endParaRPr>
          </a:p>
        </p:txBody>
      </p:sp>
      <p:sp>
        <p:nvSpPr>
          <p:cNvPr id="3" name="Content Placeholder 2"/>
          <p:cNvSpPr>
            <a:spLocks noGrp="1"/>
          </p:cNvSpPr>
          <p:nvPr>
            <p:ph idx="1"/>
          </p:nvPr>
        </p:nvSpPr>
        <p:spPr>
          <a:xfrm>
            <a:off x="167425" y="1828800"/>
            <a:ext cx="10947043" cy="4893972"/>
          </a:xfrm>
        </p:spPr>
        <p:txBody>
          <a:bodyPr>
            <a:noAutofit/>
          </a:bodyPr>
          <a:lstStyle/>
          <a:p>
            <a:pPr marL="0" indent="0">
              <a:lnSpc>
                <a:spcPct val="150000"/>
              </a:lnSpc>
              <a:buNone/>
            </a:pPr>
            <a:r>
              <a:rPr lang="fa-IR" sz="2000" b="1" dirty="0" smtClean="0">
                <a:cs typeface="B Lotus" panose="00000400000000000000" pitchFamily="2" charset="-78"/>
              </a:rPr>
              <a:t>1- نمره ارزشیابی مستمر با توجه به میزان مشارکت دانش آموزان در فعالیت های یادگیری، نحوه اجرای مهارت های(بنیادی- ورزشی) آموزش داده شده و بررسی فعالیت های مرتبط با درس خارج از کلاس تعیین می‌شود.</a:t>
            </a:r>
          </a:p>
          <a:p>
            <a:pPr marL="0" indent="0">
              <a:lnSpc>
                <a:spcPct val="150000"/>
              </a:lnSpc>
              <a:buNone/>
            </a:pPr>
            <a:r>
              <a:rPr lang="fa-IR" sz="2000" b="1" dirty="0" smtClean="0">
                <a:cs typeface="B Lotus" panose="00000400000000000000" pitchFamily="2" charset="-78"/>
              </a:rPr>
              <a:t>2- چنانچه دانش آموزی به علت مشکلات ویژه جسمی توانایی انجام بعضی از فعالیت های عملی را نداشته باشد، از امتحان آن بخش معاف و نمره‌ی آن با سایر بخش های عملی که قادر به انجام آن می‌باشد، اختصاص می‌یابد.</a:t>
            </a:r>
          </a:p>
          <a:p>
            <a:pPr marL="0" indent="0">
              <a:lnSpc>
                <a:spcPct val="150000"/>
              </a:lnSpc>
              <a:buNone/>
            </a:pPr>
            <a:r>
              <a:rPr lang="fa-IR" sz="2000" b="1" dirty="0" smtClean="0">
                <a:cs typeface="B Lotus" panose="00000400000000000000" pitchFamily="2" charset="-78"/>
              </a:rPr>
              <a:t>3- دبیران تربیت بدنی موظفند در قالب طرح درس مدون قابلیت های جسمانی و مهارتی لازم را آموزش داده، تمرینات عملی مربوطه را ارائه و وسایل اندازه گیری و شیوه‌ی ارزشیابی آن را برای دانش آموزان توضیح دهند.</a:t>
            </a:r>
          </a:p>
          <a:p>
            <a:pPr marL="0" indent="0">
              <a:lnSpc>
                <a:spcPct val="150000"/>
              </a:lnSpc>
              <a:buNone/>
            </a:pPr>
            <a:r>
              <a:rPr lang="fa-IR" sz="2000" b="1" dirty="0" smtClean="0">
                <a:cs typeface="B Lotus" panose="00000400000000000000" pitchFamily="2" charset="-78"/>
              </a:rPr>
              <a:t>4- در نوبت اول و دوم ارزشیابی مستمر </a:t>
            </a:r>
            <a:r>
              <a:rPr lang="fa-IR" sz="2000" b="1" dirty="0">
                <a:cs typeface="B Lotus" panose="00000400000000000000" pitchFamily="2" charset="-78"/>
              </a:rPr>
              <a:t>(20 نمره) </a:t>
            </a:r>
            <a:r>
              <a:rPr lang="fa-IR" sz="2000" b="1" dirty="0" smtClean="0">
                <a:cs typeface="B Lotus" panose="00000400000000000000" pitchFamily="2" charset="-78"/>
              </a:rPr>
              <a:t>و پایانی</a:t>
            </a:r>
            <a:r>
              <a:rPr lang="fa-IR" sz="2000" b="1" dirty="0">
                <a:cs typeface="B Lotus" panose="00000400000000000000" pitchFamily="2" charset="-78"/>
              </a:rPr>
              <a:t>(20 نمره) </a:t>
            </a:r>
            <a:r>
              <a:rPr lang="fa-IR" sz="2000" b="1" dirty="0" smtClean="0">
                <a:cs typeface="B Lotus" panose="00000400000000000000" pitchFamily="2" charset="-78"/>
              </a:rPr>
              <a:t>است.</a:t>
            </a:r>
          </a:p>
          <a:p>
            <a:pPr marL="0" indent="0">
              <a:lnSpc>
                <a:spcPct val="150000"/>
              </a:lnSpc>
              <a:buNone/>
            </a:pPr>
            <a:r>
              <a:rPr lang="fa-IR" sz="2000" b="1" dirty="0" smtClean="0">
                <a:cs typeface="B Lotus" panose="00000400000000000000" pitchFamily="2" charset="-78"/>
              </a:rPr>
              <a:t> 5- برای محاسبه‌ی نمره نهایی پایان سال، نمره پایانی نوبت اول با ضریب 1 و پایانی نوبت دوم با ضریب 2 حساب می‌شود. </a:t>
            </a:r>
            <a:endParaRPr lang="en-US" sz="2000" b="1" dirty="0">
              <a:cs typeface="B Lotus" panose="00000400000000000000" pitchFamily="2" charset="-78"/>
            </a:endParaRPr>
          </a:p>
        </p:txBody>
      </p:sp>
    </p:spTree>
    <p:extLst>
      <p:ext uri="{BB962C8B-B14F-4D97-AF65-F5344CB8AC3E}">
        <p14:creationId xmlns:p14="http://schemas.microsoft.com/office/powerpoint/2010/main" val="1106742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304" y="172577"/>
            <a:ext cx="11140226" cy="857733"/>
          </a:xfrm>
        </p:spPr>
        <p:txBody>
          <a:bodyPr>
            <a:normAutofit fontScale="90000"/>
          </a:bodyPr>
          <a:lstStyle/>
          <a:p>
            <a:pPr algn="ctr"/>
            <a:r>
              <a:rPr lang="fa-IR" sz="4800" b="1" dirty="0">
                <a:solidFill>
                  <a:srgbClr val="00B0F0"/>
                </a:solidFill>
                <a:cs typeface="B Lotus" panose="00000400000000000000" pitchFamily="2" charset="-78"/>
              </a:rPr>
              <a:t>شیوه‌نامه ارزشیابی درس تربیت بدنی دوره </a:t>
            </a:r>
            <a:r>
              <a:rPr lang="fa-IR" sz="4800" b="1" dirty="0" smtClean="0">
                <a:solidFill>
                  <a:srgbClr val="00B0F0"/>
                </a:solidFill>
                <a:cs typeface="B Lotus" panose="00000400000000000000" pitchFamily="2" charset="-78"/>
              </a:rPr>
              <a:t>ابتدایی(سه پایه اول)</a:t>
            </a:r>
            <a:endParaRPr lang="en-US" sz="4800" b="1" dirty="0">
              <a:solidFill>
                <a:srgbClr val="00B0F0"/>
              </a:solidFill>
              <a:cs typeface="B Lotus" panose="00000400000000000000" pitchFamily="2" charset="-78"/>
            </a:endParaRPr>
          </a:p>
        </p:txBody>
      </p:sp>
      <p:sp>
        <p:nvSpPr>
          <p:cNvPr id="3" name="Content Placeholder 2"/>
          <p:cNvSpPr>
            <a:spLocks noGrp="1"/>
          </p:cNvSpPr>
          <p:nvPr>
            <p:ph idx="1"/>
          </p:nvPr>
        </p:nvSpPr>
        <p:spPr>
          <a:xfrm>
            <a:off x="180304" y="1133341"/>
            <a:ext cx="10947043" cy="4893972"/>
          </a:xfrm>
        </p:spPr>
        <p:txBody>
          <a:bodyPr>
            <a:noAutofit/>
          </a:bodyPr>
          <a:lstStyle/>
          <a:p>
            <a:pPr>
              <a:lnSpc>
                <a:spcPct val="150000"/>
              </a:lnSpc>
              <a:buFont typeface="Wingdings" panose="05000000000000000000" pitchFamily="2" charset="2"/>
              <a:buChar char="Ø"/>
            </a:pPr>
            <a:r>
              <a:rPr lang="fa-IR" sz="2000" b="1" dirty="0" smtClean="0">
                <a:cs typeface="B Lotus" panose="00000400000000000000" pitchFamily="2" charset="-78"/>
              </a:rPr>
              <a:t>در رابطه با حوزه ارزشیابی</a:t>
            </a:r>
            <a:r>
              <a:rPr lang="fa-IR" sz="2000" b="1" dirty="0" smtClean="0">
                <a:solidFill>
                  <a:srgbClr val="00B050"/>
                </a:solidFill>
                <a:cs typeface="B Lotus" panose="00000400000000000000" pitchFamily="2" charset="-78"/>
              </a:rPr>
              <a:t> دانشی</a:t>
            </a:r>
            <a:r>
              <a:rPr lang="fa-IR" sz="2000" b="1" dirty="0" smtClean="0">
                <a:cs typeface="B Lotus" panose="00000400000000000000" pitchFamily="2" charset="-78"/>
              </a:rPr>
              <a:t>، باید به میزان آشنایی به مسائل بهداشتی و ایمنی، حرکات پایه و وضعیت بدنی صحیح و رشته‌های ورزشی توجه شود. </a:t>
            </a:r>
          </a:p>
          <a:p>
            <a:pPr>
              <a:lnSpc>
                <a:spcPct val="150000"/>
              </a:lnSpc>
              <a:buFont typeface="Wingdings" panose="05000000000000000000" pitchFamily="2" charset="2"/>
              <a:buChar char="Ø"/>
            </a:pPr>
            <a:r>
              <a:rPr lang="fa-IR" sz="2000" b="1" dirty="0" smtClean="0">
                <a:cs typeface="B Lotus" panose="00000400000000000000" pitchFamily="2" charset="-78"/>
              </a:rPr>
              <a:t>در رابطه با حوزه ارزشیابی </a:t>
            </a:r>
            <a:r>
              <a:rPr lang="fa-IR" sz="2000" b="1" dirty="0" smtClean="0">
                <a:solidFill>
                  <a:srgbClr val="00B050"/>
                </a:solidFill>
                <a:cs typeface="B Lotus" panose="00000400000000000000" pitchFamily="2" charset="-78"/>
              </a:rPr>
              <a:t>مهارتی</a:t>
            </a:r>
            <a:r>
              <a:rPr lang="fa-IR" sz="2000" b="1" dirty="0" smtClean="0">
                <a:cs typeface="B Lotus" panose="00000400000000000000" pitchFamily="2" charset="-78"/>
              </a:rPr>
              <a:t>، انواع مهارت های بنیادی که در دوره ابتدایی می توانند مورد ارزشیابی قرار گیرند عبارتند از:</a:t>
            </a:r>
          </a:p>
          <a:p>
            <a:pPr marL="0" indent="0">
              <a:lnSpc>
                <a:spcPct val="150000"/>
              </a:lnSpc>
              <a:buNone/>
            </a:pPr>
            <a:r>
              <a:rPr lang="fa-IR" sz="2000" b="1" dirty="0" smtClean="0">
                <a:cs typeface="B Lotus" panose="00000400000000000000" pitchFamily="2" charset="-78"/>
              </a:rPr>
              <a:t>-حرکات انتقالی مثل راه رفتن، دویدن، پریدن، لی‌لی کردن و ...</a:t>
            </a:r>
          </a:p>
          <a:p>
            <a:pPr marL="0" indent="0">
              <a:lnSpc>
                <a:spcPct val="150000"/>
              </a:lnSpc>
              <a:buNone/>
            </a:pPr>
            <a:r>
              <a:rPr lang="fa-IR" sz="2000" b="1" dirty="0" smtClean="0">
                <a:cs typeface="B Lotus" panose="00000400000000000000" pitchFamily="2" charset="-78"/>
              </a:rPr>
              <a:t>-حرکات غیرانتقالی مثل چرخیدن، بلندکردن، هل دادن، کشیدن، خم شدن و ...</a:t>
            </a:r>
          </a:p>
          <a:p>
            <a:pPr marL="0" indent="0">
              <a:lnSpc>
                <a:spcPct val="150000"/>
              </a:lnSpc>
              <a:buNone/>
            </a:pPr>
            <a:r>
              <a:rPr lang="fa-IR" sz="2000" b="1" dirty="0" smtClean="0">
                <a:cs typeface="B Lotus" panose="00000400000000000000" pitchFamily="2" charset="-78"/>
              </a:rPr>
              <a:t>-حرکات کنترلی مثل پرتاب کردن، دریافت کردن و ضربه زدن. </a:t>
            </a:r>
          </a:p>
          <a:p>
            <a:pPr>
              <a:lnSpc>
                <a:spcPct val="150000"/>
              </a:lnSpc>
              <a:buFont typeface="Wingdings" panose="05000000000000000000" pitchFamily="2" charset="2"/>
              <a:buChar char="Ø"/>
            </a:pPr>
            <a:r>
              <a:rPr lang="fa-IR" sz="2000" b="1" dirty="0" smtClean="0">
                <a:cs typeface="B Lotus" panose="00000400000000000000" pitchFamily="2" charset="-78"/>
              </a:rPr>
              <a:t>در رابطه با حوزه ارزشیابی </a:t>
            </a:r>
            <a:r>
              <a:rPr lang="fa-IR" sz="2000" b="1" dirty="0" smtClean="0">
                <a:solidFill>
                  <a:srgbClr val="00B050"/>
                </a:solidFill>
                <a:cs typeface="B Lotus" panose="00000400000000000000" pitchFamily="2" charset="-78"/>
              </a:rPr>
              <a:t>نگرشی</a:t>
            </a:r>
            <a:r>
              <a:rPr lang="fa-IR" sz="2000" b="1" dirty="0" smtClean="0">
                <a:cs typeface="B Lotus" panose="00000400000000000000" pitchFamily="2" charset="-78"/>
              </a:rPr>
              <a:t>، باید به موضوعاتی نظیر شرکت در بازی‌ها، رعایت نظافت و عادات بهداشتی، رعایت نظم، پذیرش مسئولیت، روحیه جمعی و گروهی توجه شود.</a:t>
            </a:r>
            <a:endParaRPr lang="en-US" sz="2000" b="1" dirty="0">
              <a:cs typeface="B Lotus" panose="00000400000000000000" pitchFamily="2" charset="-78"/>
            </a:endParaRPr>
          </a:p>
        </p:txBody>
      </p:sp>
    </p:spTree>
    <p:extLst>
      <p:ext uri="{BB962C8B-B14F-4D97-AF65-F5344CB8AC3E}">
        <p14:creationId xmlns:p14="http://schemas.microsoft.com/office/powerpoint/2010/main" val="55720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304" y="172577"/>
            <a:ext cx="11140226" cy="857733"/>
          </a:xfrm>
        </p:spPr>
        <p:txBody>
          <a:bodyPr>
            <a:normAutofit fontScale="90000"/>
          </a:bodyPr>
          <a:lstStyle/>
          <a:p>
            <a:pPr algn="ctr"/>
            <a:r>
              <a:rPr lang="fa-IR" sz="4800" b="1" dirty="0">
                <a:solidFill>
                  <a:srgbClr val="00B0F0"/>
                </a:solidFill>
                <a:cs typeface="B Lotus" panose="00000400000000000000" pitchFamily="2" charset="-78"/>
              </a:rPr>
              <a:t>شیوه‌نامه ارزشیابی درس تربیت بدنی دوره </a:t>
            </a:r>
            <a:r>
              <a:rPr lang="fa-IR" sz="4800" b="1" dirty="0" smtClean="0">
                <a:solidFill>
                  <a:srgbClr val="00B0F0"/>
                </a:solidFill>
                <a:cs typeface="B Lotus" panose="00000400000000000000" pitchFamily="2" charset="-78"/>
              </a:rPr>
              <a:t>ابتدایی(سه پایه دوم)</a:t>
            </a:r>
            <a:endParaRPr lang="en-US" sz="4800" b="1" dirty="0">
              <a:solidFill>
                <a:srgbClr val="00B0F0"/>
              </a:solidFill>
              <a:cs typeface="B Lotus" panose="00000400000000000000" pitchFamily="2" charset="-78"/>
            </a:endParaRPr>
          </a:p>
        </p:txBody>
      </p:sp>
      <p:sp>
        <p:nvSpPr>
          <p:cNvPr id="3" name="Content Placeholder 2"/>
          <p:cNvSpPr>
            <a:spLocks noGrp="1"/>
          </p:cNvSpPr>
          <p:nvPr>
            <p:ph idx="1"/>
          </p:nvPr>
        </p:nvSpPr>
        <p:spPr>
          <a:xfrm>
            <a:off x="180304" y="1133341"/>
            <a:ext cx="10947043" cy="4893972"/>
          </a:xfrm>
        </p:spPr>
        <p:txBody>
          <a:bodyPr>
            <a:noAutofit/>
          </a:bodyPr>
          <a:lstStyle/>
          <a:p>
            <a:pPr>
              <a:lnSpc>
                <a:spcPct val="150000"/>
              </a:lnSpc>
              <a:buFont typeface="Wingdings" panose="05000000000000000000" pitchFamily="2" charset="2"/>
              <a:buChar char="Ø"/>
            </a:pPr>
            <a:r>
              <a:rPr lang="fa-IR" sz="2000" b="1" dirty="0" smtClean="0">
                <a:cs typeface="B Lotus" panose="00000400000000000000" pitchFamily="2" charset="-78"/>
              </a:rPr>
              <a:t>در رابطه با حوزه ارزشیابی</a:t>
            </a:r>
            <a:r>
              <a:rPr lang="fa-IR" sz="2000" b="1" dirty="0" smtClean="0">
                <a:solidFill>
                  <a:srgbClr val="00B050"/>
                </a:solidFill>
                <a:cs typeface="B Lotus" panose="00000400000000000000" pitchFamily="2" charset="-78"/>
              </a:rPr>
              <a:t> دانشی</a:t>
            </a:r>
            <a:r>
              <a:rPr lang="fa-IR" sz="2000" b="1" dirty="0" smtClean="0">
                <a:cs typeface="B Lotus" panose="00000400000000000000" pitchFamily="2" charset="-78"/>
              </a:rPr>
              <a:t>، باید به میزان آشنایی به مسائل بهداشتی و ایمنی، حرکات پایه و وضعیت بدنی صحیح و رشته‌های ورزشی توجه شود. </a:t>
            </a:r>
          </a:p>
          <a:p>
            <a:pPr>
              <a:lnSpc>
                <a:spcPct val="150000"/>
              </a:lnSpc>
              <a:buFont typeface="Wingdings" panose="05000000000000000000" pitchFamily="2" charset="2"/>
              <a:buChar char="Ø"/>
            </a:pPr>
            <a:r>
              <a:rPr lang="fa-IR" sz="2000" b="1" dirty="0" smtClean="0">
                <a:cs typeface="B Lotus" panose="00000400000000000000" pitchFamily="2" charset="-78"/>
              </a:rPr>
              <a:t>در رابطه با حوزه ارزشیابی </a:t>
            </a:r>
            <a:r>
              <a:rPr lang="fa-IR" sz="2000" b="1" dirty="0" smtClean="0">
                <a:solidFill>
                  <a:srgbClr val="00B050"/>
                </a:solidFill>
                <a:cs typeface="B Lotus" panose="00000400000000000000" pitchFamily="2" charset="-78"/>
              </a:rPr>
              <a:t>مهارتی</a:t>
            </a:r>
            <a:r>
              <a:rPr lang="fa-IR" sz="2000" b="1" dirty="0" smtClean="0">
                <a:cs typeface="B Lotus" panose="00000400000000000000" pitchFamily="2" charset="-78"/>
              </a:rPr>
              <a:t>، انواع قابلیت های جسمانی و حرکتی که در دوره دوم ابتدایی می توانند مورد ارزشیابی قرار گیرند عبارتند از:</a:t>
            </a:r>
          </a:p>
          <a:p>
            <a:pPr marL="0" indent="0">
              <a:lnSpc>
                <a:spcPct val="150000"/>
              </a:lnSpc>
              <a:buNone/>
            </a:pPr>
            <a:r>
              <a:rPr lang="fa-IR" sz="2000" b="1" dirty="0" smtClean="0">
                <a:cs typeface="B Lotus" panose="00000400000000000000" pitchFamily="2" charset="-78"/>
              </a:rPr>
              <a:t>-استقامت قلبی- عروقی(آزمون دوی 540 متر)</a:t>
            </a:r>
          </a:p>
          <a:p>
            <a:pPr marL="0" indent="0">
              <a:lnSpc>
                <a:spcPct val="150000"/>
              </a:lnSpc>
              <a:buNone/>
            </a:pPr>
            <a:r>
              <a:rPr lang="fa-IR" sz="2000" b="1" dirty="0" smtClean="0">
                <a:cs typeface="B Lotus" panose="00000400000000000000" pitchFamily="2" charset="-78"/>
              </a:rPr>
              <a:t>-استقامت عضلانی(آزمون درازو نشست و آزمون کشش از بارفیکس اصلاح شده)</a:t>
            </a:r>
          </a:p>
          <a:p>
            <a:pPr marL="0" indent="0">
              <a:lnSpc>
                <a:spcPct val="150000"/>
              </a:lnSpc>
              <a:buNone/>
            </a:pPr>
            <a:r>
              <a:rPr lang="fa-IR" sz="2000" b="1" dirty="0" smtClean="0">
                <a:cs typeface="B Lotus" panose="00000400000000000000" pitchFamily="2" charset="-78"/>
              </a:rPr>
              <a:t>-انعطاف پذیری(آزمون نشستن و رساندن دست ها)</a:t>
            </a:r>
          </a:p>
          <a:p>
            <a:pPr>
              <a:lnSpc>
                <a:spcPct val="150000"/>
              </a:lnSpc>
              <a:buFont typeface="Wingdings" panose="05000000000000000000" pitchFamily="2" charset="2"/>
              <a:buChar char="Ø"/>
            </a:pPr>
            <a:r>
              <a:rPr lang="fa-IR" sz="2000" b="1" dirty="0" smtClean="0">
                <a:cs typeface="B Lotus" panose="00000400000000000000" pitchFamily="2" charset="-78"/>
              </a:rPr>
              <a:t>در رابطه با حوزه ارزشیابی </a:t>
            </a:r>
            <a:r>
              <a:rPr lang="fa-IR" sz="2000" b="1" dirty="0" smtClean="0">
                <a:solidFill>
                  <a:srgbClr val="00B050"/>
                </a:solidFill>
                <a:cs typeface="B Lotus" panose="00000400000000000000" pitchFamily="2" charset="-78"/>
              </a:rPr>
              <a:t>نگرشی</a:t>
            </a:r>
            <a:r>
              <a:rPr lang="fa-IR" sz="2000" b="1" dirty="0" smtClean="0">
                <a:cs typeface="B Lotus" panose="00000400000000000000" pitchFamily="2" charset="-78"/>
              </a:rPr>
              <a:t>، باید به موضوعاتی نظیر شرکت در بازی‌ها، رعایت نظافت و عادات بهداشتی، رعایت نظم، پذیرش مسئولیت، روحیه جمعی و گروهی توجه شود.</a:t>
            </a:r>
            <a:endParaRPr lang="en-US" sz="2000" b="1" dirty="0">
              <a:cs typeface="B Lotus" panose="00000400000000000000" pitchFamily="2" charset="-78"/>
            </a:endParaRPr>
          </a:p>
        </p:txBody>
      </p:sp>
    </p:spTree>
    <p:extLst>
      <p:ext uri="{BB962C8B-B14F-4D97-AF65-F5344CB8AC3E}">
        <p14:creationId xmlns:p14="http://schemas.microsoft.com/office/powerpoint/2010/main" val="1580960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5400000">
            <a:off x="8745833" y="2966861"/>
            <a:ext cx="6266422" cy="806217"/>
          </a:xfrm>
        </p:spPr>
        <p:txBody>
          <a:bodyPr>
            <a:normAutofit fontScale="90000"/>
          </a:bodyPr>
          <a:lstStyle/>
          <a:p>
            <a:pPr algn="ctr">
              <a:lnSpc>
                <a:spcPct val="100000"/>
              </a:lnSpc>
            </a:pPr>
            <a:r>
              <a:rPr lang="fa-IR" sz="3200" b="1" dirty="0" smtClean="0">
                <a:cs typeface="B Lotus" panose="00000400000000000000" pitchFamily="2" charset="-78"/>
              </a:rPr>
              <a:t>شیوه‌نامه ارزشیابی درس تربیت بدنی دوره ابتدایی</a:t>
            </a:r>
            <a:endParaRPr lang="en-US" sz="3200" b="1" dirty="0">
              <a:solidFill>
                <a:srgbClr val="0070C0"/>
              </a:solidFill>
              <a:cs typeface="B Lotus" panose="00000400000000000000" pitchFamily="2" charset="-78"/>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57598288"/>
              </p:ext>
            </p:extLst>
          </p:nvPr>
        </p:nvGraphicFramePr>
        <p:xfrm>
          <a:off x="303407" y="1053489"/>
          <a:ext cx="10675938" cy="2316480"/>
        </p:xfrm>
        <a:graphic>
          <a:graphicData uri="http://schemas.openxmlformats.org/drawingml/2006/table">
            <a:tbl>
              <a:tblPr firstRow="1" bandRow="1">
                <a:tableStyleId>{5C22544A-7EE6-4342-B048-85BDC9FD1C3A}</a:tableStyleId>
              </a:tblPr>
              <a:tblGrid>
                <a:gridCol w="2484996"/>
                <a:gridCol w="4632296"/>
                <a:gridCol w="3558646"/>
              </a:tblGrid>
              <a:tr h="370840">
                <a:tc>
                  <a:txBody>
                    <a:bodyPr/>
                    <a:lstStyle/>
                    <a:p>
                      <a:pPr algn="ctr"/>
                      <a:r>
                        <a:rPr lang="fa-IR" sz="2800" b="1" dirty="0" smtClean="0">
                          <a:cs typeface="B Lotus" panose="00000400000000000000" pitchFamily="2" charset="-78"/>
                        </a:rPr>
                        <a:t>بارم بندی</a:t>
                      </a:r>
                      <a:endParaRPr lang="en-US" sz="2800" b="1" dirty="0">
                        <a:cs typeface="B Lotus" panose="00000400000000000000" pitchFamily="2" charset="-78"/>
                      </a:endParaRPr>
                    </a:p>
                  </a:txBody>
                  <a:tcPr/>
                </a:tc>
                <a:tc>
                  <a:txBody>
                    <a:bodyPr/>
                    <a:lstStyle/>
                    <a:p>
                      <a:pPr algn="ctr"/>
                      <a:r>
                        <a:rPr lang="fa-IR" sz="2800" b="1" dirty="0" smtClean="0">
                          <a:cs typeface="B Lotus" panose="00000400000000000000" pitchFamily="2" charset="-78"/>
                        </a:rPr>
                        <a:t>موضوعات</a:t>
                      </a:r>
                      <a:endParaRPr lang="en-US" sz="2800" b="1" dirty="0">
                        <a:cs typeface="B Lotus" panose="00000400000000000000" pitchFamily="2" charset="-78"/>
                      </a:endParaRPr>
                    </a:p>
                  </a:txBody>
                  <a:tcPr/>
                </a:tc>
                <a:tc>
                  <a:txBody>
                    <a:bodyPr/>
                    <a:lstStyle/>
                    <a:p>
                      <a:pPr algn="ctr"/>
                      <a:r>
                        <a:rPr lang="fa-IR" sz="2800" b="1" dirty="0" smtClean="0">
                          <a:cs typeface="B Lotus" panose="00000400000000000000" pitchFamily="2" charset="-78"/>
                        </a:rPr>
                        <a:t>حوزه ارزشیابی</a:t>
                      </a:r>
                      <a:endParaRPr lang="en-US" sz="2800" b="1" dirty="0">
                        <a:cs typeface="B Lotus" panose="00000400000000000000" pitchFamily="2" charset="-78"/>
                      </a:endParaRPr>
                    </a:p>
                  </a:txBody>
                  <a:tcPr/>
                </a:tc>
              </a:tr>
              <a:tr h="370840">
                <a:tc>
                  <a:txBody>
                    <a:bodyPr/>
                    <a:lstStyle/>
                    <a:p>
                      <a:pPr algn="ctr"/>
                      <a:r>
                        <a:rPr lang="fa-IR" sz="2000" b="1" dirty="0" smtClean="0">
                          <a:cs typeface="B Lotus" panose="00000400000000000000" pitchFamily="2" charset="-78"/>
                        </a:rPr>
                        <a:t>3</a:t>
                      </a:r>
                      <a:endParaRPr lang="en-US" sz="2800" b="1" dirty="0">
                        <a:cs typeface="B Lotus" panose="00000400000000000000" pitchFamily="2" charset="-78"/>
                      </a:endParaRPr>
                    </a:p>
                  </a:txBody>
                  <a:tcPr/>
                </a:tc>
                <a:tc>
                  <a:txBody>
                    <a:bodyPr/>
                    <a:lstStyle/>
                    <a:p>
                      <a:pPr algn="r"/>
                      <a:r>
                        <a:rPr lang="fa-IR" sz="2000" b="1" dirty="0" smtClean="0">
                          <a:cs typeface="B Lotus" panose="00000400000000000000" pitchFamily="2" charset="-78"/>
                        </a:rPr>
                        <a:t>- نکات ایمنی و بهداشت ورزشی</a:t>
                      </a:r>
                      <a:r>
                        <a:rPr lang="fa-IR" sz="2000" b="1" baseline="0" dirty="0" smtClean="0">
                          <a:cs typeface="B Lotus" panose="00000400000000000000" pitchFamily="2" charset="-78"/>
                        </a:rPr>
                        <a:t> و...</a:t>
                      </a:r>
                      <a:endParaRPr lang="en-US" sz="2000" b="1" dirty="0">
                        <a:cs typeface="B Lotus" panose="00000400000000000000" pitchFamily="2" charset="-78"/>
                      </a:endParaRPr>
                    </a:p>
                  </a:txBody>
                  <a:tcPr/>
                </a:tc>
                <a:tc>
                  <a:txBody>
                    <a:bodyPr/>
                    <a:lstStyle/>
                    <a:p>
                      <a:pPr algn="ctr"/>
                      <a:r>
                        <a:rPr lang="fa-IR" sz="2000" b="1" dirty="0" smtClean="0">
                          <a:cs typeface="B Lotus" panose="00000400000000000000" pitchFamily="2" charset="-78"/>
                        </a:rPr>
                        <a:t>دانشی</a:t>
                      </a:r>
                      <a:endParaRPr lang="en-US" sz="2000" b="1" dirty="0">
                        <a:cs typeface="B Lotus" panose="00000400000000000000" pitchFamily="2" charset="-78"/>
                      </a:endParaRPr>
                    </a:p>
                  </a:txBody>
                  <a:tcPr anchor="ctr"/>
                </a:tc>
              </a:tr>
              <a:tr h="370840">
                <a:tc>
                  <a:txBody>
                    <a:bodyPr/>
                    <a:lstStyle/>
                    <a:p>
                      <a:pPr algn="ctr"/>
                      <a:r>
                        <a:rPr lang="fa-IR" sz="2000" b="1" dirty="0" smtClean="0">
                          <a:cs typeface="B Lotus" panose="00000400000000000000" pitchFamily="2" charset="-78"/>
                        </a:rPr>
                        <a:t>6</a:t>
                      </a:r>
                    </a:p>
                    <a:p>
                      <a:pPr algn="ctr"/>
                      <a:r>
                        <a:rPr lang="fa-IR" sz="2000" b="1" dirty="0" smtClean="0">
                          <a:cs typeface="B Lotus" panose="00000400000000000000" pitchFamily="2" charset="-78"/>
                        </a:rPr>
                        <a:t>4</a:t>
                      </a:r>
                      <a:endParaRPr lang="en-US" sz="2000" b="1" dirty="0">
                        <a:cs typeface="B Lotus" panose="00000400000000000000" pitchFamily="2" charset="-78"/>
                      </a:endParaRPr>
                    </a:p>
                  </a:txBody>
                  <a:tcPr/>
                </a:tc>
                <a:tc>
                  <a:txBody>
                    <a:bodyPr/>
                    <a:lstStyle/>
                    <a:p>
                      <a:pPr marL="0" indent="0" algn="r">
                        <a:buFont typeface="Wingdings" panose="05000000000000000000" pitchFamily="2" charset="2"/>
                        <a:buNone/>
                      </a:pPr>
                      <a:r>
                        <a:rPr lang="fa-IR" sz="2000" b="1" dirty="0" smtClean="0">
                          <a:cs typeface="B Lotus" panose="00000400000000000000" pitchFamily="2" charset="-78"/>
                        </a:rPr>
                        <a:t>- حرکات پایه و مهارت های بنیادی</a:t>
                      </a:r>
                    </a:p>
                    <a:p>
                      <a:pPr marL="0" indent="0" algn="r">
                        <a:buFont typeface="Wingdings" panose="05000000000000000000" pitchFamily="2" charset="2"/>
                        <a:buNone/>
                      </a:pPr>
                      <a:r>
                        <a:rPr lang="fa-IR" sz="2000" b="1" dirty="0" smtClean="0">
                          <a:cs typeface="B Lotus" panose="00000400000000000000" pitchFamily="2" charset="-78"/>
                        </a:rPr>
                        <a:t>- قابلیت های جسمانی و حرکتی</a:t>
                      </a:r>
                      <a:endParaRPr lang="en-US" sz="2000" b="1" dirty="0">
                        <a:cs typeface="B Lotus" panose="00000400000000000000" pitchFamily="2" charset="-78"/>
                      </a:endParaRPr>
                    </a:p>
                  </a:txBody>
                  <a:tcPr/>
                </a:tc>
                <a:tc>
                  <a:txBody>
                    <a:bodyPr/>
                    <a:lstStyle/>
                    <a:p>
                      <a:pPr algn="ctr"/>
                      <a:r>
                        <a:rPr lang="fa-IR" sz="2000" b="1" dirty="0" smtClean="0">
                          <a:cs typeface="B Lotus" panose="00000400000000000000" pitchFamily="2" charset="-78"/>
                        </a:rPr>
                        <a:t>مهارتی</a:t>
                      </a:r>
                      <a:endParaRPr lang="en-US" sz="2000" b="1" dirty="0">
                        <a:cs typeface="B Lotus" panose="00000400000000000000" pitchFamily="2" charset="-78"/>
                      </a:endParaRPr>
                    </a:p>
                  </a:txBody>
                  <a:tcPr anchor="ctr"/>
                </a:tc>
              </a:tr>
              <a:tr h="370840">
                <a:tc>
                  <a:txBody>
                    <a:bodyPr/>
                    <a:lstStyle/>
                    <a:p>
                      <a:pPr algn="ctr"/>
                      <a:r>
                        <a:rPr lang="fa-IR" sz="2000" b="1" dirty="0" smtClean="0">
                          <a:cs typeface="B Lotus" panose="00000400000000000000" pitchFamily="2" charset="-78"/>
                        </a:rPr>
                        <a:t>2</a:t>
                      </a:r>
                    </a:p>
                    <a:p>
                      <a:pPr algn="ctr"/>
                      <a:r>
                        <a:rPr lang="fa-IR" sz="2000" b="1" dirty="0" smtClean="0">
                          <a:cs typeface="B Lotus" panose="00000400000000000000" pitchFamily="2" charset="-78"/>
                        </a:rPr>
                        <a:t>5</a:t>
                      </a:r>
                      <a:endParaRPr lang="en-US" sz="2000" b="1" dirty="0">
                        <a:cs typeface="B Lotus" panose="00000400000000000000" pitchFamily="2" charset="-78"/>
                      </a:endParaRPr>
                    </a:p>
                  </a:txBody>
                  <a:tcPr/>
                </a:tc>
                <a:tc>
                  <a:txBody>
                    <a:bodyPr/>
                    <a:lstStyle/>
                    <a:p>
                      <a:pPr algn="r"/>
                      <a:r>
                        <a:rPr lang="fa-IR" sz="2000" b="1" dirty="0" smtClean="0">
                          <a:cs typeface="B Lotus" panose="00000400000000000000" pitchFamily="2" charset="-78"/>
                        </a:rPr>
                        <a:t>- رشد اجتماعی و اخلاقی در تربیت بدنی</a:t>
                      </a:r>
                    </a:p>
                    <a:p>
                      <a:pPr algn="r"/>
                      <a:r>
                        <a:rPr lang="fa-IR" sz="2000" b="1" dirty="0" smtClean="0">
                          <a:cs typeface="B Lotus" panose="00000400000000000000" pitchFamily="2" charset="-78"/>
                        </a:rPr>
                        <a:t>- فعالیت های خارج از کلاس</a:t>
                      </a:r>
                      <a:endParaRPr lang="en-US" sz="2000" b="1" dirty="0">
                        <a:cs typeface="B Lotus" panose="00000400000000000000" pitchFamily="2" charset="-78"/>
                      </a:endParaRPr>
                    </a:p>
                  </a:txBody>
                  <a:tcPr/>
                </a:tc>
                <a:tc>
                  <a:txBody>
                    <a:bodyPr/>
                    <a:lstStyle/>
                    <a:p>
                      <a:pPr algn="ctr"/>
                      <a:r>
                        <a:rPr lang="fa-IR" sz="2000" b="1" dirty="0" smtClean="0">
                          <a:cs typeface="B Lotus" panose="00000400000000000000" pitchFamily="2" charset="-78"/>
                        </a:rPr>
                        <a:t>نگرشی</a:t>
                      </a:r>
                      <a:endParaRPr lang="en-US" sz="2000" b="1" dirty="0">
                        <a:cs typeface="B Lotus" panose="00000400000000000000" pitchFamily="2" charset="-78"/>
                      </a:endParaRPr>
                    </a:p>
                  </a:txBody>
                  <a:tcPr anchor="ctr"/>
                </a:tc>
              </a:tr>
            </a:tbl>
          </a:graphicData>
        </a:graphic>
      </p:graphicFrame>
      <p:sp>
        <p:nvSpPr>
          <p:cNvPr id="5" name="Title 1"/>
          <p:cNvSpPr txBox="1">
            <a:spLocks/>
          </p:cNvSpPr>
          <p:nvPr/>
        </p:nvSpPr>
        <p:spPr>
          <a:xfrm>
            <a:off x="4997003" y="216794"/>
            <a:ext cx="1887785" cy="684296"/>
          </a:xfrm>
          <a:prstGeom prst="rect">
            <a:avLst/>
          </a:prstGeom>
        </p:spPr>
        <p:txBody>
          <a:bodyPr vert="horz" lIns="91440" tIns="45720" rIns="91440" bIns="45720" rtlCol="0" anchor="b">
            <a:normAutofit/>
          </a:bodyPr>
          <a:lstStyle>
            <a:lvl1pPr algn="l" defTabSz="914400" rtl="1"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fa-IR" sz="3600" b="1" dirty="0" smtClean="0">
                <a:cs typeface="B Lotus" panose="00000400000000000000" pitchFamily="2" charset="-78"/>
              </a:rPr>
              <a:t>نوبت اول</a:t>
            </a:r>
            <a:endParaRPr lang="en-US" sz="3600" b="1" dirty="0">
              <a:cs typeface="B Lotus" panose="00000400000000000000" pitchFamily="2" charset="-78"/>
            </a:endParaRPr>
          </a:p>
        </p:txBody>
      </p:sp>
      <p:sp>
        <p:nvSpPr>
          <p:cNvPr id="6" name="Title 1"/>
          <p:cNvSpPr txBox="1">
            <a:spLocks/>
          </p:cNvSpPr>
          <p:nvPr/>
        </p:nvSpPr>
        <p:spPr>
          <a:xfrm>
            <a:off x="4871220" y="3578604"/>
            <a:ext cx="1887785" cy="684296"/>
          </a:xfrm>
          <a:prstGeom prst="rect">
            <a:avLst/>
          </a:prstGeom>
        </p:spPr>
        <p:txBody>
          <a:bodyPr vert="horz" lIns="91440" tIns="45720" rIns="91440" bIns="45720" rtlCol="0" anchor="b">
            <a:normAutofit/>
          </a:bodyPr>
          <a:lstStyle>
            <a:lvl1pPr algn="l" defTabSz="914400" rtl="1"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fa-IR" sz="3600" b="1" dirty="0" smtClean="0">
                <a:cs typeface="B Lotus" panose="00000400000000000000" pitchFamily="2" charset="-78"/>
              </a:rPr>
              <a:t>نوبت دوم</a:t>
            </a:r>
            <a:endParaRPr lang="en-US" sz="3600" b="1" dirty="0">
              <a:cs typeface="B Lotus" panose="00000400000000000000" pitchFamily="2" charset="-78"/>
            </a:endParaRPr>
          </a:p>
        </p:txBody>
      </p:sp>
      <p:graphicFrame>
        <p:nvGraphicFramePr>
          <p:cNvPr id="7" name="Content Placeholder 3"/>
          <p:cNvGraphicFramePr>
            <a:graphicFrameLocks/>
          </p:cNvGraphicFramePr>
          <p:nvPr>
            <p:extLst>
              <p:ext uri="{D42A27DB-BD31-4B8C-83A1-F6EECF244321}">
                <p14:modId xmlns:p14="http://schemas.microsoft.com/office/powerpoint/2010/main" val="1733517870"/>
              </p:ext>
            </p:extLst>
          </p:nvPr>
        </p:nvGraphicFramePr>
        <p:xfrm>
          <a:off x="115910" y="4471535"/>
          <a:ext cx="10675938" cy="2011680"/>
        </p:xfrm>
        <a:graphic>
          <a:graphicData uri="http://schemas.openxmlformats.org/drawingml/2006/table">
            <a:tbl>
              <a:tblPr firstRow="1" bandRow="1">
                <a:tableStyleId>{5C22544A-7EE6-4342-B048-85BDC9FD1C3A}</a:tableStyleId>
              </a:tblPr>
              <a:tblGrid>
                <a:gridCol w="2484996"/>
                <a:gridCol w="4632296"/>
                <a:gridCol w="3558646"/>
              </a:tblGrid>
              <a:tr h="370840">
                <a:tc>
                  <a:txBody>
                    <a:bodyPr/>
                    <a:lstStyle/>
                    <a:p>
                      <a:pPr algn="ctr"/>
                      <a:r>
                        <a:rPr lang="fa-IR" sz="2800" b="1" dirty="0" smtClean="0">
                          <a:cs typeface="B Lotus" panose="00000400000000000000" pitchFamily="2" charset="-78"/>
                        </a:rPr>
                        <a:t>بارم بندی</a:t>
                      </a:r>
                      <a:endParaRPr lang="en-US" sz="2800" b="1" dirty="0">
                        <a:cs typeface="B Lotus" panose="00000400000000000000" pitchFamily="2" charset="-78"/>
                      </a:endParaRPr>
                    </a:p>
                  </a:txBody>
                  <a:tcPr/>
                </a:tc>
                <a:tc>
                  <a:txBody>
                    <a:bodyPr/>
                    <a:lstStyle/>
                    <a:p>
                      <a:pPr algn="ctr"/>
                      <a:r>
                        <a:rPr lang="fa-IR" sz="2800" b="1" dirty="0" smtClean="0">
                          <a:cs typeface="B Lotus" panose="00000400000000000000" pitchFamily="2" charset="-78"/>
                        </a:rPr>
                        <a:t>موضوعات</a:t>
                      </a:r>
                      <a:endParaRPr lang="en-US" sz="2800" b="1" dirty="0">
                        <a:cs typeface="B Lotus" panose="00000400000000000000" pitchFamily="2" charset="-78"/>
                      </a:endParaRPr>
                    </a:p>
                  </a:txBody>
                  <a:tcPr/>
                </a:tc>
                <a:tc>
                  <a:txBody>
                    <a:bodyPr/>
                    <a:lstStyle/>
                    <a:p>
                      <a:pPr algn="ctr"/>
                      <a:r>
                        <a:rPr lang="fa-IR" sz="2800" b="1" dirty="0" smtClean="0">
                          <a:cs typeface="B Lotus" panose="00000400000000000000" pitchFamily="2" charset="-78"/>
                        </a:rPr>
                        <a:t>حوزه ارزشیابی</a:t>
                      </a:r>
                      <a:endParaRPr lang="en-US" sz="2800" b="1" dirty="0">
                        <a:cs typeface="B Lotus" panose="00000400000000000000" pitchFamily="2" charset="-78"/>
                      </a:endParaRPr>
                    </a:p>
                  </a:txBody>
                  <a:tcPr/>
                </a:tc>
              </a:tr>
              <a:tr h="370840">
                <a:tc>
                  <a:txBody>
                    <a:bodyPr/>
                    <a:lstStyle/>
                    <a:p>
                      <a:pPr algn="ctr"/>
                      <a:r>
                        <a:rPr lang="fa-IR" sz="2000" b="1" dirty="0" smtClean="0">
                          <a:cs typeface="B Lotus" panose="00000400000000000000" pitchFamily="2" charset="-78"/>
                        </a:rPr>
                        <a:t>3</a:t>
                      </a:r>
                      <a:endParaRPr lang="en-US" sz="2800" b="1" dirty="0">
                        <a:cs typeface="B Lotus" panose="00000400000000000000" pitchFamily="2" charset="-78"/>
                      </a:endParaRPr>
                    </a:p>
                  </a:txBody>
                  <a:tcPr/>
                </a:tc>
                <a:tc>
                  <a:txBody>
                    <a:bodyPr/>
                    <a:lstStyle/>
                    <a:p>
                      <a:pPr algn="r"/>
                      <a:r>
                        <a:rPr lang="fa-IR" sz="2000" b="1" dirty="0" smtClean="0">
                          <a:cs typeface="B Lotus" panose="00000400000000000000" pitchFamily="2" charset="-78"/>
                        </a:rPr>
                        <a:t>- نکات ایمنی و بهداشت ورزشی</a:t>
                      </a:r>
                      <a:r>
                        <a:rPr lang="fa-IR" sz="2000" b="1" baseline="0" dirty="0" smtClean="0">
                          <a:cs typeface="B Lotus" panose="00000400000000000000" pitchFamily="2" charset="-78"/>
                        </a:rPr>
                        <a:t> و...</a:t>
                      </a:r>
                      <a:endParaRPr lang="en-US" sz="2000" b="1" dirty="0">
                        <a:cs typeface="B Lotus" panose="00000400000000000000" pitchFamily="2" charset="-78"/>
                      </a:endParaRPr>
                    </a:p>
                  </a:txBody>
                  <a:tcPr/>
                </a:tc>
                <a:tc>
                  <a:txBody>
                    <a:bodyPr/>
                    <a:lstStyle/>
                    <a:p>
                      <a:pPr algn="ctr"/>
                      <a:r>
                        <a:rPr lang="fa-IR" sz="2000" b="1" dirty="0" smtClean="0">
                          <a:cs typeface="B Lotus" panose="00000400000000000000" pitchFamily="2" charset="-78"/>
                        </a:rPr>
                        <a:t>دانشی</a:t>
                      </a:r>
                      <a:endParaRPr lang="en-US" sz="2000" b="1" dirty="0">
                        <a:cs typeface="B Lotus" panose="00000400000000000000" pitchFamily="2" charset="-78"/>
                      </a:endParaRPr>
                    </a:p>
                  </a:txBody>
                  <a:tcPr anchor="ctr"/>
                </a:tc>
              </a:tr>
              <a:tr h="370840">
                <a:tc>
                  <a:txBody>
                    <a:bodyPr/>
                    <a:lstStyle/>
                    <a:p>
                      <a:pPr algn="ctr"/>
                      <a:r>
                        <a:rPr lang="fa-IR" sz="2000" b="1" dirty="0" smtClean="0">
                          <a:cs typeface="B Lotus" panose="00000400000000000000" pitchFamily="2" charset="-78"/>
                        </a:rPr>
                        <a:t>8</a:t>
                      </a:r>
                    </a:p>
                    <a:p>
                      <a:pPr algn="ctr"/>
                      <a:r>
                        <a:rPr lang="fa-IR" sz="2000" b="1" dirty="0" smtClean="0">
                          <a:cs typeface="B Lotus" panose="00000400000000000000" pitchFamily="2" charset="-78"/>
                        </a:rPr>
                        <a:t>4</a:t>
                      </a:r>
                      <a:endParaRPr lang="en-US" sz="2000" b="1" dirty="0">
                        <a:cs typeface="B Lotus" panose="00000400000000000000" pitchFamily="2" charset="-78"/>
                      </a:endParaRPr>
                    </a:p>
                  </a:txBody>
                  <a:tcPr/>
                </a:tc>
                <a:tc>
                  <a:txBody>
                    <a:bodyPr/>
                    <a:lstStyle/>
                    <a:p>
                      <a:pPr marL="0" indent="0" algn="r">
                        <a:buFont typeface="Wingdings" panose="05000000000000000000" pitchFamily="2" charset="2"/>
                        <a:buNone/>
                      </a:pPr>
                      <a:r>
                        <a:rPr lang="fa-IR" sz="2000" b="1" dirty="0" smtClean="0">
                          <a:cs typeface="B Lotus" panose="00000400000000000000" pitchFamily="2" charset="-78"/>
                        </a:rPr>
                        <a:t>- حرکات پایه و مهارت های بنیادی</a:t>
                      </a:r>
                    </a:p>
                    <a:p>
                      <a:pPr marL="0" indent="0" algn="r">
                        <a:buFont typeface="Wingdings" panose="05000000000000000000" pitchFamily="2" charset="2"/>
                        <a:buNone/>
                      </a:pPr>
                      <a:r>
                        <a:rPr lang="fa-IR" sz="2000" b="1" dirty="0" smtClean="0">
                          <a:cs typeface="B Lotus" panose="00000400000000000000" pitchFamily="2" charset="-78"/>
                        </a:rPr>
                        <a:t>- قابلیت های جسمانی و حرکتی</a:t>
                      </a:r>
                      <a:endParaRPr lang="en-US" sz="2000" b="1" dirty="0">
                        <a:cs typeface="B Lotus" panose="00000400000000000000" pitchFamily="2" charset="-78"/>
                      </a:endParaRPr>
                    </a:p>
                  </a:txBody>
                  <a:tcPr/>
                </a:tc>
                <a:tc>
                  <a:txBody>
                    <a:bodyPr/>
                    <a:lstStyle/>
                    <a:p>
                      <a:pPr algn="ctr"/>
                      <a:r>
                        <a:rPr lang="fa-IR" sz="2000" b="1" dirty="0" smtClean="0">
                          <a:cs typeface="B Lotus" panose="00000400000000000000" pitchFamily="2" charset="-78"/>
                        </a:rPr>
                        <a:t>مهارتی</a:t>
                      </a:r>
                      <a:endParaRPr lang="en-US" sz="2000" b="1" dirty="0">
                        <a:cs typeface="B Lotus" panose="00000400000000000000" pitchFamily="2" charset="-78"/>
                      </a:endParaRPr>
                    </a:p>
                  </a:txBody>
                  <a:tcPr anchor="ctr"/>
                </a:tc>
              </a:tr>
              <a:tr h="370840">
                <a:tc>
                  <a:txBody>
                    <a:bodyPr/>
                    <a:lstStyle/>
                    <a:p>
                      <a:pPr algn="ctr"/>
                      <a:r>
                        <a:rPr lang="fa-IR" sz="2000" b="1" dirty="0" smtClean="0">
                          <a:cs typeface="B Lotus" panose="00000400000000000000" pitchFamily="2" charset="-78"/>
                        </a:rPr>
                        <a:t>5</a:t>
                      </a:r>
                    </a:p>
                  </a:txBody>
                  <a:tcPr/>
                </a:tc>
                <a:tc>
                  <a:txBody>
                    <a:bodyPr/>
                    <a:lstStyle/>
                    <a:p>
                      <a:pPr algn="r"/>
                      <a:r>
                        <a:rPr lang="fa-IR" sz="2000" b="1" dirty="0" smtClean="0">
                          <a:cs typeface="B Lotus" panose="00000400000000000000" pitchFamily="2" charset="-78"/>
                        </a:rPr>
                        <a:t>- رشد اجتماعی و اخلاقی در تربیت بدنی</a:t>
                      </a:r>
                    </a:p>
                  </a:txBody>
                  <a:tcPr/>
                </a:tc>
                <a:tc>
                  <a:txBody>
                    <a:bodyPr/>
                    <a:lstStyle/>
                    <a:p>
                      <a:pPr algn="ctr"/>
                      <a:r>
                        <a:rPr lang="fa-IR" sz="2000" b="1" dirty="0" smtClean="0">
                          <a:cs typeface="B Lotus" panose="00000400000000000000" pitchFamily="2" charset="-78"/>
                        </a:rPr>
                        <a:t>نگرشی</a:t>
                      </a:r>
                      <a:endParaRPr lang="en-US" sz="2000" b="1" dirty="0">
                        <a:cs typeface="B Lotus" panose="00000400000000000000" pitchFamily="2" charset="-78"/>
                      </a:endParaRPr>
                    </a:p>
                  </a:txBody>
                  <a:tcPr anchor="ctr"/>
                </a:tc>
              </a:tr>
            </a:tbl>
          </a:graphicData>
        </a:graphic>
      </p:graphicFrame>
    </p:spTree>
    <p:extLst>
      <p:ext uri="{BB962C8B-B14F-4D97-AF65-F5344CB8AC3E}">
        <p14:creationId xmlns:p14="http://schemas.microsoft.com/office/powerpoint/2010/main" val="1619495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304" y="172577"/>
            <a:ext cx="11140226" cy="857733"/>
          </a:xfrm>
        </p:spPr>
        <p:txBody>
          <a:bodyPr>
            <a:normAutofit/>
          </a:bodyPr>
          <a:lstStyle/>
          <a:p>
            <a:pPr algn="ctr"/>
            <a:r>
              <a:rPr lang="fa-IR" sz="4800" b="1" dirty="0">
                <a:solidFill>
                  <a:srgbClr val="00B0F0"/>
                </a:solidFill>
                <a:cs typeface="B Lotus" panose="00000400000000000000" pitchFamily="2" charset="-78"/>
              </a:rPr>
              <a:t>شیوه‌نامه ارزشیابی درس تربیت بدنی دوره </a:t>
            </a:r>
            <a:r>
              <a:rPr lang="fa-IR" sz="4800" b="1" dirty="0" smtClean="0">
                <a:solidFill>
                  <a:srgbClr val="00B0F0"/>
                </a:solidFill>
                <a:cs typeface="B Lotus" panose="00000400000000000000" pitchFamily="2" charset="-78"/>
              </a:rPr>
              <a:t>راهنمایی</a:t>
            </a:r>
            <a:endParaRPr lang="en-US" sz="4800" b="1" dirty="0">
              <a:solidFill>
                <a:srgbClr val="00B0F0"/>
              </a:solidFill>
              <a:cs typeface="B Lotus" panose="00000400000000000000" pitchFamily="2" charset="-78"/>
            </a:endParaRPr>
          </a:p>
        </p:txBody>
      </p:sp>
      <p:sp>
        <p:nvSpPr>
          <p:cNvPr id="3" name="Content Placeholder 2"/>
          <p:cNvSpPr>
            <a:spLocks noGrp="1"/>
          </p:cNvSpPr>
          <p:nvPr>
            <p:ph idx="1"/>
          </p:nvPr>
        </p:nvSpPr>
        <p:spPr>
          <a:xfrm>
            <a:off x="180304" y="1133341"/>
            <a:ext cx="10947043" cy="5576552"/>
          </a:xfrm>
        </p:spPr>
        <p:txBody>
          <a:bodyPr>
            <a:noAutofit/>
          </a:bodyPr>
          <a:lstStyle/>
          <a:p>
            <a:pPr>
              <a:lnSpc>
                <a:spcPct val="150000"/>
              </a:lnSpc>
              <a:buFont typeface="Wingdings" panose="05000000000000000000" pitchFamily="2" charset="2"/>
              <a:buChar char="Ø"/>
            </a:pPr>
            <a:r>
              <a:rPr lang="fa-IR" sz="2000" b="1" dirty="0" smtClean="0">
                <a:cs typeface="B Lotus" panose="00000400000000000000" pitchFamily="2" charset="-78"/>
              </a:rPr>
              <a:t>در رابطه با حوزه ارزشیابی</a:t>
            </a:r>
            <a:r>
              <a:rPr lang="fa-IR" sz="2000" b="1" dirty="0" smtClean="0">
                <a:solidFill>
                  <a:srgbClr val="00B050"/>
                </a:solidFill>
                <a:cs typeface="B Lotus" panose="00000400000000000000" pitchFamily="2" charset="-78"/>
              </a:rPr>
              <a:t> دانشی</a:t>
            </a:r>
            <a:r>
              <a:rPr lang="fa-IR" sz="2000" b="1" dirty="0" smtClean="0">
                <a:cs typeface="B Lotus" panose="00000400000000000000" pitchFamily="2" charset="-78"/>
              </a:rPr>
              <a:t>، باید در رابطه با مفاهیم آمادگی جسمانی و عناصر آن ، روش های تقویت قابلیت های آن، قوانین و مقررات رشته های ورزشی رایج، اصول بهداشت و تغذیه ورزشی، مواد نیروزا در ورزش، کمک های اولیه و مسائل ایمنی در ورزش را به دانش آموزان ارایه نماید. </a:t>
            </a:r>
          </a:p>
          <a:p>
            <a:pPr>
              <a:lnSpc>
                <a:spcPct val="150000"/>
              </a:lnSpc>
              <a:buFont typeface="Wingdings" panose="05000000000000000000" pitchFamily="2" charset="2"/>
              <a:buChar char="Ø"/>
            </a:pPr>
            <a:r>
              <a:rPr lang="fa-IR" sz="2000" b="1" dirty="0" smtClean="0">
                <a:cs typeface="B Lotus" panose="00000400000000000000" pitchFamily="2" charset="-78"/>
              </a:rPr>
              <a:t>در رابطه با حوزه ارزشیابی </a:t>
            </a:r>
            <a:r>
              <a:rPr lang="fa-IR" sz="2000" b="1" dirty="0" smtClean="0">
                <a:solidFill>
                  <a:srgbClr val="00B050"/>
                </a:solidFill>
                <a:cs typeface="B Lotus" panose="00000400000000000000" pitchFamily="2" charset="-78"/>
              </a:rPr>
              <a:t>مهارتی</a:t>
            </a:r>
            <a:r>
              <a:rPr lang="fa-IR" sz="2000" b="1" dirty="0" smtClean="0">
                <a:cs typeface="B Lotus" panose="00000400000000000000" pitchFamily="2" charset="-78"/>
              </a:rPr>
              <a:t>، انواع قابلیت های جسمانی و حرکتی که در دوره دوم ابتدایی می توانند مورد ارزشیابی قرار گیرند عبارتند از:</a:t>
            </a:r>
          </a:p>
          <a:p>
            <a:pPr marL="0" indent="0">
              <a:lnSpc>
                <a:spcPct val="150000"/>
              </a:lnSpc>
              <a:buNone/>
            </a:pPr>
            <a:r>
              <a:rPr lang="fa-IR" sz="2000" b="1" dirty="0" smtClean="0">
                <a:cs typeface="B Lotus" panose="00000400000000000000" pitchFamily="2" charset="-78"/>
              </a:rPr>
              <a:t>-استقامت قلبی- عروقی(آزمون دوی 540 متر)</a:t>
            </a:r>
          </a:p>
          <a:p>
            <a:pPr marL="0" indent="0">
              <a:lnSpc>
                <a:spcPct val="150000"/>
              </a:lnSpc>
              <a:buNone/>
            </a:pPr>
            <a:r>
              <a:rPr lang="fa-IR" sz="2000" b="1" dirty="0" smtClean="0">
                <a:cs typeface="B Lotus" panose="00000400000000000000" pitchFamily="2" charset="-78"/>
              </a:rPr>
              <a:t>-استقامت عضلانی(آزمون درازو نشست و آزمون کشش از بارفیکس اصلاح شده)</a:t>
            </a:r>
          </a:p>
          <a:p>
            <a:pPr marL="0" indent="0">
              <a:lnSpc>
                <a:spcPct val="150000"/>
              </a:lnSpc>
              <a:buNone/>
            </a:pPr>
            <a:r>
              <a:rPr lang="fa-IR" sz="2000" b="1" dirty="0" smtClean="0">
                <a:cs typeface="B Lotus" panose="00000400000000000000" pitchFamily="2" charset="-78"/>
              </a:rPr>
              <a:t>-انعطاف پذیری(آزمون نشستن و رساندن دست ها)</a:t>
            </a:r>
          </a:p>
          <a:p>
            <a:pPr>
              <a:lnSpc>
                <a:spcPct val="150000"/>
              </a:lnSpc>
              <a:buFont typeface="Wingdings" panose="05000000000000000000" pitchFamily="2" charset="2"/>
              <a:buChar char="Ø"/>
            </a:pPr>
            <a:r>
              <a:rPr lang="fa-IR" sz="2000" b="1" dirty="0" smtClean="0">
                <a:cs typeface="B Lotus" panose="00000400000000000000" pitchFamily="2" charset="-78"/>
              </a:rPr>
              <a:t>در رابطه با حوزه ارزشیابی </a:t>
            </a:r>
            <a:r>
              <a:rPr lang="fa-IR" sz="2000" b="1" dirty="0" smtClean="0">
                <a:solidFill>
                  <a:srgbClr val="00B050"/>
                </a:solidFill>
                <a:cs typeface="B Lotus" panose="00000400000000000000" pitchFamily="2" charset="-78"/>
              </a:rPr>
              <a:t>نگرشی</a:t>
            </a:r>
            <a:r>
              <a:rPr lang="fa-IR" sz="2000" b="1" dirty="0" smtClean="0">
                <a:cs typeface="B Lotus" panose="00000400000000000000" pitchFamily="2" charset="-78"/>
              </a:rPr>
              <a:t>، باید به موضوعاتی نظیر شرکت در بازی‌ها، رعایت نظافت و عادات بهداشتی، رعایت نظم،حضور منظم و میزان علاقه مندی، رعایت قوانین و مقررات،کنترل عواطف و احساسات در شرایط دشوار، پذیرش مسئولیت، روحیه جمعی و گروهی توجه شود.</a:t>
            </a:r>
            <a:endParaRPr lang="en-US" sz="2000" b="1" dirty="0">
              <a:cs typeface="B Lotus" panose="00000400000000000000" pitchFamily="2" charset="-78"/>
            </a:endParaRPr>
          </a:p>
        </p:txBody>
      </p:sp>
    </p:spTree>
    <p:extLst>
      <p:ext uri="{BB962C8B-B14F-4D97-AF65-F5344CB8AC3E}">
        <p14:creationId xmlns:p14="http://schemas.microsoft.com/office/powerpoint/2010/main" val="519500668"/>
      </p:ext>
    </p:extLst>
  </p:cSld>
  <p:clrMapOvr>
    <a:masterClrMapping/>
  </p:clrMapOvr>
</p:sld>
</file>

<file path=ppt/theme/theme1.xml><?xml version="1.0" encoding="utf-8"?>
<a:theme xmlns:a="http://schemas.openxmlformats.org/drawingml/2006/main" name="View">
  <a:themeElements>
    <a:clrScheme name="Custom 1">
      <a:dk1>
        <a:sysClr val="windowText" lastClr="000000"/>
      </a:dk1>
      <a:lt1>
        <a:sysClr val="window" lastClr="FFFFFF"/>
      </a:lt1>
      <a:dk2>
        <a:srgbClr val="FDE2C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View">
      <a:majorFont>
        <a:latin typeface="Century Schoolbook"/>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TM03457515[[fn=View]]</Template>
  <TotalTime>4105</TotalTime>
  <Words>1226</Words>
  <Application>Microsoft Office PowerPoint</Application>
  <PresentationFormat>Widescreen</PresentationFormat>
  <Paragraphs>135</Paragraphs>
  <Slides>11</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11</vt:i4>
      </vt:variant>
    </vt:vector>
  </HeadingPairs>
  <TitlesOfParts>
    <vt:vector size="22" baseType="lpstr">
      <vt:lpstr>Arial</vt:lpstr>
      <vt:lpstr>B Fantezy</vt:lpstr>
      <vt:lpstr>B Lotus</vt:lpstr>
      <vt:lpstr>B Titr</vt:lpstr>
      <vt:lpstr>B Zar</vt:lpstr>
      <vt:lpstr>Calibri</vt:lpstr>
      <vt:lpstr>Century Schoolbook</vt:lpstr>
      <vt:lpstr>Tahoma</vt:lpstr>
      <vt:lpstr>Wingdings</vt:lpstr>
      <vt:lpstr>Wingdings 2</vt:lpstr>
      <vt:lpstr>View</vt:lpstr>
      <vt:lpstr>مبانی آموزش تربیت بدنی  مدرس: دکتر حمزه مرادی</vt:lpstr>
      <vt:lpstr>فصل هفتم- ارزشیابی درس تربیت بدنی</vt:lpstr>
      <vt:lpstr>اهمیت و تعریف ارزشیابی</vt:lpstr>
      <vt:lpstr>اهداف ارزشیابی</vt:lpstr>
      <vt:lpstr>کلیات ارزشیابی درس تربیت بدنی</vt:lpstr>
      <vt:lpstr>شیوه‌نامه ارزشیابی درس تربیت بدنی دوره ابتدایی(سه پایه اول)</vt:lpstr>
      <vt:lpstr>شیوه‌نامه ارزشیابی درس تربیت بدنی دوره ابتدایی(سه پایه دوم)</vt:lpstr>
      <vt:lpstr>شیوه‌نامه ارزشیابی درس تربیت بدنی دوره ابتدایی</vt:lpstr>
      <vt:lpstr>شیوه‌نامه ارزشیابی درس تربیت بدنی دوره راهنمایی</vt:lpstr>
      <vt:lpstr>شیوه‌نامه ارزشیابی درس تربیت بدنی دوره راهنمایی</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دوره آموزشي آموزگاران پايه</dc:title>
  <dc:creator>zahra taslimi</dc:creator>
  <cp:lastModifiedBy>Moradi</cp:lastModifiedBy>
  <cp:revision>201</cp:revision>
  <cp:lastPrinted>2017-08-19T07:24:43Z</cp:lastPrinted>
  <dcterms:created xsi:type="dcterms:W3CDTF">2017-08-13T05:41:15Z</dcterms:created>
  <dcterms:modified xsi:type="dcterms:W3CDTF">2020-05-21T09:10:30Z</dcterms:modified>
</cp:coreProperties>
</file>