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3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895620-6EC8-4B90-82C2-1F3638151F9A}"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4266612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895620-6EC8-4B90-82C2-1F3638151F9A}"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44463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895620-6EC8-4B90-82C2-1F3638151F9A}"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276496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895620-6EC8-4B90-82C2-1F3638151F9A}"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354438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895620-6EC8-4B90-82C2-1F3638151F9A}"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305671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895620-6EC8-4B90-82C2-1F3638151F9A}"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1246082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895620-6EC8-4B90-82C2-1F3638151F9A}" type="datetimeFigureOut">
              <a:rPr lang="en-US" smtClean="0"/>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30154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895620-6EC8-4B90-82C2-1F3638151F9A}" type="datetimeFigureOut">
              <a:rPr lang="en-US" smtClean="0"/>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240282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895620-6EC8-4B90-82C2-1F3638151F9A}" type="datetimeFigureOut">
              <a:rPr lang="en-US" smtClean="0"/>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327729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895620-6EC8-4B90-82C2-1F3638151F9A}"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2216385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895620-6EC8-4B90-82C2-1F3638151F9A}"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0F8A4-2C66-428F-B39D-C4962AAC1C57}" type="slidenum">
              <a:rPr lang="en-US" smtClean="0"/>
              <a:t>‹#›</a:t>
            </a:fld>
            <a:endParaRPr lang="en-US"/>
          </a:p>
        </p:txBody>
      </p:sp>
    </p:spTree>
    <p:extLst>
      <p:ext uri="{BB962C8B-B14F-4D97-AF65-F5344CB8AC3E}">
        <p14:creationId xmlns:p14="http://schemas.microsoft.com/office/powerpoint/2010/main" val="3086963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895620-6EC8-4B90-82C2-1F3638151F9A}" type="datetimeFigureOut">
              <a:rPr lang="en-US" smtClean="0"/>
              <a:t>5/22/2020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0F8A4-2C66-428F-B39D-C4962AAC1C57}" type="slidenum">
              <a:rPr lang="en-US" smtClean="0"/>
              <a:t>‹#›</a:t>
            </a:fld>
            <a:endParaRPr lang="en-US"/>
          </a:p>
        </p:txBody>
      </p:sp>
    </p:spTree>
    <p:extLst>
      <p:ext uri="{BB962C8B-B14F-4D97-AF65-F5344CB8AC3E}">
        <p14:creationId xmlns:p14="http://schemas.microsoft.com/office/powerpoint/2010/main" val="1893946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1"/>
            <a:ext cx="7772400" cy="762000"/>
          </a:xfrm>
        </p:spPr>
        <p:txBody>
          <a:bodyPr>
            <a:normAutofit/>
          </a:bodyPr>
          <a:lstStyle/>
          <a:p>
            <a:r>
              <a:rPr lang="fa-IR" sz="3600" dirty="0" smtClean="0"/>
              <a:t>درس نهم کلاس شنبه8تا10</a:t>
            </a:r>
            <a:endParaRPr lang="en-US" sz="3600" dirty="0"/>
          </a:p>
        </p:txBody>
      </p:sp>
      <p:sp>
        <p:nvSpPr>
          <p:cNvPr id="3" name="Subtitle 2"/>
          <p:cNvSpPr>
            <a:spLocks noGrp="1"/>
          </p:cNvSpPr>
          <p:nvPr>
            <p:ph type="subTitle" idx="1"/>
          </p:nvPr>
        </p:nvSpPr>
        <p:spPr>
          <a:xfrm>
            <a:off x="381000" y="1066800"/>
            <a:ext cx="8534400" cy="5791200"/>
          </a:xfrm>
        </p:spPr>
        <p:txBody>
          <a:bodyPr>
            <a:normAutofit fontScale="47500" lnSpcReduction="20000"/>
          </a:bodyPr>
          <a:lstStyle/>
          <a:p>
            <a:pPr algn="l">
              <a:lnSpc>
                <a:spcPct val="150000"/>
              </a:lnSpc>
              <a:spcBef>
                <a:spcPts val="500"/>
              </a:spcBef>
              <a:spcAft>
                <a:spcPts val="500"/>
              </a:spcAft>
            </a:pPr>
            <a:r>
              <a:rPr lang="en-US" b="1" dirty="0" smtClean="0">
                <a:solidFill>
                  <a:srgbClr val="000000"/>
                </a:solidFill>
                <a:effectLst/>
                <a:latin typeface="Times New Roman"/>
                <a:ea typeface="Times New Roman"/>
              </a:rPr>
              <a:t>New Vocabulary</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1</a:t>
            </a:r>
            <a:r>
              <a:rPr lang="en-US" b="1" dirty="0" smtClean="0">
                <a:solidFill>
                  <a:srgbClr val="000000"/>
                </a:solidFill>
                <a:effectLst/>
                <a:latin typeface="Times New Roman"/>
                <a:ea typeface="Times New Roman"/>
              </a:rPr>
              <a:t>-event:</a:t>
            </a:r>
            <a:r>
              <a:rPr lang="en-US" dirty="0" smtClean="0">
                <a:solidFill>
                  <a:srgbClr val="000000"/>
                </a:solidFill>
                <a:effectLst/>
                <a:latin typeface="Times New Roman"/>
                <a:ea typeface="Times New Roman"/>
              </a:rPr>
              <a:t> anything that happens</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This year's Olympics will be the biggest sporting</a:t>
            </a:r>
            <a:r>
              <a:rPr lang="en-US" b="1" dirty="0" smtClean="0">
                <a:solidFill>
                  <a:srgbClr val="000000"/>
                </a:solidFill>
                <a:effectLst/>
                <a:latin typeface="Times New Roman"/>
                <a:ea typeface="Times New Roman"/>
              </a:rPr>
              <a:t> event</a:t>
            </a:r>
            <a:r>
              <a:rPr lang="en-US" dirty="0" smtClean="0">
                <a:solidFill>
                  <a:srgbClr val="000000"/>
                </a:solidFill>
                <a:effectLst/>
                <a:latin typeface="Times New Roman"/>
                <a:ea typeface="Times New Roman"/>
              </a:rPr>
              <a:t>.</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2-</a:t>
            </a:r>
            <a:r>
              <a:rPr lang="en-US" b="1" dirty="0" smtClean="0">
                <a:solidFill>
                  <a:srgbClr val="000000"/>
                </a:solidFill>
                <a:effectLst/>
                <a:latin typeface="Times New Roman"/>
                <a:ea typeface="Times New Roman"/>
              </a:rPr>
              <a:t> spread</a:t>
            </a:r>
            <a:r>
              <a:rPr lang="en-US" dirty="0" smtClean="0">
                <a:solidFill>
                  <a:srgbClr val="000000"/>
                </a:solidFill>
                <a:effectLst/>
                <a:latin typeface="Times New Roman"/>
                <a:ea typeface="Times New Roman"/>
              </a:rPr>
              <a:t>: to cover</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The fire </a:t>
            </a:r>
            <a:r>
              <a:rPr lang="en-US" b="1" dirty="0" smtClean="0">
                <a:solidFill>
                  <a:srgbClr val="000000"/>
                </a:solidFill>
                <a:effectLst/>
                <a:latin typeface="Times New Roman"/>
                <a:ea typeface="Times New Roman"/>
              </a:rPr>
              <a:t>spread</a:t>
            </a:r>
            <a:r>
              <a:rPr lang="en-US" dirty="0" smtClean="0">
                <a:solidFill>
                  <a:srgbClr val="000000"/>
                </a:solidFill>
                <a:effectLst/>
                <a:latin typeface="Times New Roman"/>
                <a:ea typeface="Times New Roman"/>
              </a:rPr>
              <a:t> very rapidly.</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3-</a:t>
            </a:r>
            <a:r>
              <a:rPr lang="en-US" b="1" dirty="0" smtClean="0">
                <a:solidFill>
                  <a:srgbClr val="000000"/>
                </a:solidFill>
                <a:effectLst/>
                <a:latin typeface="Times New Roman"/>
                <a:ea typeface="Times New Roman"/>
              </a:rPr>
              <a:t> cheapness</a:t>
            </a:r>
            <a:r>
              <a:rPr lang="en-US" dirty="0" smtClean="0">
                <a:solidFill>
                  <a:srgbClr val="000000"/>
                </a:solidFill>
                <a:effectLst/>
                <a:latin typeface="Times New Roman"/>
                <a:ea typeface="Times New Roman"/>
              </a:rPr>
              <a:t>: not being expensive</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We stayed at that hotel because of </a:t>
            </a:r>
            <a:r>
              <a:rPr lang="en-US" b="1" dirty="0" smtClean="0">
                <a:solidFill>
                  <a:srgbClr val="000000"/>
                </a:solidFill>
                <a:effectLst/>
                <a:latin typeface="Times New Roman"/>
                <a:ea typeface="Times New Roman"/>
              </a:rPr>
              <a:t>cheapness.</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4-</a:t>
            </a:r>
            <a:r>
              <a:rPr lang="en-US" b="1" dirty="0" smtClean="0">
                <a:solidFill>
                  <a:srgbClr val="000000"/>
                </a:solidFill>
                <a:effectLst/>
                <a:latin typeface="Times New Roman"/>
                <a:ea typeface="Times New Roman"/>
              </a:rPr>
              <a:t> settle</a:t>
            </a:r>
            <a:r>
              <a:rPr lang="en-US" dirty="0" smtClean="0">
                <a:solidFill>
                  <a:srgbClr val="000000"/>
                </a:solidFill>
                <a:effectLst/>
                <a:latin typeface="Times New Roman"/>
                <a:ea typeface="Times New Roman"/>
              </a:rPr>
              <a:t>: to go and live somewhere</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The immigrants </a:t>
            </a:r>
            <a:r>
              <a:rPr lang="en-US" b="1" dirty="0" smtClean="0">
                <a:solidFill>
                  <a:srgbClr val="000000"/>
                </a:solidFill>
                <a:effectLst/>
                <a:latin typeface="Times New Roman"/>
                <a:ea typeface="Times New Roman"/>
              </a:rPr>
              <a:t>settled </a:t>
            </a:r>
            <a:r>
              <a:rPr lang="en-US" dirty="0" smtClean="0">
                <a:solidFill>
                  <a:srgbClr val="000000"/>
                </a:solidFill>
                <a:effectLst/>
                <a:latin typeface="Times New Roman"/>
                <a:ea typeface="Times New Roman"/>
              </a:rPr>
              <a:t>in those islands.</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5-</a:t>
            </a:r>
            <a:r>
              <a:rPr lang="en-US" b="1" dirty="0" smtClean="0">
                <a:solidFill>
                  <a:srgbClr val="000000"/>
                </a:solidFill>
                <a:effectLst/>
                <a:latin typeface="Times New Roman"/>
                <a:ea typeface="Times New Roman"/>
              </a:rPr>
              <a:t> role</a:t>
            </a:r>
            <a:r>
              <a:rPr lang="en-US" dirty="0" smtClean="0">
                <a:solidFill>
                  <a:srgbClr val="000000"/>
                </a:solidFill>
                <a:effectLst/>
                <a:latin typeface="Times New Roman"/>
                <a:ea typeface="Times New Roman"/>
              </a:rPr>
              <a:t>: duty; function</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His </a:t>
            </a:r>
            <a:r>
              <a:rPr lang="en-US" b="1" dirty="0" smtClean="0">
                <a:solidFill>
                  <a:srgbClr val="000000"/>
                </a:solidFill>
                <a:effectLst/>
                <a:latin typeface="Times New Roman"/>
                <a:ea typeface="Times New Roman"/>
              </a:rPr>
              <a:t>role</a:t>
            </a:r>
            <a:r>
              <a:rPr lang="en-US" dirty="0" smtClean="0">
                <a:solidFill>
                  <a:srgbClr val="000000"/>
                </a:solidFill>
                <a:effectLst/>
                <a:latin typeface="Times New Roman"/>
                <a:ea typeface="Times New Roman"/>
              </a:rPr>
              <a:t> in that movie was a painter.</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6-</a:t>
            </a:r>
            <a:r>
              <a:rPr lang="en-US" b="1" dirty="0" smtClean="0">
                <a:solidFill>
                  <a:srgbClr val="000000"/>
                </a:solidFill>
                <a:effectLst/>
                <a:latin typeface="Times New Roman"/>
                <a:ea typeface="Times New Roman"/>
              </a:rPr>
              <a:t> tongue:</a:t>
            </a:r>
            <a:r>
              <a:rPr lang="en-US" dirty="0" smtClean="0">
                <a:solidFill>
                  <a:srgbClr val="000000"/>
                </a:solidFill>
                <a:effectLst/>
                <a:latin typeface="Times New Roman"/>
                <a:ea typeface="Times New Roman"/>
              </a:rPr>
              <a:t> a language</a:t>
            </a:r>
            <a:endParaRPr lang="en-US" sz="3600" dirty="0" smtClean="0">
              <a:effectLst/>
              <a:latin typeface="Times New Roman"/>
              <a:ea typeface="Times New Roman"/>
            </a:endParaRPr>
          </a:p>
          <a:p>
            <a:pPr algn="l">
              <a:lnSpc>
                <a:spcPct val="150000"/>
              </a:lnSpc>
              <a:spcBef>
                <a:spcPts val="500"/>
              </a:spcBef>
              <a:spcAft>
                <a:spcPts val="500"/>
              </a:spcAft>
            </a:pPr>
            <a:r>
              <a:rPr lang="en-US" dirty="0" smtClean="0">
                <a:solidFill>
                  <a:srgbClr val="000000"/>
                </a:solidFill>
                <a:effectLst/>
                <a:latin typeface="Times New Roman"/>
                <a:ea typeface="Times New Roman"/>
              </a:rPr>
              <a:t>           His mother </a:t>
            </a:r>
            <a:r>
              <a:rPr lang="en-US" b="1" dirty="0" smtClean="0">
                <a:solidFill>
                  <a:srgbClr val="000000"/>
                </a:solidFill>
                <a:effectLst/>
                <a:latin typeface="Times New Roman"/>
                <a:ea typeface="Times New Roman"/>
              </a:rPr>
              <a:t>tongue </a:t>
            </a:r>
            <a:r>
              <a:rPr lang="en-US" dirty="0" smtClean="0">
                <a:solidFill>
                  <a:srgbClr val="000000"/>
                </a:solidFill>
                <a:effectLst/>
                <a:latin typeface="Times New Roman"/>
                <a:ea typeface="Times New Roman"/>
              </a:rPr>
              <a:t>is Turkish.</a:t>
            </a:r>
            <a:endParaRPr lang="en-US" sz="3600" dirty="0">
              <a:effectLst/>
              <a:latin typeface="Times New Roman"/>
              <a:ea typeface="Times New Roman"/>
            </a:endParaRPr>
          </a:p>
        </p:txBody>
      </p:sp>
    </p:spTree>
    <p:extLst>
      <p:ext uri="{BB962C8B-B14F-4D97-AF65-F5344CB8AC3E}">
        <p14:creationId xmlns:p14="http://schemas.microsoft.com/office/powerpoint/2010/main" val="1311863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b="1" dirty="0" smtClean="0"/>
              <a:t>Reading Practice</a:t>
            </a:r>
            <a:r>
              <a:rPr lang="en-US" sz="1800" dirty="0" smtClean="0"/>
              <a:t/>
            </a:r>
            <a:br>
              <a:rPr lang="en-US" sz="1800" dirty="0" smtClean="0"/>
            </a:br>
            <a:r>
              <a:rPr lang="en-US" sz="1800" b="1" i="1" dirty="0" smtClean="0"/>
              <a:t>Read the following passages carefully; then answer the questions below.</a:t>
            </a:r>
            <a:r>
              <a:rPr lang="en-US" sz="1800" dirty="0" smtClean="0"/>
              <a:t/>
            </a:r>
            <a:br>
              <a:rPr lang="en-US" sz="1800" dirty="0" smtClean="0"/>
            </a:br>
            <a:endParaRPr lang="en-US" sz="1800" dirty="0"/>
          </a:p>
        </p:txBody>
      </p:sp>
      <p:sp>
        <p:nvSpPr>
          <p:cNvPr id="3" name="Content Placeholder 2"/>
          <p:cNvSpPr>
            <a:spLocks noGrp="1"/>
          </p:cNvSpPr>
          <p:nvPr>
            <p:ph idx="1"/>
          </p:nvPr>
        </p:nvSpPr>
        <p:spPr>
          <a:xfrm>
            <a:off x="457200" y="1600200"/>
            <a:ext cx="8229600" cy="5029200"/>
          </a:xfrm>
        </p:spPr>
        <p:txBody>
          <a:bodyPr>
            <a:normAutofit fontScale="25000" lnSpcReduction="20000"/>
          </a:bodyPr>
          <a:lstStyle/>
          <a:p>
            <a:pPr marL="0" indent="0">
              <a:buNone/>
            </a:pPr>
            <a:r>
              <a:rPr lang="en-US" sz="5600" b="1" dirty="0" smtClean="0"/>
              <a:t>Text </a:t>
            </a:r>
            <a:r>
              <a:rPr lang="en-US" sz="5600" b="1" dirty="0"/>
              <a:t>(1)</a:t>
            </a:r>
            <a:endParaRPr lang="en-US" sz="5600" dirty="0"/>
          </a:p>
          <a:p>
            <a:pPr marL="0" indent="0">
              <a:buNone/>
            </a:pPr>
            <a:r>
              <a:rPr lang="en-US" sz="5600" dirty="0"/>
              <a:t>      David lost his yellow pencil. He could not find it. “Where is my yellow pencil?” he asked his sister. His sister did not know. “I don’t know where your pencil is,” she said. David thought about it. He thought and thought. He used his yellow pencil before lunch. He used it to write a note to his teacher. The note said, “Dear teacher, Thank you for helping me. David.” He put the note in an envelope. Where was the envelope? He looked in the kitchen. He looked on the kitchen counter. He found the envelope. It was next to the toaster. He found the pencil. It was under the toaster.</a:t>
            </a:r>
          </a:p>
          <a:p>
            <a:pPr marL="0" indent="0">
              <a:buNone/>
            </a:pPr>
            <a:r>
              <a:rPr lang="en-US" sz="5600" b="1" dirty="0"/>
              <a:t>Questions:</a:t>
            </a:r>
            <a:endParaRPr lang="en-US" sz="5600" dirty="0"/>
          </a:p>
          <a:p>
            <a:pPr marL="0" indent="0">
              <a:buNone/>
            </a:pPr>
            <a:r>
              <a:rPr lang="en-US" sz="5600" dirty="0"/>
              <a:t>1- Where did David find his pencil?</a:t>
            </a:r>
          </a:p>
          <a:p>
            <a:pPr marL="0" indent="0">
              <a:buNone/>
            </a:pPr>
            <a:r>
              <a:rPr lang="en-US" sz="5600" dirty="0"/>
              <a:t>…………………………………………..</a:t>
            </a:r>
          </a:p>
          <a:p>
            <a:pPr marL="0" indent="0">
              <a:buNone/>
            </a:pPr>
            <a:r>
              <a:rPr lang="en-US" sz="5600" b="1" dirty="0"/>
              <a:t>Text (2)</a:t>
            </a:r>
            <a:endParaRPr lang="en-US" sz="5600" dirty="0"/>
          </a:p>
          <a:p>
            <a:pPr marL="0" indent="0">
              <a:buNone/>
            </a:pPr>
            <a:r>
              <a:rPr lang="en-US" sz="5600" dirty="0"/>
              <a:t>       “Can I ride my horse, Mommy?” Sara asked her mom. Sara loved to ride her horse. She rode her horse almost every Saturday. “Okay, honey, get ready to go,” her mom said. Sara was happy. She went into her bedroom. She put her pink socks on. She put her pink sneakers on. She grabbed her pink hat. She went to the front door. “I’m going to wait in the car,” she told her mom. “Okay, I’ll be there in a minute,” her mom said. Sara opened the car door. She sat down in the front seat. She put on her hat. She was excited.</a:t>
            </a:r>
          </a:p>
          <a:p>
            <a:pPr marL="0" indent="0">
              <a:buNone/>
            </a:pPr>
            <a:r>
              <a:rPr lang="en-US" sz="5600" b="1" dirty="0"/>
              <a:t>Questions:</a:t>
            </a:r>
            <a:endParaRPr lang="en-US" sz="5600" dirty="0"/>
          </a:p>
          <a:p>
            <a:pPr marL="0" indent="0">
              <a:buNone/>
            </a:pPr>
            <a:r>
              <a:rPr lang="en-US" sz="5600" dirty="0"/>
              <a:t>1- Why did Sara want to ride her horse?</a:t>
            </a:r>
          </a:p>
          <a:p>
            <a:pPr marL="0" indent="0">
              <a:buNone/>
            </a:pPr>
            <a:r>
              <a:rPr lang="en-US" sz="5600" dirty="0"/>
              <a:t>……………………………………………..</a:t>
            </a:r>
          </a:p>
          <a:p>
            <a:pPr marL="0" indent="0">
              <a:buNone/>
            </a:pPr>
            <a:r>
              <a:rPr lang="en-US" sz="5600" dirty="0"/>
              <a:t>2- Why was she excited?</a:t>
            </a:r>
          </a:p>
          <a:p>
            <a:pPr marL="0" indent="0">
              <a:buNone/>
            </a:pPr>
            <a:r>
              <a:rPr lang="en-US" sz="5600" dirty="0"/>
              <a:t>……………………………………………..</a:t>
            </a:r>
          </a:p>
          <a:p>
            <a:pPr marL="0" indent="0">
              <a:buNone/>
            </a:pPr>
            <a:r>
              <a:rPr lang="en-US" sz="5600" dirty="0"/>
              <a:t> </a:t>
            </a:r>
          </a:p>
          <a:p>
            <a:pPr marL="0" indent="0">
              <a:buNone/>
            </a:pPr>
            <a:r>
              <a:rPr lang="en-US" sz="5600" b="1" dirty="0"/>
              <a:t> </a:t>
            </a:r>
            <a:r>
              <a:rPr lang="en-US" sz="5600" b="1" dirty="0" smtClean="0"/>
              <a:t>A </a:t>
            </a:r>
            <a:r>
              <a:rPr lang="en-US" sz="5600" b="1" dirty="0"/>
              <a:t>Proverb</a:t>
            </a:r>
            <a:br>
              <a:rPr lang="en-US" sz="5600" b="1" dirty="0"/>
            </a:br>
            <a:r>
              <a:rPr lang="en-US" sz="5600" dirty="0"/>
              <a:t>                  </a:t>
            </a:r>
            <a:r>
              <a:rPr lang="en-US" sz="5600" b="1" dirty="0"/>
              <a:t>When in Rome, </a:t>
            </a:r>
            <a:endParaRPr lang="en-US" sz="5600" dirty="0"/>
          </a:p>
          <a:p>
            <a:pPr marL="0" indent="0">
              <a:buNone/>
            </a:pPr>
            <a:r>
              <a:rPr lang="en-US" sz="5600" b="1" dirty="0"/>
              <a:t>                  do as the Romans do.</a:t>
            </a:r>
            <a:endParaRPr lang="en-US" sz="5600" dirty="0"/>
          </a:p>
          <a:p>
            <a:r>
              <a:rPr lang="en-US" b="1" dirty="0" smtClean="0">
                <a:effectLst/>
              </a:rPr>
              <a:t>                                    </a:t>
            </a:r>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endParaRPr lang="en-US" dirty="0"/>
          </a:p>
        </p:txBody>
      </p:sp>
    </p:spTree>
    <p:extLst>
      <p:ext uri="{BB962C8B-B14F-4D97-AF65-F5344CB8AC3E}">
        <p14:creationId xmlns:p14="http://schemas.microsoft.com/office/powerpoint/2010/main" val="2683706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lgn="r">
              <a:buNone/>
            </a:pPr>
            <a:r>
              <a:rPr lang="fa-IR" dirty="0" smtClean="0"/>
              <a:t>لغات جدید</a:t>
            </a:r>
          </a:p>
          <a:p>
            <a:pPr marL="0" indent="0" algn="r">
              <a:buNone/>
            </a:pPr>
            <a:r>
              <a:rPr lang="fa-IR" dirty="0" smtClean="0"/>
              <a:t>1-رویداد: </a:t>
            </a:r>
          </a:p>
          <a:p>
            <a:pPr marL="0" indent="0" algn="r">
              <a:buNone/>
            </a:pPr>
            <a:r>
              <a:rPr lang="fa-IR" dirty="0" smtClean="0"/>
              <a:t> المپیک امسال بزرگترین رویداد ورزشی خواهد بود.</a:t>
            </a:r>
          </a:p>
          <a:p>
            <a:pPr marL="0" indent="0" algn="r">
              <a:buNone/>
            </a:pPr>
            <a:r>
              <a:rPr lang="fa-IR" dirty="0" smtClean="0"/>
              <a:t>2- گسترش: </a:t>
            </a:r>
          </a:p>
          <a:p>
            <a:pPr marL="0" indent="0" algn="r">
              <a:buNone/>
            </a:pPr>
            <a:r>
              <a:rPr lang="fa-IR" dirty="0" smtClean="0"/>
              <a:t> آتش بسیار سریع گسترش یافت.</a:t>
            </a:r>
          </a:p>
          <a:p>
            <a:pPr marL="0" indent="0" algn="r">
              <a:buNone/>
            </a:pPr>
            <a:r>
              <a:rPr lang="fa-IR" dirty="0" smtClean="0"/>
              <a:t>3- ارزان بودن: </a:t>
            </a:r>
          </a:p>
          <a:p>
            <a:pPr marL="0" indent="0" algn="r">
              <a:buNone/>
            </a:pPr>
            <a:r>
              <a:rPr lang="fa-IR" dirty="0" smtClean="0"/>
              <a:t>ما به دلیل ارزان بودن در آن هتل ماندیم.</a:t>
            </a:r>
          </a:p>
          <a:p>
            <a:pPr marL="0" indent="0" algn="r">
              <a:buNone/>
            </a:pPr>
            <a:r>
              <a:rPr lang="fa-IR" dirty="0" smtClean="0"/>
              <a:t>4- مستقر شدن: </a:t>
            </a:r>
          </a:p>
          <a:p>
            <a:pPr marL="0" indent="0" algn="r">
              <a:buNone/>
            </a:pPr>
            <a:r>
              <a:rPr lang="fa-IR" dirty="0" smtClean="0"/>
              <a:t> مهاجران در آن جزایر مستقر شدند.</a:t>
            </a:r>
          </a:p>
          <a:p>
            <a:pPr marL="0" indent="0" algn="r">
              <a:buNone/>
            </a:pPr>
            <a:r>
              <a:rPr lang="fa-IR" dirty="0" smtClean="0"/>
              <a:t>5- نقش: </a:t>
            </a:r>
          </a:p>
          <a:p>
            <a:pPr marL="0" indent="0" algn="r">
              <a:buNone/>
            </a:pPr>
            <a:r>
              <a:rPr lang="fa-IR" dirty="0" smtClean="0"/>
              <a:t>نقش او در آن فیلم نقاش بود.</a:t>
            </a:r>
          </a:p>
          <a:p>
            <a:pPr marL="0" indent="0" algn="r">
              <a:buNone/>
            </a:pPr>
            <a:r>
              <a:rPr lang="fa-IR" dirty="0" smtClean="0"/>
              <a:t>6- زبان: </a:t>
            </a:r>
          </a:p>
          <a:p>
            <a:pPr marL="0" indent="0" algn="r">
              <a:buNone/>
            </a:pPr>
            <a:r>
              <a:rPr lang="fa-IR" dirty="0" smtClean="0"/>
              <a:t> زبان مادری او ترکی است.</a:t>
            </a:r>
            <a:endParaRPr lang="en-US" dirty="0"/>
          </a:p>
        </p:txBody>
      </p:sp>
    </p:spTree>
    <p:extLst>
      <p:ext uri="{BB962C8B-B14F-4D97-AF65-F5344CB8AC3E}">
        <p14:creationId xmlns:p14="http://schemas.microsoft.com/office/powerpoint/2010/main" val="341715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CANADA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smtClean="0"/>
              <a:t>The </a:t>
            </a:r>
            <a:r>
              <a:rPr lang="en-US" dirty="0"/>
              <a:t>roots of Canadian English can be found in the </a:t>
            </a:r>
            <a:r>
              <a:rPr lang="en-US" b="1" dirty="0"/>
              <a:t>events</a:t>
            </a:r>
            <a:r>
              <a:rPr lang="en-US" dirty="0"/>
              <a:t> which followed the American Revolution Of 1776. Those who had supported Britain found themselves unable to stay in the new United States, and most went into exile in the Ontario region of Canada. From there they </a:t>
            </a:r>
            <a:r>
              <a:rPr lang="en-US" b="1" dirty="0"/>
              <a:t>spread</a:t>
            </a:r>
            <a:r>
              <a:rPr lang="en-US" dirty="0"/>
              <a:t> to all parts of the country. They were soon followed by many thousands who were attracted by the </a:t>
            </a:r>
            <a:r>
              <a:rPr lang="en-US" b="1" dirty="0"/>
              <a:t>cheapness</a:t>
            </a:r>
            <a:r>
              <a:rPr lang="en-US" dirty="0"/>
              <a:t> of land. Within fifty years, the population of Upper Canada (above Montreal) had reached 100,000 - mainly people from the United States. </a:t>
            </a:r>
          </a:p>
          <a:p>
            <a:pPr marL="0" indent="0">
              <a:buNone/>
            </a:pPr>
            <a:r>
              <a:rPr lang="en-US" dirty="0"/>
              <a:t>            In the east, the Atlantic Provinces had been </a:t>
            </a:r>
            <a:r>
              <a:rPr lang="en-US" b="1" dirty="0"/>
              <a:t>settled</a:t>
            </a:r>
            <a:r>
              <a:rPr lang="en-US" dirty="0"/>
              <a:t> with English speakers much earlier (the first contacts were as early as 1497, when the British explorer John Cabot claimed Newfoundland), but even today these areas contain less than 10 per cent of the population, so that they have only a marginal </a:t>
            </a:r>
            <a:r>
              <a:rPr lang="en-US" b="1" dirty="0"/>
              <a:t>role</a:t>
            </a:r>
            <a:r>
              <a:rPr lang="en-US" dirty="0"/>
              <a:t> in the development of the Canadian 'norm'. In Quebec, the use of French language and culture remains from the first period of exploration, with the majority of people using French as a mother-</a:t>
            </a:r>
            <a:r>
              <a:rPr lang="en-US" b="1" dirty="0"/>
              <a:t>tongue</a:t>
            </a:r>
            <a:r>
              <a:rPr lang="en-US" dirty="0"/>
              <a:t>: here, English and French coexist uneasily. </a:t>
            </a:r>
          </a:p>
          <a:p>
            <a:pPr marL="0" indent="0">
              <a:buNone/>
            </a:pPr>
            <a:r>
              <a:rPr lang="en-US" dirty="0"/>
              <a:t>Because of its origins, Canadian English has a great deal in common with the rest of the English spoken in North America - and is often difficult to distinguish for people who live outside the region. To British people, Canadians may sound American; to Americans, they may sound British. Canadians themselves insist on not being identified with either, and certainly there is a great deal of evidence in </a:t>
            </a:r>
            <a:r>
              <a:rPr lang="en-US" b="1" dirty="0"/>
              <a:t>support</a:t>
            </a:r>
            <a:r>
              <a:rPr lang="en-US" dirty="0"/>
              <a:t> of this view. </a:t>
            </a:r>
          </a:p>
          <a:p>
            <a:endParaRPr lang="en-US" dirty="0"/>
          </a:p>
        </p:txBody>
      </p:sp>
    </p:spTree>
    <p:extLst>
      <p:ext uri="{BB962C8B-B14F-4D97-AF65-F5344CB8AC3E}">
        <p14:creationId xmlns:p14="http://schemas.microsoft.com/office/powerpoint/2010/main" val="2979207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lgn="r">
              <a:buNone/>
            </a:pPr>
            <a:r>
              <a:rPr lang="fa-IR" dirty="0" smtClean="0"/>
              <a:t>کانادا</a:t>
            </a:r>
          </a:p>
          <a:p>
            <a:pPr marL="0" indent="0" algn="r">
              <a:buNone/>
            </a:pPr>
            <a:r>
              <a:rPr lang="fa-IR" dirty="0" smtClean="0"/>
              <a:t>ریشه های انگلیسی کانادایی را می توان در حوادث پس از انقلاب آمریکا در سال 1776 یافت. کسانی که از انگلیس حمایت کرده بودند ، خود را ناتوان دیدند که در ایالات متحده جدید بمانند و بیشتر در منطقه انتاریو کانادا به تبعید درآمدند. از آنجا به همه نقاط کشور پخش شدند. به دنبال آنها  هزاران نفر به دلیل ارزان بودن زمین جذب شدند. طی پنجاه سال ، جمعیت بالای كانادا (بالاتر از مونترال) به 100000 نفر رسیده بود - عمدتاً مردم آمریكا.در شرق ، دراستانهای آتلانتیک خیلی زودتر  انگلیسی زبانان مستقر شده بودند (اولین تماس ها در اوایل سال 1497 بود که کاوشگر بریتانیایی جان کابوت  نیوفاندلند را کشف کرد) ، اما حتی امروز این مناطق کمتر از 10 درصد از جمعیت را شامل می شود ، به طوری که آنها  نقش حاشیه ای در توسعه "هنجار" کانادایی دارند. در کبک استفاده از زبان و فرهنگ فرانسوی از نخستین دوره اکتشاف باقی مانده است که اکثر مردم از زبان فرانسه از آن به عنوان مادری استفاده می کنند: در اینجا انگلیسی و فرانسوی  همزیستی مسالمت آمیزی ندارند.به دلیل منشاء آن ،  انگلیسی کانادایی با سایر انگلیسی ها که در آمریکای شمالی در آن صحبت می شوند ارتباط زیادی دارد - و تفکیک آن برای افرادی که در خارج از منطقه زندگی می کنند اغلب دشوار است. برای مردم انگلیس ، کانادایی ها ممکن است آمریکایی به نظر برسند. به نظر آمریکایی ها ، آنها ممکن است انگلیسی به نظر برسند. خود کانادایی ها اصرار دارند که با هیچ یک از آنها ارتباطی ندارند ، و مطمئناً شواهد زیادی در حمایت از این دیدگاه وجود دارد.</a:t>
            </a:r>
            <a:endParaRPr lang="en-US" dirty="0"/>
          </a:p>
        </p:txBody>
      </p:sp>
    </p:spTree>
    <p:extLst>
      <p:ext uri="{BB962C8B-B14F-4D97-AF65-F5344CB8AC3E}">
        <p14:creationId xmlns:p14="http://schemas.microsoft.com/office/powerpoint/2010/main" val="1720938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91228" y="1891665"/>
            <a:ext cx="7161544" cy="3943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014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buNone/>
            </a:pPr>
            <a:r>
              <a:rPr lang="en-US" dirty="0" smtClean="0"/>
              <a:t>2.</a:t>
            </a:r>
            <a:r>
              <a:rPr lang="en-US" b="1" dirty="0" smtClean="0"/>
              <a:t> Answer the following questions according to the text. </a:t>
            </a:r>
          </a:p>
          <a:p>
            <a:pPr marL="0" indent="0">
              <a:buNone/>
            </a:pPr>
            <a:r>
              <a:rPr lang="en-US" dirty="0" smtClean="0"/>
              <a:t>a. Why did some English people have to escape to Canada after the American Revolution? </a:t>
            </a:r>
          </a:p>
          <a:p>
            <a:pPr marL="0" indent="0">
              <a:buNone/>
            </a:pPr>
            <a:r>
              <a:rPr lang="en-US" dirty="0" smtClean="0"/>
              <a:t>  </a:t>
            </a:r>
          </a:p>
          <a:p>
            <a:pPr marL="0" indent="0">
              <a:buNone/>
            </a:pPr>
            <a:r>
              <a:rPr lang="en-US" dirty="0" smtClean="0"/>
              <a:t>  </a:t>
            </a:r>
          </a:p>
          <a:p>
            <a:pPr marL="0" indent="0">
              <a:buNone/>
            </a:pPr>
            <a:r>
              <a:rPr lang="en-US" dirty="0" smtClean="0"/>
              <a:t>  </a:t>
            </a:r>
          </a:p>
          <a:p>
            <a:pPr marL="0" indent="0">
              <a:buNone/>
            </a:pPr>
            <a:r>
              <a:rPr lang="en-US" dirty="0" smtClean="0"/>
              <a:t>b. Why did people go to Canada after the first immigrants? </a:t>
            </a:r>
          </a:p>
          <a:p>
            <a:pPr marL="0" indent="0">
              <a:buNone/>
            </a:pPr>
            <a:r>
              <a:rPr lang="en-US" dirty="0" smtClean="0"/>
              <a:t>  </a:t>
            </a:r>
          </a:p>
          <a:p>
            <a:pPr marL="0" indent="0">
              <a:buNone/>
            </a:pPr>
            <a:r>
              <a:rPr lang="en-US" dirty="0" smtClean="0"/>
              <a:t>  </a:t>
            </a:r>
          </a:p>
          <a:p>
            <a:pPr marL="0" indent="0">
              <a:buNone/>
            </a:pPr>
            <a:r>
              <a:rPr lang="en-US" dirty="0" smtClean="0"/>
              <a:t>  </a:t>
            </a:r>
          </a:p>
          <a:p>
            <a:pPr marL="0" indent="0">
              <a:buNone/>
            </a:pPr>
            <a:r>
              <a:rPr lang="en-US" dirty="0" smtClean="0"/>
              <a:t>c. Why is French spoken in Quebec? </a:t>
            </a:r>
          </a:p>
          <a:p>
            <a:pPr marL="0" indent="0">
              <a:buNone/>
            </a:pPr>
            <a:r>
              <a:rPr lang="en-US" dirty="0" smtClean="0"/>
              <a:t>  </a:t>
            </a:r>
          </a:p>
          <a:p>
            <a:pPr marL="0" indent="0">
              <a:buNone/>
            </a:pPr>
            <a:r>
              <a:rPr lang="en-US" dirty="0" smtClean="0"/>
              <a:t>  </a:t>
            </a:r>
          </a:p>
          <a:p>
            <a:pPr marL="0" indent="0">
              <a:buNone/>
            </a:pPr>
            <a:r>
              <a:rPr lang="en-US" dirty="0" smtClean="0"/>
              <a:t>  </a:t>
            </a:r>
          </a:p>
          <a:p>
            <a:pPr marL="0" indent="0">
              <a:buNone/>
            </a:pPr>
            <a:r>
              <a:rPr lang="en-US" dirty="0" smtClean="0"/>
              <a:t>d. What kind of English does the Canadian English resemble? </a:t>
            </a:r>
          </a:p>
          <a:p>
            <a:pPr marL="0" indent="0">
              <a:buNone/>
            </a:pPr>
            <a:r>
              <a:rPr lang="en-US" dirty="0" smtClean="0"/>
              <a:t>  </a:t>
            </a:r>
          </a:p>
          <a:p>
            <a:pPr marL="0" indent="0">
              <a:buNone/>
            </a:pPr>
            <a:r>
              <a:rPr lang="en-US" dirty="0" smtClean="0"/>
              <a:t>  </a:t>
            </a:r>
          </a:p>
          <a:p>
            <a:pPr marL="0" indent="0">
              <a:buNone/>
            </a:pPr>
            <a:r>
              <a:rPr lang="en-US" dirty="0" smtClean="0"/>
              <a:t> </a:t>
            </a:r>
            <a:endParaRPr lang="en-US" dirty="0"/>
          </a:p>
        </p:txBody>
      </p:sp>
    </p:spTree>
    <p:extLst>
      <p:ext uri="{BB962C8B-B14F-4D97-AF65-F5344CB8AC3E}">
        <p14:creationId xmlns:p14="http://schemas.microsoft.com/office/powerpoint/2010/main" val="189198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b="1" dirty="0" smtClean="0"/>
              <a:t>Grammar(1)</a:t>
            </a:r>
            <a:r>
              <a:rPr lang="fa-IR" b="1" dirty="0" smtClean="0"/>
              <a:t>این تمرین مرور زمان حال ساده وزمان حال استمراری است</a:t>
            </a:r>
            <a:endParaRPr lang="en-US" dirty="0"/>
          </a:p>
          <a:p>
            <a:pPr marL="0" indent="0">
              <a:buNone/>
            </a:pPr>
            <a:r>
              <a:rPr lang="en-GB" b="1" dirty="0"/>
              <a:t>1. Put the verbs into the </a:t>
            </a:r>
            <a:r>
              <a:rPr lang="en-GB" b="1" i="1" dirty="0"/>
              <a:t>Present Continuous</a:t>
            </a:r>
            <a:r>
              <a:rPr lang="en-GB" b="1" dirty="0"/>
              <a:t> or the </a:t>
            </a:r>
            <a:r>
              <a:rPr lang="en-GB" b="1" i="1" dirty="0"/>
              <a:t>Simple Present</a:t>
            </a:r>
            <a:r>
              <a:rPr lang="en-GB" b="1" dirty="0"/>
              <a:t>. </a:t>
            </a:r>
            <a:endParaRPr lang="en-US" dirty="0"/>
          </a:p>
          <a:p>
            <a:pPr marL="0" indent="0">
              <a:buNone/>
            </a:pPr>
            <a:r>
              <a:rPr lang="en-GB" dirty="0"/>
              <a:t>a. The </a:t>
            </a:r>
            <a:r>
              <a:rPr lang="en-GB" dirty="0" err="1"/>
              <a:t>Weeltech</a:t>
            </a:r>
            <a:r>
              <a:rPr lang="en-GB" dirty="0"/>
              <a:t> company (make) _______________________ bicycles. They (be) _______________________ very successful and at the moment they (build) _______________________ a bigger factory in Nottingham. </a:t>
            </a:r>
            <a:endParaRPr lang="en-US" dirty="0"/>
          </a:p>
          <a:p>
            <a:pPr marL="0" indent="0">
              <a:buNone/>
            </a:pPr>
            <a:r>
              <a:rPr lang="en-GB" dirty="0"/>
              <a:t>b. Normally they (produce) _______________________ more mopeds than bicycles, but this year they (produce) _______________________ 20% more bicycles than mopeds. </a:t>
            </a:r>
            <a:endParaRPr lang="en-US" dirty="0"/>
          </a:p>
          <a:p>
            <a:pPr marL="0" indent="0">
              <a:buNone/>
            </a:pPr>
            <a:r>
              <a:rPr lang="en-GB" dirty="0"/>
              <a:t>  </a:t>
            </a:r>
            <a:endParaRPr lang="en-US" dirty="0"/>
          </a:p>
          <a:p>
            <a:pPr marL="0" indent="0">
              <a:buNone/>
            </a:pPr>
            <a:r>
              <a:rPr lang="en-GB" b="1" dirty="0"/>
              <a:t>2. Put the following verbs into the </a:t>
            </a:r>
            <a:r>
              <a:rPr lang="en-GB" b="1" i="1" dirty="0"/>
              <a:t>Simple Past</a:t>
            </a:r>
            <a:r>
              <a:rPr lang="en-GB" b="1" dirty="0"/>
              <a:t> or </a:t>
            </a:r>
            <a:r>
              <a:rPr lang="en-GB" b="1" i="1" dirty="0"/>
              <a:t>Past Continuous</a:t>
            </a:r>
            <a:r>
              <a:rPr lang="en-GB" b="1" dirty="0"/>
              <a:t>. </a:t>
            </a:r>
            <a:endParaRPr lang="en-US" dirty="0"/>
          </a:p>
          <a:p>
            <a:pPr marL="0" indent="0">
              <a:buNone/>
            </a:pPr>
            <a:r>
              <a:rPr lang="en-GB" dirty="0"/>
              <a:t>a. Zoë (finish) _______________________ her breakfast and (ring) _______________________ her friend Katy. </a:t>
            </a:r>
            <a:endParaRPr lang="en-US" dirty="0"/>
          </a:p>
          <a:p>
            <a:pPr marL="0" indent="0">
              <a:buNone/>
            </a:pPr>
            <a:r>
              <a:rPr lang="en-GB" dirty="0"/>
              <a:t>b. Katy (listen) _______________________ to the radio when Zoë (phone) _______________________ her. </a:t>
            </a:r>
            <a:endParaRPr lang="en-US" dirty="0"/>
          </a:p>
          <a:p>
            <a:pPr marL="0" indent="0">
              <a:buNone/>
            </a:pPr>
            <a:r>
              <a:rPr lang="en-GB" dirty="0"/>
              <a:t>c. She (turn) _______________________ down the radio when the phone (ring) _______________________ . </a:t>
            </a:r>
            <a:endParaRPr lang="en-US" dirty="0"/>
          </a:p>
          <a:p>
            <a:endParaRPr lang="en-US" dirty="0"/>
          </a:p>
        </p:txBody>
      </p:sp>
    </p:spTree>
    <p:extLst>
      <p:ext uri="{BB962C8B-B14F-4D97-AF65-F5344CB8AC3E}">
        <p14:creationId xmlns:p14="http://schemas.microsoft.com/office/powerpoint/2010/main" val="4050144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dirty="0" smtClean="0"/>
              <a:t>جمله شرطی نوع 1 غالباً شرط "واقعی" خوانده می شود زیرا برای موقعیت های واقعی - یا ممکن - استفاده می شود. این کارهادر صورت برآورده شدن شرط خاص محقق میگردند.</a:t>
            </a:r>
          </a:p>
          <a:p>
            <a:pPr marL="0" indent="0" algn="r">
              <a:buNone/>
            </a:pPr>
            <a:r>
              <a:rPr lang="fa-IR" dirty="0" smtClean="0"/>
              <a:t>فرمول جمله شرطی نوع اوبه صورت زیر است:</a:t>
            </a:r>
          </a:p>
          <a:p>
            <a:pPr marL="0" indent="0" algn="r">
              <a:buNone/>
            </a:pPr>
            <a:r>
              <a:rPr lang="fa-IR" dirty="0" smtClean="0"/>
              <a:t>درقسمت شرط زمان حال را بکار می بریم و درقسمت جواب یا نتیجه شرط زمان آینده ساده به کار می بندیم.</a:t>
            </a:r>
            <a:r>
              <a:rPr lang="en-US" dirty="0" smtClean="0"/>
              <a:t>If it rains, we will stay at home</a:t>
            </a:r>
            <a:endParaRPr lang="en-US" dirty="0"/>
          </a:p>
        </p:txBody>
      </p:sp>
    </p:spTree>
    <p:extLst>
      <p:ext uri="{BB962C8B-B14F-4D97-AF65-F5344CB8AC3E}">
        <p14:creationId xmlns:p14="http://schemas.microsoft.com/office/powerpoint/2010/main" val="3704913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buNone/>
            </a:pPr>
            <a:r>
              <a:rPr lang="en-US" dirty="0" smtClean="0"/>
              <a:t>Put the verbs in brackets into the gaps. Form a Conditional sentence - type I. Only use the will-future in the main clauses.</a:t>
            </a:r>
          </a:p>
          <a:p>
            <a:pPr marL="0" indent="0">
              <a:buNone/>
            </a:pPr>
            <a:endParaRPr lang="en-US" dirty="0" smtClean="0"/>
          </a:p>
          <a:p>
            <a:pPr marL="0" indent="0">
              <a:buNone/>
            </a:pPr>
            <a:r>
              <a:rPr lang="en-US" dirty="0" smtClean="0"/>
              <a:t>Example: If I __ (to go) to the cinema, I ________ (to watch) an interesting film.</a:t>
            </a:r>
          </a:p>
          <a:p>
            <a:pPr marL="0" indent="0">
              <a:buNone/>
            </a:pPr>
            <a:endParaRPr lang="en-US" dirty="0" smtClean="0"/>
          </a:p>
          <a:p>
            <a:pPr marL="0" indent="0">
              <a:buNone/>
            </a:pPr>
            <a:r>
              <a:rPr lang="en-US" dirty="0" smtClean="0"/>
              <a:t>Answer: If I go to the cinema, I will watch an interesting film.</a:t>
            </a:r>
          </a:p>
          <a:p>
            <a:pPr marL="0" indent="0">
              <a:buNone/>
            </a:pPr>
            <a:r>
              <a:rPr lang="en-US" dirty="0" smtClean="0"/>
              <a:t>1) If I …………….(to study), I …………….(to pass) the exams.</a:t>
            </a:r>
          </a:p>
          <a:p>
            <a:pPr marL="0" indent="0">
              <a:buNone/>
            </a:pPr>
            <a:r>
              <a:rPr lang="en-US" dirty="0" smtClean="0"/>
              <a:t>2) If the sun …………………(to shine), we ………….(to walk) to the town.</a:t>
            </a:r>
          </a:p>
          <a:p>
            <a:pPr marL="0" indent="0">
              <a:buNone/>
            </a:pPr>
            <a:r>
              <a:rPr lang="en-US" dirty="0" smtClean="0"/>
              <a:t>3) If he ……………………(to have) a temperature, he ……………….(to see) the doctor.</a:t>
            </a:r>
          </a:p>
          <a:p>
            <a:pPr marL="0" indent="0">
              <a:buNone/>
            </a:pPr>
            <a:r>
              <a:rPr lang="en-US" dirty="0" smtClean="0"/>
              <a:t>4) If my friends …………………….(to come), I ……………….(to be) very happy.</a:t>
            </a:r>
          </a:p>
          <a:p>
            <a:pPr marL="0" indent="0">
              <a:buNone/>
            </a:pPr>
            <a:r>
              <a:rPr lang="en-US" dirty="0" smtClean="0"/>
              <a:t>5) If she …………………(to earn) a lot of money, she …………..(to fly) to New York.</a:t>
            </a:r>
          </a:p>
          <a:p>
            <a:pPr marL="0" indent="0">
              <a:buNone/>
            </a:pPr>
            <a:r>
              <a:rPr lang="en-US" dirty="0" smtClean="0"/>
              <a:t>6) If we ………………..(to travel) to London, we ……………(to visit) the museums.</a:t>
            </a:r>
          </a:p>
          <a:p>
            <a:pPr marL="0" indent="0">
              <a:buNone/>
            </a:pPr>
            <a:r>
              <a:rPr lang="en-US" dirty="0" smtClean="0"/>
              <a:t>7) If you ………………..(to wear) sandals in the mountains, you ……………….(to slip) on the rocks.</a:t>
            </a:r>
          </a:p>
          <a:p>
            <a:pPr marL="0" indent="0">
              <a:buNone/>
            </a:pPr>
            <a:r>
              <a:rPr lang="en-US" dirty="0" smtClean="0"/>
              <a:t>8) If Rita …………………………(to forget) her homework, the teacher ……………(to give) her a low mark.</a:t>
            </a:r>
          </a:p>
          <a:p>
            <a:pPr marL="0" indent="0">
              <a:buNone/>
            </a:pPr>
            <a:r>
              <a:rPr lang="en-US" dirty="0" smtClean="0"/>
              <a:t>9) If they ………………………(to go) to the disco, they ………………..(to listen) to loud music.</a:t>
            </a:r>
          </a:p>
          <a:p>
            <a:pPr marL="0" indent="0">
              <a:buNone/>
            </a:pPr>
            <a:r>
              <a:rPr lang="en-US" dirty="0" smtClean="0"/>
              <a:t>10) If you …………………(to wait) a minute, I …………………(to ask) my parents.</a:t>
            </a:r>
          </a:p>
          <a:p>
            <a:endParaRPr lang="en-US" dirty="0"/>
          </a:p>
        </p:txBody>
      </p:sp>
    </p:spTree>
    <p:extLst>
      <p:ext uri="{BB962C8B-B14F-4D97-AF65-F5344CB8AC3E}">
        <p14:creationId xmlns:p14="http://schemas.microsoft.com/office/powerpoint/2010/main" val="3614435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1351</Words>
  <Application>Microsoft Office PowerPoint</Application>
  <PresentationFormat>On-screen Show (4:3)</PresentationFormat>
  <Paragraphs>98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درس نهم کلاس شنبه8تا10</vt:lpstr>
      <vt:lpstr>PowerPoint Presentation</vt:lpstr>
      <vt:lpstr>CANADA  </vt:lpstr>
      <vt:lpstr>PowerPoint Presentation</vt:lpstr>
      <vt:lpstr>PowerPoint Presentation</vt:lpstr>
      <vt:lpstr>PowerPoint Presentation</vt:lpstr>
      <vt:lpstr>PowerPoint Presentation</vt:lpstr>
      <vt:lpstr>PowerPoint Presentation</vt:lpstr>
      <vt:lpstr>PowerPoint Presentation</vt:lpstr>
      <vt:lpstr>Reading Practice Read the following passages carefully; then answer the questions below.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نهم کلاس شنبه8تا10</dc:title>
  <dc:creator>Derakhshani</dc:creator>
  <cp:lastModifiedBy>Bamdadi</cp:lastModifiedBy>
  <cp:revision>11</cp:revision>
  <dcterms:created xsi:type="dcterms:W3CDTF">2020-05-18T04:45:35Z</dcterms:created>
  <dcterms:modified xsi:type="dcterms:W3CDTF">2020-05-22T05:59:38Z</dcterms:modified>
</cp:coreProperties>
</file>