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62" r:id="rId2"/>
    <p:sldId id="363" r:id="rId3"/>
    <p:sldId id="468" r:id="rId4"/>
    <p:sldId id="469" r:id="rId5"/>
    <p:sldId id="474" r:id="rId6"/>
    <p:sldId id="475" r:id="rId7"/>
    <p:sldId id="476" r:id="rId8"/>
    <p:sldId id="47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913496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868779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18365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46339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AC1350-F9F1-4D43-9B62-833F5455756F}"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2705489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3AC1350-F9F1-4D43-9B62-833F5455756F}"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897391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3AC1350-F9F1-4D43-9B62-833F5455756F}" type="datetimeFigureOut">
              <a:rPr lang="en-US" smtClean="0"/>
              <a:t>5/22/2020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17781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3AC1350-F9F1-4D43-9B62-833F5455756F}" type="datetimeFigureOut">
              <a:rPr lang="en-US" smtClean="0"/>
              <a:t>5/22/2020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2767788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AC1350-F9F1-4D43-9B62-833F5455756F}" type="datetimeFigureOut">
              <a:rPr lang="en-US" smtClean="0"/>
              <a:t>5/22/2020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953398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AC1350-F9F1-4D43-9B62-833F5455756F}"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004779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AC1350-F9F1-4D43-9B62-833F5455756F}"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16455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C1350-F9F1-4D43-9B62-833F5455756F}" type="datetimeFigureOut">
              <a:rPr lang="en-US" smtClean="0"/>
              <a:t>5/22/2020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B04F2-4D3A-4941-AA70-66D3EE98DA0A}" type="slidenum">
              <a:rPr lang="en-US" smtClean="0"/>
              <a:t>‹#›</a:t>
            </a:fld>
            <a:endParaRPr lang="en-US"/>
          </a:p>
        </p:txBody>
      </p:sp>
    </p:spTree>
    <p:extLst>
      <p:ext uri="{BB962C8B-B14F-4D97-AF65-F5344CB8AC3E}">
        <p14:creationId xmlns:p14="http://schemas.microsoft.com/office/powerpoint/2010/main" val="2657168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Image result for â«Ø¨Ø³Ù Ø§ÙÙÙ Ø§ÙØ±Ø­ÙÙ Ø§ÙØ±Ø­ÙÙâ¬â"/>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395" y="1621667"/>
            <a:ext cx="6858000" cy="3857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4058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6326" y="1767352"/>
            <a:ext cx="2919544" cy="1015663"/>
          </a:xfrm>
          <a:prstGeom prst="rect">
            <a:avLst/>
          </a:prstGeom>
          <a:solidFill>
            <a:srgbClr val="00B0F0"/>
          </a:solidFill>
        </p:spPr>
        <p:txBody>
          <a:bodyPr wrap="square" rtlCol="0">
            <a:spAutoFit/>
            <a:scene3d>
              <a:camera prst="orthographicFront"/>
              <a:lightRig rig="soft" dir="t">
                <a:rot lat="0" lon="0" rev="15600000"/>
              </a:lightRig>
            </a:scene3d>
            <a:sp3d extrusionH="57150" prstMaterial="softEdge">
              <a:bevelT w="25400" h="38100"/>
            </a:sp3d>
          </a:bodyPr>
          <a:lstStyle/>
          <a:p>
            <a:pPr algn="ctr" rtl="1"/>
            <a:r>
              <a:rPr lang="fa-IR" sz="3000" b="1" dirty="0" smtClean="0">
                <a:ln/>
                <a:cs typeface="B Nazanin" panose="00000400000000000000" pitchFamily="2" charset="-78"/>
              </a:rPr>
              <a:t>فيزيك حرارت و اپتيك</a:t>
            </a:r>
            <a:endParaRPr lang="fa-IR" sz="3000" b="1" dirty="0">
              <a:ln/>
              <a:cs typeface="B Nazanin" panose="00000400000000000000" pitchFamily="2" charset="-78"/>
            </a:endParaRPr>
          </a:p>
        </p:txBody>
      </p:sp>
    </p:spTree>
    <p:extLst>
      <p:ext uri="{BB962C8B-B14F-4D97-AF65-F5344CB8AC3E}">
        <p14:creationId xmlns:p14="http://schemas.microsoft.com/office/powerpoint/2010/main" val="295528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1076" y="391885"/>
            <a:ext cx="8399417" cy="3958046"/>
          </a:xfrm>
          <a:prstGeom prst="rect">
            <a:avLst/>
          </a:prstGeom>
          <a:noFill/>
        </p:spPr>
        <p:txBody>
          <a:bodyPr wrap="square" rtlCol="0">
            <a:spAutoFit/>
          </a:bodyPr>
          <a:lstStyle/>
          <a:p>
            <a:pPr algn="just" rtl="1"/>
            <a:r>
              <a:rPr lang="fa-IR" sz="2800" dirty="0" smtClean="0">
                <a:cs typeface="B Nazanin" panose="00000400000000000000" pitchFamily="2" charset="-78"/>
              </a:rPr>
              <a:t>اين درس بررسي كتب دبيرستاني براي دانشجويان آموزش فيزيك است. سرفصل آن شامل حرارت و اپتيك است. براي بهره مندي حداكثري از درس، و با توجه به اينكه اين دروس در طول دوره كارشناسي به وفور خوانده شده است، بنابراين اشكالات دانشجويان بصورت سوال و جواب مطرح و پس از دريافت پاسخ از دانشجويان جمع بندي و نظرات نهايي يررسي مي گردد. بنابراين در هر جلسه سوالاتي از دانشجويان خواسته مي شود و بايد دانشجويان در مدت هفته به اين سولات پاسخ و ارسال نمايند. همچنين به دانشجويان فرصت داده خواهد شد كه در هر جلسه تعدادي از آن ها نيز سوال طرح نمايند و بقيه دانشجويان بايد به اين سوالات هم پاسخ دهند.</a:t>
            </a:r>
            <a:endParaRPr lang="en-US" sz="2800" dirty="0">
              <a:cs typeface="B Nazanin" panose="00000400000000000000" pitchFamily="2" charset="-78"/>
            </a:endParaRPr>
          </a:p>
        </p:txBody>
      </p:sp>
    </p:spTree>
    <p:extLst>
      <p:ext uri="{BB962C8B-B14F-4D97-AF65-F5344CB8AC3E}">
        <p14:creationId xmlns:p14="http://schemas.microsoft.com/office/powerpoint/2010/main" val="3235589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5580" y="391885"/>
            <a:ext cx="8399417" cy="1384995"/>
          </a:xfrm>
          <a:prstGeom prst="rect">
            <a:avLst/>
          </a:prstGeom>
          <a:noFill/>
        </p:spPr>
        <p:txBody>
          <a:bodyPr wrap="square" rtlCol="0">
            <a:spAutoFit/>
          </a:bodyPr>
          <a:lstStyle/>
          <a:p>
            <a:pPr algn="just" rtl="1"/>
            <a:r>
              <a:rPr lang="fa-IR" sz="2800" dirty="0" smtClean="0">
                <a:cs typeface="B Nazanin" panose="00000400000000000000" pitchFamily="2" charset="-78"/>
              </a:rPr>
              <a:t>بخش ديگر اين درس بصورت آزمايشگاهي است. نمي توان سيستم آزمايشگاهي را بصورت آنلاين اريه داد. ولي سعي مي شود آزمايشات نيز بصورت سوال و جواب مطرح و مورد بررسي قرار گيرد.</a:t>
            </a:r>
            <a:endParaRPr lang="en-US" sz="2800" dirty="0">
              <a:cs typeface="B Nazanin" panose="00000400000000000000" pitchFamily="2" charset="-78"/>
            </a:endParaRPr>
          </a:p>
        </p:txBody>
      </p:sp>
    </p:spTree>
    <p:extLst>
      <p:ext uri="{BB962C8B-B14F-4D97-AF65-F5344CB8AC3E}">
        <p14:creationId xmlns:p14="http://schemas.microsoft.com/office/powerpoint/2010/main" val="3200512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5460276" y="471119"/>
            <a:ext cx="3025685" cy="752072"/>
          </a:xfrm>
          <a:solidFill>
            <a:srgbClr val="00B0F0"/>
          </a:solidFill>
        </p:spPr>
        <p:txBody>
          <a:bodyPr>
            <a:normAutofit/>
          </a:bodyPr>
          <a:lstStyle/>
          <a:p>
            <a:pPr algn="r"/>
            <a:r>
              <a:rPr lang="fa-IR" altLang="en-US" dirty="0" smtClean="0"/>
              <a:t>جلسه هفتم</a:t>
            </a:r>
            <a:endParaRPr lang="en-US" altLang="en-US" dirty="0"/>
          </a:p>
        </p:txBody>
      </p:sp>
      <p:sp>
        <p:nvSpPr>
          <p:cNvPr id="5124" name="Text Box 4"/>
          <p:cNvSpPr txBox="1">
            <a:spLocks noChangeArrowheads="1"/>
          </p:cNvSpPr>
          <p:nvPr/>
        </p:nvSpPr>
        <p:spPr bwMode="auto">
          <a:xfrm>
            <a:off x="274320" y="3329390"/>
            <a:ext cx="8512953" cy="1962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514350" indent="-514350" algn="r" rtl="1">
              <a:spcBef>
                <a:spcPct val="50000"/>
              </a:spcBef>
              <a:buAutoNum type="arabicParenR"/>
            </a:pPr>
            <a:r>
              <a:rPr lang="fa-IR" altLang="en-US" sz="2700" dirty="0" smtClean="0">
                <a:cs typeface="B Nazanin" panose="00000400000000000000" pitchFamily="2" charset="-78"/>
              </a:rPr>
              <a:t>مقياس فارنهايت در چه دمايي دو برابر و در چه دمايي نصف درجه سلسيوس را نشان مي دهد؟</a:t>
            </a:r>
          </a:p>
          <a:p>
            <a:pPr marL="514350" indent="-514350" algn="r" rtl="1">
              <a:spcBef>
                <a:spcPct val="50000"/>
              </a:spcBef>
              <a:buAutoNum type="arabicParenR"/>
            </a:pPr>
            <a:r>
              <a:rPr lang="fa-IR" altLang="en-US" sz="2700" dirty="0" smtClean="0">
                <a:cs typeface="B Nazanin" panose="00000400000000000000" pitchFamily="2" charset="-78"/>
              </a:rPr>
              <a:t>چطور مي توان قوطي نوشابه را حتي در روزهاي گرم هم خنك نگه داشت( توضيح با سرمايش تبخيري)</a:t>
            </a:r>
            <a:endParaRPr lang="en-US" altLang="en-US" sz="2700" dirty="0">
              <a:cs typeface="B Nazanin" panose="00000400000000000000" pitchFamily="2" charset="-78"/>
            </a:endParaRPr>
          </a:p>
        </p:txBody>
      </p:sp>
      <p:sp>
        <p:nvSpPr>
          <p:cNvPr id="9" name="TextBox 8"/>
          <p:cNvSpPr txBox="1"/>
          <p:nvPr/>
        </p:nvSpPr>
        <p:spPr>
          <a:xfrm>
            <a:off x="3004458" y="1619794"/>
            <a:ext cx="5930540" cy="523220"/>
          </a:xfrm>
          <a:prstGeom prst="rect">
            <a:avLst/>
          </a:prstGeom>
          <a:noFill/>
        </p:spPr>
        <p:txBody>
          <a:bodyPr wrap="square" rtlCol="0">
            <a:spAutoFit/>
          </a:bodyPr>
          <a:lstStyle/>
          <a:p>
            <a:pPr algn="just" rtl="1"/>
            <a:r>
              <a:rPr lang="fa-IR" sz="2800" dirty="0" smtClean="0">
                <a:cs typeface="B Nazanin" panose="00000400000000000000" pitchFamily="2" charset="-78"/>
              </a:rPr>
              <a:t>سوالات اين جلسه به شرح زير است. </a:t>
            </a:r>
            <a:r>
              <a:rPr lang="fa-IR" sz="2800" dirty="0" smtClean="0">
                <a:cs typeface="B Nazanin" panose="00000400000000000000" pitchFamily="2" charset="-78"/>
              </a:rPr>
              <a:t>(فربد كمالي)</a:t>
            </a:r>
            <a:endParaRPr lang="fa-IR" sz="2800" dirty="0" smtClean="0">
              <a:cs typeface="B Nazanin" panose="00000400000000000000" pitchFamily="2" charset="-78"/>
            </a:endParaRPr>
          </a:p>
        </p:txBody>
      </p:sp>
    </p:spTree>
    <p:extLst>
      <p:ext uri="{BB962C8B-B14F-4D97-AF65-F5344CB8AC3E}">
        <p14:creationId xmlns:p14="http://schemas.microsoft.com/office/powerpoint/2010/main" val="11135404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ox(in)">
                                      <p:cBhvr>
                                        <p:cTn id="7" dur="500"/>
                                        <p:tgtEl>
                                          <p:spTgt spid="512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124"/>
                                        </p:tgtEl>
                                        <p:attrNameLst>
                                          <p:attrName>style.visibility</p:attrName>
                                        </p:attrNameLst>
                                      </p:cBhvr>
                                      <p:to>
                                        <p:strVal val="visible"/>
                                      </p:to>
                                    </p:set>
                                    <p:animEffect transition="in" filter="blinds(horizontal)">
                                      <p:cBhvr>
                                        <p:cTn id="10"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51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274320" y="3329390"/>
            <a:ext cx="8512953" cy="1962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514350" indent="-514350" algn="r" rtl="1">
              <a:spcBef>
                <a:spcPct val="50000"/>
              </a:spcBef>
              <a:buAutoNum type="arabicParenR"/>
            </a:pPr>
            <a:r>
              <a:rPr lang="fa-IR" altLang="en-US" sz="2700" dirty="0" smtClean="0">
                <a:cs typeface="B Nazanin" panose="00000400000000000000" pitchFamily="2" charset="-78"/>
              </a:rPr>
              <a:t>با استفاده از مفهوم چگالي توضيح دهيد كه چرا پرتغال بدون پوست در آب فرو مي رود ولي با پوست در سطح آب شناور است (توضيح كامل)</a:t>
            </a:r>
          </a:p>
          <a:p>
            <a:pPr marL="514350" indent="-514350" algn="r" rtl="1">
              <a:spcBef>
                <a:spcPct val="50000"/>
              </a:spcBef>
              <a:buAutoNum type="arabicParenR"/>
            </a:pPr>
            <a:r>
              <a:rPr lang="fa-IR" altLang="en-US" sz="2700" dirty="0" smtClean="0">
                <a:cs typeface="B Nazanin" panose="00000400000000000000" pitchFamily="2" charset="-78"/>
              </a:rPr>
              <a:t>ماشين گرمايي نيوكامن را توضيح دهيد (قظعات سازنده و ساختمان ماشين و نحوه كار و كاربرد آن)</a:t>
            </a:r>
            <a:endParaRPr lang="en-US" altLang="en-US" sz="2700" dirty="0">
              <a:cs typeface="B Nazanin" panose="00000400000000000000" pitchFamily="2" charset="-78"/>
            </a:endParaRPr>
          </a:p>
        </p:txBody>
      </p:sp>
      <p:sp>
        <p:nvSpPr>
          <p:cNvPr id="9" name="TextBox 8"/>
          <p:cNvSpPr txBox="1"/>
          <p:nvPr/>
        </p:nvSpPr>
        <p:spPr>
          <a:xfrm>
            <a:off x="2129246" y="1619794"/>
            <a:ext cx="6805752" cy="523220"/>
          </a:xfrm>
          <a:prstGeom prst="rect">
            <a:avLst/>
          </a:prstGeom>
          <a:noFill/>
        </p:spPr>
        <p:txBody>
          <a:bodyPr wrap="square" rtlCol="0">
            <a:spAutoFit/>
          </a:bodyPr>
          <a:lstStyle/>
          <a:p>
            <a:pPr algn="just" rtl="1"/>
            <a:r>
              <a:rPr lang="fa-IR" sz="2800" dirty="0" smtClean="0">
                <a:cs typeface="B Nazanin" panose="00000400000000000000" pitchFamily="2" charset="-78"/>
              </a:rPr>
              <a:t>پاسخ سوالات ششم جلسه </a:t>
            </a:r>
            <a:r>
              <a:rPr lang="fa-IR" sz="2800" dirty="0" smtClean="0">
                <a:cs typeface="B Nazanin" panose="00000400000000000000" pitchFamily="2" charset="-78"/>
              </a:rPr>
              <a:t>به شرح زير است. (افضل رسولي)</a:t>
            </a:r>
          </a:p>
        </p:txBody>
      </p:sp>
    </p:spTree>
    <p:extLst>
      <p:ext uri="{BB962C8B-B14F-4D97-AF65-F5344CB8AC3E}">
        <p14:creationId xmlns:p14="http://schemas.microsoft.com/office/powerpoint/2010/main" val="1440674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blinds(horizontal)">
                                      <p:cBhvr>
                                        <p:cTn id="7"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0446" y="1090733"/>
            <a:ext cx="8595360" cy="3639779"/>
          </a:xfrm>
          <a:prstGeom prst="rect">
            <a:avLst/>
          </a:prstGeom>
        </p:spPr>
        <p:txBody>
          <a:bodyPr wrap="square">
            <a:spAutoFit/>
          </a:bodyPr>
          <a:lstStyle/>
          <a:p>
            <a:pPr algn="just" rtl="1">
              <a:lnSpc>
                <a:spcPct val="107000"/>
              </a:lnSpc>
              <a:spcAft>
                <a:spcPts val="800"/>
              </a:spcAft>
            </a:pPr>
            <a:r>
              <a:rPr lang="fa-IR" dirty="0" smtClean="0">
                <a:latin typeface="Calibri" panose="020F0502020204030204" pitchFamily="34" charset="0"/>
                <a:ea typeface="Times New Roman" panose="02020603050405020304" pitchFamily="18" charset="0"/>
              </a:rPr>
              <a:t>1</a:t>
            </a:r>
            <a:r>
              <a:rPr lang="ar-SA" sz="3200" dirty="0" smtClean="0">
                <a:latin typeface="Calibri" panose="020F0502020204030204" pitchFamily="34" charset="0"/>
                <a:ea typeface="Times New Roman" panose="02020603050405020304" pitchFamily="18" charset="0"/>
                <a:cs typeface="B Nazanin" panose="00000400000000000000" pitchFamily="2" charset="-78"/>
              </a:rPr>
              <a:t>-درون </a:t>
            </a:r>
            <a:r>
              <a:rPr lang="ar-SA" sz="3200" dirty="0">
                <a:latin typeface="Calibri" panose="020F0502020204030204" pitchFamily="34" charset="0"/>
                <a:ea typeface="Times New Roman" panose="02020603050405020304" pitchFamily="18" charset="0"/>
                <a:cs typeface="B Nazanin" panose="00000400000000000000" pitchFamily="2" charset="-78"/>
              </a:rPr>
              <a:t>پوست پرتقال کیسه های ریزی هست که هوا در آن محبوس است این کیسه ها مانند جلیقه ی نجات است و باعث میشود پرتقال روی سطح آب شناور بماند .توجیه این پدیده به ارشمیدس بر می گردد پس زمانی که پوست پرتقال جدا می شود باعث از بین رفتن این کیسه ها شده و چگالی پرتقال نسبت به سطح آب زیاد شده و در آب فرو می رود.</a:t>
            </a:r>
            <a:endParaRPr lang="en-US" sz="3200" dirty="0">
              <a:latin typeface="Calibri" panose="020F0502020204030204" pitchFamily="34" charset="0"/>
              <a:ea typeface="Times New Roman" panose="02020603050405020304" pitchFamily="18" charset="0"/>
              <a:cs typeface="B Nazanin" panose="00000400000000000000" pitchFamily="2" charset="-78"/>
            </a:endParaRPr>
          </a:p>
          <a:p>
            <a:pPr algn="r" rtl="1">
              <a:lnSpc>
                <a:spcPct val="107000"/>
              </a:lnSpc>
              <a:spcAft>
                <a:spcPts val="800"/>
              </a:spcAft>
            </a:pPr>
            <a:r>
              <a:rPr lang="en-GB" dirty="0">
                <a:latin typeface="Calibri" panose="020F0502020204030204" pitchFamily="34" charset="0"/>
                <a:ea typeface="Times New Roman" panose="02020603050405020304" pitchFamily="18" charset="0"/>
                <a:cs typeface="Arial" panose="020B0604020202020204" pitchFamily="34" charset="0"/>
              </a:rPr>
              <a:t> </a:t>
            </a:r>
            <a:endParaRPr lang="en-US" dirty="0">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8950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140531"/>
            <a:ext cx="9026434" cy="6620787"/>
          </a:xfrm>
          <a:prstGeom prst="rect">
            <a:avLst/>
          </a:prstGeom>
        </p:spPr>
        <p:txBody>
          <a:bodyPr wrap="square">
            <a:spAutoFit/>
          </a:bodyPr>
          <a:lstStyle/>
          <a:p>
            <a:pPr algn="r" rtl="1">
              <a:lnSpc>
                <a:spcPct val="107000"/>
              </a:lnSpc>
              <a:spcAft>
                <a:spcPts val="800"/>
              </a:spcAft>
            </a:pPr>
            <a:r>
              <a:rPr lang="ar-SA" sz="3200" dirty="0">
                <a:latin typeface="Calibri" panose="020F0502020204030204" pitchFamily="34" charset="0"/>
                <a:ea typeface="Times New Roman" panose="02020603050405020304" pitchFamily="18" charset="0"/>
                <a:cs typeface="B Nazanin" panose="00000400000000000000" pitchFamily="2" charset="-78"/>
              </a:rPr>
              <a:t>۲-اختراع فردی به نام توماس نیوکامن در ۳۰۰ سال پیش را باید اولین ایده مهار و تحت کنترل درآوردن نیرو برای انجام یک کار مفید به حساب آورد؛ ماشینی که به منظور پمپ کردن آب از داخل معادن ساخته شده بود.</a:t>
            </a:r>
            <a:endParaRPr lang="en-US" sz="3200" dirty="0">
              <a:latin typeface="Calibri" panose="020F0502020204030204" pitchFamily="34" charset="0"/>
              <a:ea typeface="Times New Roman" panose="02020603050405020304" pitchFamily="18" charset="0"/>
              <a:cs typeface="B Nazanin" panose="00000400000000000000" pitchFamily="2" charset="-78"/>
            </a:endParaRPr>
          </a:p>
          <a:p>
            <a:pPr algn="r" rtl="1">
              <a:lnSpc>
                <a:spcPct val="107000"/>
              </a:lnSpc>
              <a:spcAft>
                <a:spcPts val="800"/>
              </a:spcAft>
            </a:pPr>
            <a:r>
              <a:rPr lang="en-GB" sz="3200" dirty="0">
                <a:latin typeface="Calibri" panose="020F0502020204030204" pitchFamily="34" charset="0"/>
                <a:ea typeface="Times New Roman" panose="02020603050405020304" pitchFamily="18" charset="0"/>
                <a:cs typeface="B Nazanin" panose="00000400000000000000" pitchFamily="2" charset="-78"/>
              </a:rPr>
              <a:t> </a:t>
            </a:r>
            <a:r>
              <a:rPr lang="ar-SA" sz="3200" dirty="0" smtClean="0">
                <a:latin typeface="Calibri" panose="020F0502020204030204" pitchFamily="34" charset="0"/>
                <a:ea typeface="Times New Roman" panose="02020603050405020304" pitchFamily="18" charset="0"/>
                <a:cs typeface="B Nazanin" panose="00000400000000000000" pitchFamily="2" charset="-78"/>
              </a:rPr>
              <a:t>موتورهای </a:t>
            </a:r>
            <a:r>
              <a:rPr lang="ar-SA" sz="3200" dirty="0">
                <a:latin typeface="Calibri" panose="020F0502020204030204" pitchFamily="34" charset="0"/>
                <a:ea typeface="Times New Roman" panose="02020603050405020304" pitchFamily="18" charset="0"/>
                <a:cs typeface="B Nazanin" panose="00000400000000000000" pitchFamily="2" charset="-78"/>
              </a:rPr>
              <a:t>نیوکامن از خلأ به وجود آمده در متراکم ساختن بخار به جای فشار انبساط آن برای به حرکت درآوردن پیستون استفاده می کردند. </a:t>
            </a:r>
            <a:r>
              <a:rPr lang="ar-SA" sz="3200" dirty="0">
                <a:latin typeface="Calibri" panose="020F0502020204030204" pitchFamily="34" charset="0"/>
                <a:ea typeface="Times New Roman" panose="02020603050405020304" pitchFamily="18" charset="0"/>
                <a:cs typeface="B Nazanin" panose="00000400000000000000" pitchFamily="2" charset="-78"/>
              </a:rPr>
              <a:t>به این صورت که با متراکم شدن بخار که به درون سیلندر کشیده شده بود خلا ایجاد شده و فشار اتمسفر پیستون را ب داخل سیلندر فشار میداد به همین دلیل، آنها ماشین های خیلی بزرگی بودند.</a:t>
            </a:r>
            <a:endParaRPr lang="en-US" sz="3200" dirty="0">
              <a:latin typeface="Calibri" panose="020F0502020204030204" pitchFamily="34" charset="0"/>
              <a:ea typeface="Times New Roman" panose="02020603050405020304" pitchFamily="18" charset="0"/>
              <a:cs typeface="B Nazanin" panose="00000400000000000000" pitchFamily="2" charset="-78"/>
            </a:endParaRPr>
          </a:p>
          <a:p>
            <a:pPr algn="r" rtl="1">
              <a:lnSpc>
                <a:spcPct val="107000"/>
              </a:lnSpc>
              <a:spcAft>
                <a:spcPts val="800"/>
              </a:spcAft>
            </a:pPr>
            <a:r>
              <a:rPr lang="en-GB" sz="3200" dirty="0">
                <a:latin typeface="Calibri" panose="020F0502020204030204" pitchFamily="34" charset="0"/>
                <a:ea typeface="Times New Roman" panose="02020603050405020304" pitchFamily="18" charset="0"/>
                <a:cs typeface="B Nazanin" panose="00000400000000000000" pitchFamily="2" charset="-78"/>
              </a:rPr>
              <a:t> </a:t>
            </a:r>
            <a:r>
              <a:rPr lang="ar-SA" sz="3200" dirty="0" smtClean="0">
                <a:latin typeface="Calibri" panose="020F0502020204030204" pitchFamily="34" charset="0"/>
                <a:ea typeface="Times New Roman" panose="02020603050405020304" pitchFamily="18" charset="0"/>
                <a:cs typeface="B Nazanin" panose="00000400000000000000" pitchFamily="2" charset="-78"/>
              </a:rPr>
              <a:t>(</a:t>
            </a:r>
            <a:r>
              <a:rPr lang="ar-SA" sz="3200" dirty="0">
                <a:latin typeface="Calibri" panose="020F0502020204030204" pitchFamily="34" charset="0"/>
                <a:ea typeface="Times New Roman" panose="02020603050405020304" pitchFamily="18" charset="0"/>
                <a:cs typeface="B Nazanin" panose="00000400000000000000" pitchFamily="2" charset="-78"/>
              </a:rPr>
              <a:t>مدل ساده) این ماشین متشکل از یک دیگ بخار( که درست در زیر سیلندر قرار داده شده و مقادیر زیادی از بخار با فشار پایین تولید میکند) سیلندر ،پیستون،تانکر آب و اهرم میباشد</a:t>
            </a:r>
            <a:endParaRPr lang="en-US" sz="3200" dirty="0">
              <a:latin typeface="Calibri" panose="020F0502020204030204" pitchFamily="34" charset="0"/>
              <a:ea typeface="Times New Roman" panose="02020603050405020304" pitchFamily="18" charset="0"/>
              <a:cs typeface="B Nazanin" panose="00000400000000000000" pitchFamily="2" charset="-78"/>
            </a:endParaRPr>
          </a:p>
        </p:txBody>
      </p:sp>
    </p:spTree>
    <p:extLst>
      <p:ext uri="{BB962C8B-B14F-4D97-AF65-F5344CB8AC3E}">
        <p14:creationId xmlns:p14="http://schemas.microsoft.com/office/powerpoint/2010/main" val="20151727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2400</TotalTime>
  <Words>389</Words>
  <Application>Microsoft Office PowerPoint</Application>
  <PresentationFormat>On-screen Show (4:3)</PresentationFormat>
  <Paragraphs>15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 Nazanin</vt:lpstr>
      <vt:lpstr>Calibri</vt:lpstr>
      <vt:lpstr>Calibri Light</vt:lpstr>
      <vt:lpstr>Times New Roman</vt:lpstr>
      <vt:lpstr>Office Theme</vt:lpstr>
      <vt:lpstr>PowerPoint Presentation</vt:lpstr>
      <vt:lpstr>PowerPoint Presentation</vt:lpstr>
      <vt:lpstr>PowerPoint Presentation</vt:lpstr>
      <vt:lpstr>PowerPoint Presentation</vt:lpstr>
      <vt:lpstr>جلسه هفتم</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Hamrah Gharamaleki</dc:creator>
  <cp:lastModifiedBy>Ata</cp:lastModifiedBy>
  <cp:revision>229</cp:revision>
  <dcterms:created xsi:type="dcterms:W3CDTF">2019-05-04T09:56:59Z</dcterms:created>
  <dcterms:modified xsi:type="dcterms:W3CDTF">2020-05-22T08:34:40Z</dcterms:modified>
</cp:coreProperties>
</file>