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419" r:id="rId3"/>
    <p:sldId id="420" r:id="rId4"/>
    <p:sldId id="421" r:id="rId5"/>
    <p:sldId id="422" r:id="rId6"/>
    <p:sldId id="423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70" r:id="rId27"/>
    <p:sldId id="471" r:id="rId28"/>
    <p:sldId id="41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21"/>
    <a:srgbClr val="005C2A"/>
    <a:srgbClr val="872760"/>
    <a:srgbClr val="B99B47"/>
    <a:srgbClr val="800080"/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4660"/>
  </p:normalViewPr>
  <p:slideViewPr>
    <p:cSldViewPr>
      <p:cViewPr varScale="1">
        <p:scale>
          <a:sx n="83" d="100"/>
          <a:sy n="83" d="100"/>
        </p:scale>
        <p:origin x="179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32244-1C0F-4AC3-AF5A-00EDFE0EE79E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B17E7-ADBE-4EA7-8CFA-518DE26BB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B17E7-ADBE-4EA7-8CFA-518DE26BB6A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2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1D268D-7D60-4CB3-99A5-434C432748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68300" y="39528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5029200"/>
            <a:ext cx="4724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6096000" cy="6826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52A95-849B-4CE8-B58E-1169F99AE8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655638"/>
            <a:ext cx="20955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55638"/>
            <a:ext cx="61341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A7101-AC64-44AD-B0FD-70C3D6992B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5F4DB0C6-4E39-4A36-A67C-FDCD668593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1E66AF37-05A9-493A-9149-540FEF87CD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324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fa-IR"/>
              <a:t>شیمی آلی 2          علی رضا بنایی  استادیار پیام نور اردبیل</a:t>
            </a:r>
            <a:endParaRPr lang="en-US" altLang="fa-I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9DCAB-B330-42C6-BECA-0BB5E7E97201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2164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FD19E-4414-4633-B1F4-401B86956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8FB9F-FB97-4E57-AFDC-660F2F7BF4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BAD6C-E095-4CD2-94DC-43A63A36DF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4AA6B-B31C-480C-8D18-3C337E3A5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055C-65A7-40DF-B7DC-43CE2B03AD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2A529-69B3-4560-A4FB-58911FA3A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CD400-E106-404B-B27E-7C269C249B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0A33B-17FE-4B28-ABF3-30911E9ECB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0A526E-354D-49F8-B43A-8257A52C63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901428" y="1828800"/>
            <a:ext cx="52339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2  Elham" panose="00000400000000000000" pitchFamily="2" charset="-78"/>
              </a:rPr>
              <a:t>آموزش مجازی درس شیمی آلی </a:t>
            </a:r>
          </a:p>
          <a:p>
            <a:pPr algn="ctr"/>
            <a:r>
              <a:rPr lang="fa-I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2  Elham" panose="00000400000000000000" pitchFamily="2" charset="-78"/>
              </a:rPr>
              <a:t>(رشته آموزش زیست شناسی)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2  Elham" panose="00000400000000000000" pitchFamily="2" charset="-78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739628" y="4988955"/>
            <a:ext cx="3557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2  Elham" panose="00000400000000000000" pitchFamily="2" charset="-78"/>
              </a:rPr>
              <a:t>پردیس علامه امینی </a:t>
            </a: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2  Elham" panose="00000400000000000000" pitchFamily="2" charset="-78"/>
              </a:rPr>
              <a:t>تبریز</a:t>
            </a:r>
            <a:endParaRPr lang="fa-I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2  Elham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287" y="228600"/>
            <a:ext cx="1075913" cy="1739258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139481" y="4191000"/>
            <a:ext cx="49220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a-I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2  Elham" panose="00000400000000000000" pitchFamily="2" charset="-78"/>
              </a:rPr>
              <a:t>تهیه کننده : دکتر یاور احمدی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2  Elham" panose="00000400000000000000" pitchFamily="2" charset="-78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39481" y="3286899"/>
            <a:ext cx="49220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2  Elham" panose="00000400000000000000" pitchFamily="2" charset="-78"/>
              </a:rPr>
              <a:t>الکل ها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2  Elham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4663" y="81540"/>
            <a:ext cx="1981200" cy="990600"/>
          </a:xfrm>
        </p:spPr>
        <p:txBody>
          <a:bodyPr/>
          <a:lstStyle/>
          <a:p>
            <a:pPr algn="r"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حلالیت در آب</a:t>
            </a:r>
            <a:endParaRPr lang="en-US" altLang="fa-IR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pic>
        <p:nvPicPr>
          <p:cNvPr id="46085" name="Picture 3" descr="TB10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276600" cy="455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24313" y="1860550"/>
            <a:ext cx="4814888" cy="4852988"/>
            <a:chOff x="2535" y="1172"/>
            <a:chExt cx="3033" cy="3057"/>
          </a:xfrm>
        </p:grpSpPr>
        <p:pic>
          <p:nvPicPr>
            <p:cNvPr id="46087" name="Picture 5" descr="FG10_02-025UN-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72"/>
              <a:ext cx="2976" cy="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8" name="Text Box 6"/>
            <p:cNvSpPr txBox="1">
              <a:spLocks noChangeArrowheads="1"/>
            </p:cNvSpPr>
            <p:nvPr/>
          </p:nvSpPr>
          <p:spPr bwMode="auto">
            <a:xfrm>
              <a:off x="2535" y="3008"/>
              <a:ext cx="3012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fa-IR" altLang="fa-IR" sz="2400" dirty="0">
                  <a:cs typeface="2  Mitra" panose="00000400000000000000" pitchFamily="2" charset="-78"/>
                </a:rPr>
                <a:t>با افزایش اندازه گروههای الکیل حلالیت</a:t>
              </a:r>
            </a:p>
            <a:p>
              <a:pPr algn="r" rtl="1">
                <a:spcBef>
                  <a:spcPct val="0"/>
                </a:spcBef>
                <a:buNone/>
              </a:pPr>
              <a:r>
                <a:rPr lang="fa-IR" altLang="fa-IR" sz="2400" dirty="0">
                  <a:cs typeface="2  Mitra" panose="00000400000000000000" pitchFamily="2" charset="-78"/>
                </a:rPr>
                <a:t> کاهش میابد.</a:t>
              </a:r>
              <a:r>
                <a:rPr lang="en-US" altLang="fa-IR" sz="2400" dirty="0">
                  <a:cs typeface="2  Mitra" panose="00000400000000000000" pitchFamily="2" charset="-78"/>
                </a:rPr>
                <a:t/>
              </a:r>
              <a:br>
                <a:rPr lang="en-US" altLang="fa-IR" sz="2400" dirty="0">
                  <a:cs typeface="2  Mitra" panose="00000400000000000000" pitchFamily="2" charset="-78"/>
                </a:rPr>
              </a:br>
              <a:r>
                <a:rPr lang="en-US" altLang="fa-IR" sz="2400" dirty="0">
                  <a:cs typeface="2  Mitra" panose="00000400000000000000" pitchFamily="2" charset="-78"/>
                </a:rPr>
                <a:t/>
              </a:r>
              <a:br>
                <a:rPr lang="en-US" altLang="fa-IR" sz="2400" dirty="0">
                  <a:cs typeface="2  Mitra" panose="00000400000000000000" pitchFamily="2" charset="-78"/>
                </a:rPr>
              </a:br>
              <a:r>
                <a:rPr lang="en-US" altLang="fa-IR" sz="2400" dirty="0">
                  <a:cs typeface="2  Mitra" panose="00000400000000000000" pitchFamily="2" charset="-78"/>
                </a:rPr>
                <a:t>                                                    </a:t>
              </a:r>
            </a:p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en-US" altLang="fa-IR" sz="2400" dirty="0" smtClean="0">
                  <a:cs typeface="2  Mitra" panose="00000400000000000000" pitchFamily="2" charset="-78"/>
                </a:rPr>
                <a:t> </a:t>
              </a:r>
              <a:endParaRPr lang="en-US" altLang="fa-IR" sz="2400" dirty="0">
                <a:cs typeface="2 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540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228600"/>
            <a:ext cx="2286000" cy="639762"/>
          </a:xfrm>
        </p:spPr>
        <p:txBody>
          <a:bodyPr/>
          <a:lstStyle/>
          <a:p>
            <a:pPr algn="r"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اسیدیته الکلها</a:t>
            </a:r>
            <a:endParaRPr lang="en-US" altLang="fa-IR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655" y="2209800"/>
            <a:ext cx="8305800" cy="2133600"/>
          </a:xfrm>
        </p:spPr>
        <p:txBody>
          <a:bodyPr/>
          <a:lstStyle/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محدوده  </a:t>
            </a:r>
            <a:r>
              <a:rPr lang="en-US" altLang="fa-IR" dirty="0" err="1" smtClean="0">
                <a:cs typeface="2  Mitra" panose="00000400000000000000" pitchFamily="2" charset="-78"/>
              </a:rPr>
              <a:t>pK</a:t>
            </a:r>
            <a:r>
              <a:rPr lang="en-US" altLang="fa-IR" baseline="-25000" dirty="0" err="1" smtClean="0">
                <a:cs typeface="2  Mitra" panose="00000400000000000000" pitchFamily="2" charset="-78"/>
              </a:rPr>
              <a:t>a</a:t>
            </a:r>
            <a:r>
              <a:rPr lang="fa-IR" altLang="fa-IR" dirty="0" smtClean="0">
                <a:cs typeface="2  Mitra" panose="00000400000000000000" pitchFamily="2" charset="-78"/>
              </a:rPr>
              <a:t> :15/5- 18/00(آب:15/7).</a:t>
            </a:r>
            <a:endParaRPr lang="en-US" altLang="fa-IR" dirty="0" smtClean="0">
              <a:cs typeface="2  Mitra" panose="00000400000000000000" pitchFamily="2" charset="-78"/>
            </a:endParaRPr>
          </a:p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با افزایش گروه الکیل اسیدیته کاهش مییابد.</a:t>
            </a:r>
            <a:endParaRPr lang="en-US" altLang="fa-IR" dirty="0" smtClean="0">
              <a:cs typeface="2  Mitra" panose="00000400000000000000" pitchFamily="2" charset="-78"/>
            </a:endParaRPr>
          </a:p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هالوژنها اسیدیته را افزایش میدهند.</a:t>
            </a:r>
            <a:endParaRPr lang="en-US" altLang="fa-IR" dirty="0" smtClean="0">
              <a:cs typeface="2  Mitra" panose="00000400000000000000" pitchFamily="2" charset="-78"/>
            </a:endParaRPr>
          </a:p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فنل 100 میلیون بار از سیکلوهگزانول اسیدیتر است!</a:t>
            </a:r>
            <a:r>
              <a:rPr lang="en-US" altLang="fa-IR" dirty="0" smtClean="0">
                <a:cs typeface="2  Mitra" panose="000004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6508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304800"/>
            <a:ext cx="2667000" cy="487362"/>
          </a:xfrm>
        </p:spPr>
        <p:txBody>
          <a:bodyPr/>
          <a:lstStyle/>
          <a:p>
            <a:pPr algn="r" rtl="1"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جدول مقادیر </a:t>
            </a:r>
            <a:r>
              <a:rPr lang="en-US" altLang="fa-IR" dirty="0" err="1" smtClean="0">
                <a:solidFill>
                  <a:srgbClr val="FF0000"/>
                </a:solidFill>
                <a:cs typeface="2  Mitra" panose="00000400000000000000" pitchFamily="2" charset="-78"/>
              </a:rPr>
              <a:t>K</a:t>
            </a:r>
            <a:r>
              <a:rPr lang="en-US" altLang="fa-IR" baseline="-25000" dirty="0" err="1" smtClean="0">
                <a:solidFill>
                  <a:srgbClr val="FF0000"/>
                </a:solidFill>
                <a:cs typeface="2  Mitra" panose="00000400000000000000" pitchFamily="2" charset="-78"/>
              </a:rPr>
              <a:t>a</a:t>
            </a:r>
            <a:endParaRPr lang="en-US" altLang="fa-IR" baseline="-25000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9342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4"/>
          <p:cNvSpPr>
            <a:spLocks noChangeArrowheads="1"/>
          </p:cNvSpPr>
          <p:nvPr/>
        </p:nvSpPr>
        <p:spPr bwMode="auto">
          <a:xfrm>
            <a:off x="3505200" y="28956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fa-I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endParaRPr lang="fa-IR" alt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14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228600"/>
            <a:ext cx="3352800" cy="685800"/>
          </a:xfrm>
        </p:spPr>
        <p:txBody>
          <a:bodyPr/>
          <a:lstStyle/>
          <a:p>
            <a:pPr rtl="1"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تشکیل یونهای الکوکسید</a:t>
            </a:r>
            <a:endParaRPr lang="en-US" altLang="fa-IR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447800"/>
            <a:ext cx="4114800" cy="609600"/>
          </a:xfrm>
        </p:spPr>
        <p:txBody>
          <a:bodyPr/>
          <a:lstStyle/>
          <a:p>
            <a:pPr algn="r" rtl="1" eaLnBrk="1" hangingPunct="1">
              <a:buFontTx/>
              <a:buNone/>
            </a:pPr>
            <a:r>
              <a:rPr lang="fa-IR" altLang="fa-IR" dirty="0" smtClean="0">
                <a:cs typeface="2  Mitra" panose="00000400000000000000" pitchFamily="2" charset="-78"/>
              </a:rPr>
              <a:t>واکنش متانول واتانول باسدیم فلزی.</a:t>
            </a:r>
            <a:endParaRPr lang="en-US" altLang="fa-IR" dirty="0" smtClean="0">
              <a:cs typeface="2  Mitra" panose="00000400000000000000" pitchFamily="2" charset="-78"/>
            </a:endParaRPr>
          </a:p>
        </p:txBody>
      </p:sp>
      <p:pic>
        <p:nvPicPr>
          <p:cNvPr id="121860" name="Objec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23655"/>
            <a:ext cx="69929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3509753" y="3429000"/>
            <a:ext cx="5405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fa-IR" altLang="fa-IR" sz="2800" dirty="0">
                <a:cs typeface="2  Mitra" panose="00000400000000000000" pitchFamily="2" charset="-78"/>
              </a:rPr>
              <a:t>واکنش الکل های کم اسیدی با پتاسیم بجای سدیم.</a:t>
            </a:r>
            <a:r>
              <a:rPr lang="en-US" altLang="fa-IR" sz="2800" dirty="0">
                <a:cs typeface="2  Mitra" panose="00000400000000000000" pitchFamily="2" charset="-78"/>
              </a:rPr>
              <a:t> </a:t>
            </a:r>
          </a:p>
        </p:txBody>
      </p:sp>
      <p:pic>
        <p:nvPicPr>
          <p:cNvPr id="49161" name="Object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4495800"/>
            <a:ext cx="7010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01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utoUpdateAnimBg="0"/>
      <p:bldP spid="12186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0" y="304800"/>
            <a:ext cx="2362200" cy="563562"/>
          </a:xfrm>
        </p:spPr>
        <p:txBody>
          <a:bodyPr/>
          <a:lstStyle/>
          <a:p>
            <a:pPr algn="r" rtl="1"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احیاء کربونیل ها</a:t>
            </a:r>
            <a:endParaRPr lang="en-US" altLang="fa-IR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fa-IR" altLang="fa-IR" dirty="0" smtClean="0">
                <a:cs typeface="2  Mitra" panose="00000400000000000000" pitchFamily="2" charset="-78"/>
              </a:rPr>
              <a:t>احیاء آلدئید ها تولید الکل نوع اول را میکند.</a:t>
            </a:r>
            <a:endParaRPr lang="en-US" altLang="fa-IR" dirty="0" smtClean="0">
              <a:cs typeface="2  Mitra" panose="00000400000000000000" pitchFamily="2" charset="-7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fa-IR" altLang="fa-IR" dirty="0" smtClean="0">
                <a:cs typeface="2  Mitra" panose="00000400000000000000" pitchFamily="2" charset="-78"/>
              </a:rPr>
              <a:t>احیاء کتونها تولید الکل نوع دوم را میکند.</a:t>
            </a:r>
            <a:endParaRPr lang="en-US" altLang="fa-IR" dirty="0" smtClean="0">
              <a:cs typeface="2  Mitra" panose="00000400000000000000" pitchFamily="2" charset="-7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fa-IR" altLang="fa-IR" dirty="0" smtClean="0">
                <a:cs typeface="2  Mitra" panose="00000400000000000000" pitchFamily="2" charset="-78"/>
              </a:rPr>
              <a:t>معرفها</a:t>
            </a:r>
            <a:endParaRPr lang="en-US" altLang="fa-IR" dirty="0" smtClean="0">
              <a:cs typeface="2  Mitra" panose="00000400000000000000" pitchFamily="2" charset="-78"/>
            </a:endParaRPr>
          </a:p>
          <a:p>
            <a:pPr lvl="1" algn="r" rtl="1">
              <a:lnSpc>
                <a:spcPct val="90000"/>
              </a:lnSpc>
            </a:pPr>
            <a:r>
              <a:rPr lang="fa-IR" altLang="fa-IR" dirty="0" smtClean="0">
                <a:cs typeface="2  Mitra" panose="00000400000000000000" pitchFamily="2" charset="-78"/>
              </a:rPr>
              <a:t>سدیم برهیدرید  </a:t>
            </a:r>
            <a:r>
              <a:rPr lang="en-US" altLang="fa-IR" dirty="0" smtClean="0">
                <a:cs typeface="2  Mitra" panose="00000400000000000000" pitchFamily="2" charset="-78"/>
              </a:rPr>
              <a:t>NaBH</a:t>
            </a:r>
            <a:r>
              <a:rPr lang="en-US" altLang="fa-IR" baseline="-25000" dirty="0" smtClean="0">
                <a:cs typeface="2  Mitra" panose="00000400000000000000" pitchFamily="2" charset="-78"/>
              </a:rPr>
              <a:t>4</a:t>
            </a:r>
            <a:endParaRPr lang="en-US" altLang="fa-IR" dirty="0" smtClean="0">
              <a:cs typeface="2  Mitra" panose="00000400000000000000" pitchFamily="2" charset="-78"/>
            </a:endParaRPr>
          </a:p>
          <a:p>
            <a:pPr lvl="1" algn="r" rtl="1" eaLnBrk="1" hangingPunct="1">
              <a:lnSpc>
                <a:spcPct val="90000"/>
              </a:lnSpc>
            </a:pPr>
            <a:r>
              <a:rPr lang="fa-IR" altLang="fa-IR" dirty="0" smtClean="0">
                <a:cs typeface="2  Mitra" panose="00000400000000000000" pitchFamily="2" charset="-78"/>
              </a:rPr>
              <a:t>لیتیم آلومینیوم هیدرید</a:t>
            </a:r>
            <a:r>
              <a:rPr lang="en-US" altLang="fa-IR" dirty="0" smtClean="0">
                <a:cs typeface="2  Mitra" panose="00000400000000000000" pitchFamily="2" charset="-78"/>
              </a:rPr>
              <a:t> LiAlH</a:t>
            </a:r>
            <a:r>
              <a:rPr lang="en-US" altLang="fa-IR" baseline="-25000" dirty="0" smtClean="0">
                <a:cs typeface="2  Mitra" panose="00000400000000000000" pitchFamily="2" charset="-78"/>
              </a:rPr>
              <a:t>4 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fa-IR" altLang="fa-IR" dirty="0" smtClean="0">
                <a:cs typeface="2  Mitra" panose="00000400000000000000" pitchFamily="2" charset="-78"/>
              </a:rPr>
              <a:t> نیکل رینه</a:t>
            </a:r>
            <a:r>
              <a:rPr lang="en-US" altLang="fa-IR" dirty="0" smtClean="0">
                <a:cs typeface="2  Mitra" panose="00000400000000000000" pitchFamily="2" charset="-78"/>
              </a:rPr>
              <a:t> </a:t>
            </a:r>
            <a:br>
              <a:rPr lang="en-US" altLang="fa-IR" dirty="0" smtClean="0">
                <a:cs typeface="2  Mitra" panose="00000400000000000000" pitchFamily="2" charset="-78"/>
              </a:rPr>
            </a:br>
            <a:r>
              <a:rPr lang="en-US" altLang="fa-IR" dirty="0" smtClean="0">
                <a:cs typeface="2  Mitra" panose="00000400000000000000" pitchFamily="2" charset="-78"/>
              </a:rPr>
              <a:t/>
            </a:r>
            <a:br>
              <a:rPr lang="en-US" altLang="fa-IR" dirty="0" smtClean="0">
                <a:cs typeface="2  Mitra" panose="00000400000000000000" pitchFamily="2" charset="-78"/>
              </a:rPr>
            </a:br>
            <a:endParaRPr lang="en-US" altLang="fa-IR" dirty="0" smtClean="0"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071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223910"/>
            <a:ext cx="2133600" cy="762000"/>
          </a:xfrm>
        </p:spPr>
        <p:txBody>
          <a:bodyPr/>
          <a:lstStyle/>
          <a:p>
            <a:pPr algn="r" rtl="1"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سدیم بر هیدرید</a:t>
            </a:r>
            <a:endParaRPr lang="en-US" altLang="fa-IR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3352800"/>
          </a:xfrm>
        </p:spPr>
        <p:txBody>
          <a:bodyPr/>
          <a:lstStyle/>
          <a:p>
            <a:pPr algn="r" rtl="1" eaLnBrk="1" hangingPunct="1"/>
            <a:r>
              <a:rPr lang="fa-IR" altLang="fa-IR" smtClean="0">
                <a:cs typeface="2  Mitra" panose="00000400000000000000" pitchFamily="2" charset="-78"/>
              </a:rPr>
              <a:t>یون هیدرید </a:t>
            </a:r>
            <a:r>
              <a:rPr lang="en-US" altLang="fa-IR" smtClean="0">
                <a:cs typeface="2  Mitra" panose="00000400000000000000" pitchFamily="2" charset="-78"/>
              </a:rPr>
              <a:t>H</a:t>
            </a:r>
            <a:r>
              <a:rPr lang="en-US" altLang="fa-IR" baseline="30000" smtClean="0">
                <a:cs typeface="2  Mitra" panose="00000400000000000000" pitchFamily="2" charset="-78"/>
              </a:rPr>
              <a:t>-</a:t>
            </a:r>
            <a:r>
              <a:rPr lang="fa-IR" altLang="fa-IR" smtClean="0">
                <a:cs typeface="2  Mitra" panose="00000400000000000000" pitchFamily="2" charset="-78"/>
              </a:rPr>
              <a:t> به کربن کربونیل حمله کرده تشکیل یون الکوکسید را مینماید.</a:t>
            </a:r>
            <a:endParaRPr lang="en-US" altLang="fa-IR" smtClean="0">
              <a:cs typeface="2  Mitra" panose="00000400000000000000" pitchFamily="2" charset="-78"/>
            </a:endParaRPr>
          </a:p>
          <a:p>
            <a:pPr algn="r" rtl="1" eaLnBrk="1" hangingPunct="1"/>
            <a:r>
              <a:rPr lang="fa-IR" altLang="fa-IR" smtClean="0">
                <a:cs typeface="2  Mitra" panose="00000400000000000000" pitchFamily="2" charset="-78"/>
              </a:rPr>
              <a:t>سپس یون الکوکسید با اسید رقیق پروتونه میشود.</a:t>
            </a:r>
            <a:endParaRPr lang="en-US" altLang="fa-IR" smtClean="0">
              <a:cs typeface="2  Mitra" panose="00000400000000000000" pitchFamily="2" charset="-78"/>
            </a:endParaRPr>
          </a:p>
          <a:p>
            <a:pPr algn="r" rtl="1" eaLnBrk="1" hangingPunct="1"/>
            <a:r>
              <a:rPr lang="fa-IR" altLang="fa-IR" smtClean="0">
                <a:cs typeface="2  Mitra" panose="00000400000000000000" pitchFamily="2" charset="-78"/>
              </a:rPr>
              <a:t>فقط با کربونیل آلدئید و کتون واکنش داده وبا کربونیل استر ها و کربوکسیلیک اسید ها واکنش نمیدهد.</a:t>
            </a:r>
            <a:endParaRPr lang="en-US" altLang="fa-IR" smtClean="0">
              <a:cs typeface="2  Mitra" panose="00000400000000000000" pitchFamily="2" charset="-78"/>
            </a:endParaRPr>
          </a:p>
        </p:txBody>
      </p:sp>
      <p:pic>
        <p:nvPicPr>
          <p:cNvPr id="66567" name="Objec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81534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4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266700"/>
            <a:ext cx="2819400" cy="533400"/>
          </a:xfrm>
        </p:spPr>
        <p:txBody>
          <a:bodyPr/>
          <a:lstStyle/>
          <a:p>
            <a:pPr algn="r" rtl="1"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لیتیم آلومینیم هیدرید</a:t>
            </a:r>
            <a:endParaRPr lang="en-US" altLang="fa-IR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نسبت به سدیم برهیدرید احیاءکننده قوی تری است اما کار کردن با آن خطر ناک است.</a:t>
            </a:r>
            <a:endParaRPr lang="en-US" altLang="fa-IR" dirty="0" smtClean="0">
              <a:cs typeface="2  Mitra" panose="00000400000000000000" pitchFamily="2" charset="-78"/>
            </a:endParaRPr>
          </a:p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استر ها و اسیدها را به الکل نوع اول تبدیل میکند.</a:t>
            </a:r>
            <a:endParaRPr lang="en-US" altLang="fa-IR" dirty="0" smtClean="0">
              <a:cs typeface="2  Mitra" panose="00000400000000000000" pitchFamily="2" charset="-78"/>
            </a:endParaRPr>
          </a:p>
        </p:txBody>
      </p:sp>
      <p:pic>
        <p:nvPicPr>
          <p:cNvPr id="67591" name="Objec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69342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74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1752600"/>
            <a:ext cx="3581400" cy="1143000"/>
          </a:xfrm>
        </p:spPr>
        <p:txBody>
          <a:bodyPr/>
          <a:lstStyle/>
          <a:p>
            <a:pPr rtl="1" eaLnBrk="1" hangingPunct="1"/>
            <a:r>
              <a:rPr lang="fa-IR" altLang="fa-IR" sz="3200" smtClean="0">
                <a:cs typeface="2  Mitra" panose="00000400000000000000" pitchFamily="2" charset="-78"/>
              </a:rPr>
              <a:t>مقایسه عوامل احیاءکننده</a:t>
            </a:r>
            <a:endParaRPr lang="en-US" altLang="fa-IR" sz="3200" smtClean="0">
              <a:cs typeface="2  Mitra" panose="00000400000000000000" pitchFamily="2" charset="-78"/>
            </a:endParaRPr>
          </a:p>
        </p:txBody>
      </p:sp>
      <p:sp>
        <p:nvSpPr>
          <p:cNvPr id="68613" name="Rectangle 3"/>
          <p:cNvSpPr>
            <a:spLocks noGrp="1" noChangeArrowheads="1" noTextEdit="1"/>
          </p:cNvSpPr>
          <p:nvPr>
            <p:ph type="chart" sz="half" idx="1"/>
          </p:nvPr>
        </p:nvSpPr>
        <p:spPr/>
      </p:sp>
      <p:sp>
        <p:nvSpPr>
          <p:cNvPr id="141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3124200"/>
            <a:ext cx="3810000" cy="2971800"/>
          </a:xfrm>
        </p:spPr>
        <p:txBody>
          <a:bodyPr/>
          <a:lstStyle/>
          <a:p>
            <a:pPr algn="r" rtl="1" eaLnBrk="1" hangingPunct="1"/>
            <a:r>
              <a:rPr lang="en-US" altLang="fa-IR" sz="2800" smtClean="0">
                <a:cs typeface="2  Mitra" panose="00000400000000000000" pitchFamily="2" charset="-78"/>
              </a:rPr>
              <a:t>LiAlH</a:t>
            </a:r>
            <a:r>
              <a:rPr lang="en-US" altLang="fa-IR" sz="2800" baseline="-25000" smtClean="0">
                <a:cs typeface="2  Mitra" panose="00000400000000000000" pitchFamily="2" charset="-78"/>
              </a:rPr>
              <a:t>4</a:t>
            </a:r>
            <a:r>
              <a:rPr lang="fa-IR" altLang="fa-IR" sz="2800" baseline="-25000" smtClean="0">
                <a:cs typeface="2  Mitra" panose="00000400000000000000" pitchFamily="2" charset="-78"/>
              </a:rPr>
              <a:t> </a:t>
            </a:r>
            <a:r>
              <a:rPr lang="fa-IR" altLang="fa-IR" sz="2800" smtClean="0">
                <a:cs typeface="2  Mitra" panose="00000400000000000000" pitchFamily="2" charset="-78"/>
              </a:rPr>
              <a:t>قوی تر است.</a:t>
            </a:r>
            <a:endParaRPr lang="en-US" altLang="fa-IR" sz="2800" smtClean="0">
              <a:cs typeface="2  Mitra" panose="00000400000000000000" pitchFamily="2" charset="-78"/>
            </a:endParaRPr>
          </a:p>
          <a:p>
            <a:pPr algn="r" rtl="1" eaLnBrk="1" hangingPunct="1"/>
            <a:r>
              <a:rPr lang="fa-IR" altLang="fa-IR" sz="2800" smtClean="0">
                <a:cs typeface="2  Mitra" panose="00000400000000000000" pitchFamily="2" charset="-78"/>
              </a:rPr>
              <a:t> </a:t>
            </a:r>
            <a:r>
              <a:rPr lang="en-US" altLang="fa-IR" sz="2800" smtClean="0">
                <a:cs typeface="2  Mitra" panose="00000400000000000000" pitchFamily="2" charset="-78"/>
              </a:rPr>
              <a:t>LiAlH</a:t>
            </a:r>
            <a:r>
              <a:rPr lang="en-US" altLang="fa-IR" sz="2800" baseline="-25000" smtClean="0">
                <a:cs typeface="2  Mitra" panose="00000400000000000000" pitchFamily="2" charset="-78"/>
              </a:rPr>
              <a:t>4</a:t>
            </a:r>
            <a:r>
              <a:rPr lang="fa-IR" altLang="fa-IR" sz="2800" baseline="-25000" smtClean="0">
                <a:cs typeface="2  Mitra" panose="00000400000000000000" pitchFamily="2" charset="-78"/>
              </a:rPr>
              <a:t> </a:t>
            </a:r>
            <a:r>
              <a:rPr lang="fa-IR" altLang="fa-IR" sz="2800" smtClean="0">
                <a:cs typeface="2  Mitra" panose="00000400000000000000" pitchFamily="2" charset="-78"/>
              </a:rPr>
              <a:t>ترکیبات پایدارتر راکه در مقابل احیاء کننده ها مقاوم هستند احیاء میکند.</a:t>
            </a:r>
            <a:endParaRPr lang="en-US" altLang="fa-IR" sz="2800" smtClean="0">
              <a:cs typeface="2  Mitra" panose="00000400000000000000" pitchFamily="2" charset="-78"/>
            </a:endParaRPr>
          </a:p>
        </p:txBody>
      </p:sp>
      <p:pic>
        <p:nvPicPr>
          <p:cNvPr id="68615" name="Picture 5" descr="FG10_02-092UN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95300"/>
            <a:ext cx="426402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Rectangle 6"/>
          <p:cNvSpPr>
            <a:spLocks noChangeArrowheads="1"/>
          </p:cNvSpPr>
          <p:nvPr/>
        </p:nvSpPr>
        <p:spPr bwMode="auto">
          <a:xfrm>
            <a:off x="395288" y="5589588"/>
            <a:ext cx="1223962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a-IR" altLang="fa-IR" sz="2400">
                <a:cs typeface="2  Mitra" panose="00000400000000000000" pitchFamily="2" charset="-78"/>
              </a:rPr>
              <a:t>احیاء آسانتر</a:t>
            </a:r>
            <a:endParaRPr lang="en-US" altLang="fa-IR" sz="2400"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348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228600"/>
            <a:ext cx="3200400" cy="639762"/>
          </a:xfrm>
        </p:spPr>
        <p:txBody>
          <a:bodyPr/>
          <a:lstStyle/>
          <a:p>
            <a:pPr algn="r" rtl="1"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هیدروژناسیون کاتالیتیکی</a:t>
            </a:r>
            <a:endParaRPr lang="en-US" altLang="fa-IR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هیدروژن را با نیکل رینه اضافه کنید.</a:t>
            </a:r>
            <a:endParaRPr lang="en-US" altLang="fa-IR" dirty="0" smtClean="0">
              <a:cs typeface="2  Mitra" panose="00000400000000000000" pitchFamily="2" charset="-78"/>
            </a:endParaRPr>
          </a:p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این معرف پیوند دوگانه را هم احیاء میکند.</a:t>
            </a:r>
            <a:endParaRPr lang="en-US" altLang="fa-IR" dirty="0" smtClean="0">
              <a:cs typeface="2  Mitra" panose="00000400000000000000" pitchFamily="2" charset="-78"/>
            </a:endParaRPr>
          </a:p>
        </p:txBody>
      </p:sp>
      <p:pic>
        <p:nvPicPr>
          <p:cNvPr id="142340" name="Objec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36576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0" name="Object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199"/>
            <a:ext cx="2971800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84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304800"/>
            <a:ext cx="2590800" cy="487362"/>
          </a:xfrm>
        </p:spPr>
        <p:txBody>
          <a:bodyPr/>
          <a:lstStyle/>
          <a:p>
            <a:pPr algn="r" rtl="1"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انواع واکنش الکلها</a:t>
            </a:r>
            <a:endParaRPr lang="en-US" altLang="fa-IR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103563"/>
          </a:xfrm>
        </p:spPr>
        <p:txBody>
          <a:bodyPr/>
          <a:lstStyle/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آبگیری و تبدیل به آلکن</a:t>
            </a:r>
          </a:p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اکسید شدن و تبدیل به آلدئید و کتون</a:t>
            </a:r>
          </a:p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جانشینی و تبدیل به آلکیل هالید</a:t>
            </a:r>
          </a:p>
          <a:p>
            <a:pPr marL="0" indent="0" algn="r" rtl="1" eaLnBrk="1" hangingPunct="1">
              <a:buNone/>
            </a:pPr>
            <a:endParaRPr lang="en-US" altLang="fa-IR" dirty="0" smtClean="0"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766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0" y="228600"/>
            <a:ext cx="2057400" cy="609600"/>
          </a:xfrm>
        </p:spPr>
        <p:txBody>
          <a:bodyPr/>
          <a:lstStyle/>
          <a:p>
            <a:pPr eaLnBrk="1" hangingPunct="1"/>
            <a:r>
              <a:rPr lang="fa-IR" alt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ساختمان الکلها</a:t>
            </a:r>
            <a:endParaRPr lang="en-US" altLang="fa-I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0"/>
            <a:ext cx="8610600" cy="129540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fa-IR" altLang="fa-IR" dirty="0" smtClean="0">
                <a:cs typeface="2  Mitra" panose="00000400000000000000" pitchFamily="2" charset="-78"/>
              </a:rPr>
              <a:t>گروه عاملی هیدروکسی(</a:t>
            </a:r>
            <a:r>
              <a:rPr lang="en-US" altLang="fa-IR" dirty="0" smtClean="0">
                <a:cs typeface="2  Mitra" panose="00000400000000000000" pitchFamily="2" charset="-78"/>
              </a:rPr>
              <a:t>OH</a:t>
            </a:r>
            <a:r>
              <a:rPr lang="fa-IR" altLang="fa-IR" dirty="0" smtClean="0">
                <a:cs typeface="2  Mitra" panose="00000400000000000000" pitchFamily="2" charset="-78"/>
              </a:rPr>
              <a:t>)است.</a:t>
            </a:r>
            <a:endParaRPr lang="en-US" altLang="fa-IR" dirty="0" smtClean="0">
              <a:cs typeface="2  Mitra" panose="00000400000000000000" pitchFamily="2" charset="-7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fa-IR" altLang="fa-IR" dirty="0" smtClean="0">
                <a:cs typeface="2  Mitra" panose="00000400000000000000" pitchFamily="2" charset="-78"/>
              </a:rPr>
              <a:t>اکسیژن هیبریداسیون </a:t>
            </a:r>
            <a:r>
              <a:rPr lang="en-US" altLang="fa-IR" dirty="0" smtClean="0">
                <a:cs typeface="2  Mitra" panose="00000400000000000000" pitchFamily="2" charset="-78"/>
              </a:rPr>
              <a:t>sp</a:t>
            </a:r>
            <a:r>
              <a:rPr lang="en-US" altLang="fa-IR" baseline="30000" dirty="0" smtClean="0">
                <a:cs typeface="2  Mitra" panose="00000400000000000000" pitchFamily="2" charset="-78"/>
              </a:rPr>
              <a:t>3</a:t>
            </a:r>
            <a:r>
              <a:rPr lang="fa-IR" altLang="fa-IR" dirty="0" smtClean="0">
                <a:cs typeface="2  Mitra" panose="00000400000000000000" pitchFamily="2" charset="-78"/>
              </a:rPr>
              <a:t> دارد.</a:t>
            </a:r>
            <a:endParaRPr lang="en-US" altLang="fa-IR" dirty="0" smtClean="0">
              <a:cs typeface="2  Mitra" panose="00000400000000000000" pitchFamily="2" charset="-78"/>
            </a:endParaRPr>
          </a:p>
          <a:p>
            <a:pPr algn="r" rtl="1" eaLnBrk="1" hangingPunct="1">
              <a:lnSpc>
                <a:spcPct val="90000"/>
              </a:lnSpc>
            </a:pPr>
            <a:endParaRPr lang="en-US" altLang="fa-IR" dirty="0" smtClean="0">
              <a:cs typeface="2  Mitra" panose="00000400000000000000" pitchFamily="2" charset="-78"/>
            </a:endParaRPr>
          </a:p>
        </p:txBody>
      </p:sp>
      <p:pic>
        <p:nvPicPr>
          <p:cNvPr id="36870" name="Picture 4" descr="FG10_01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392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8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228600"/>
            <a:ext cx="3124200" cy="563562"/>
          </a:xfrm>
        </p:spPr>
        <p:txBody>
          <a:bodyPr/>
          <a:lstStyle/>
          <a:p>
            <a:pPr algn="r" rtl="1"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جدول خلاصه واکنش ها</a:t>
            </a:r>
            <a:endParaRPr lang="en-US" altLang="fa-IR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pic>
        <p:nvPicPr>
          <p:cNvPr id="71685" name="Picture 3" descr="FG11_00-01T01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2" y="1600201"/>
            <a:ext cx="8797089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562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4953000" cy="563562"/>
          </a:xfrm>
        </p:spPr>
        <p:txBody>
          <a:bodyPr/>
          <a:lstStyle/>
          <a:p>
            <a:pPr algn="r" rtl="1"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اکسیداسیون کربن های نوع 1 2 3</a:t>
            </a:r>
            <a:endParaRPr lang="en-US" altLang="fa-IR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pic>
        <p:nvPicPr>
          <p:cNvPr id="72709" name="Picture 3" descr="FG11_01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791200" cy="471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961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اکسیداسیون الکل های نوع دوم</a:t>
            </a:r>
            <a:endParaRPr lang="en-US" altLang="fa-IR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76400"/>
            <a:ext cx="7772400" cy="2384425"/>
          </a:xfrm>
        </p:spPr>
        <p:txBody>
          <a:bodyPr/>
          <a:lstStyle/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الکل های نوع دوم به کتون تبدیل میشود.</a:t>
            </a:r>
          </a:p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معرف لازم </a:t>
            </a:r>
            <a:r>
              <a:rPr lang="en-US" altLang="fa-IR" dirty="0" smtClean="0">
                <a:cs typeface="2  Mitra" panose="00000400000000000000" pitchFamily="2" charset="-78"/>
              </a:rPr>
              <a:t>Na</a:t>
            </a:r>
            <a:r>
              <a:rPr lang="en-US" altLang="fa-IR" baseline="-25000" dirty="0" smtClean="0">
                <a:cs typeface="2  Mitra" panose="00000400000000000000" pitchFamily="2" charset="-78"/>
              </a:rPr>
              <a:t>2</a:t>
            </a:r>
            <a:r>
              <a:rPr lang="en-US" altLang="fa-IR" dirty="0" smtClean="0">
                <a:cs typeface="2  Mitra" panose="00000400000000000000" pitchFamily="2" charset="-78"/>
              </a:rPr>
              <a:t>Cr</a:t>
            </a:r>
            <a:r>
              <a:rPr lang="en-US" altLang="fa-IR" baseline="-25000" dirty="0" smtClean="0">
                <a:cs typeface="2  Mitra" panose="00000400000000000000" pitchFamily="2" charset="-78"/>
              </a:rPr>
              <a:t>2</a:t>
            </a:r>
            <a:r>
              <a:rPr lang="en-US" altLang="fa-IR" dirty="0" smtClean="0">
                <a:cs typeface="2  Mitra" panose="00000400000000000000" pitchFamily="2" charset="-78"/>
              </a:rPr>
              <a:t>O</a:t>
            </a:r>
            <a:r>
              <a:rPr lang="en-US" altLang="fa-IR" baseline="-25000" dirty="0" smtClean="0">
                <a:cs typeface="2  Mitra" panose="00000400000000000000" pitchFamily="2" charset="-78"/>
              </a:rPr>
              <a:t>7</a:t>
            </a:r>
            <a:r>
              <a:rPr lang="en-US" altLang="fa-IR" dirty="0" smtClean="0">
                <a:cs typeface="2  Mitra" panose="00000400000000000000" pitchFamily="2" charset="-78"/>
              </a:rPr>
              <a:t>/H</a:t>
            </a:r>
            <a:r>
              <a:rPr lang="en-US" altLang="fa-IR" baseline="-25000" dirty="0" smtClean="0">
                <a:cs typeface="2  Mitra" panose="00000400000000000000" pitchFamily="2" charset="-78"/>
              </a:rPr>
              <a:t>2</a:t>
            </a:r>
            <a:r>
              <a:rPr lang="en-US" altLang="fa-IR" dirty="0" smtClean="0">
                <a:cs typeface="2  Mitra" panose="00000400000000000000" pitchFamily="2" charset="-78"/>
              </a:rPr>
              <a:t>SO</a:t>
            </a:r>
            <a:r>
              <a:rPr lang="en-US" altLang="fa-IR" baseline="-25000" dirty="0" smtClean="0">
                <a:cs typeface="2  Mitra" panose="00000400000000000000" pitchFamily="2" charset="-78"/>
              </a:rPr>
              <a:t>4</a:t>
            </a:r>
            <a:endParaRPr lang="fa-IR" altLang="fa-IR" baseline="-25000" dirty="0" smtClean="0">
              <a:cs typeface="2  Mitra" panose="00000400000000000000" pitchFamily="2" charset="-78"/>
            </a:endParaRPr>
          </a:p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عامل فعال احتمالا </a:t>
            </a:r>
            <a:r>
              <a:rPr lang="en-US" altLang="fa-IR" dirty="0" smtClean="0">
                <a:cs typeface="2  Mitra" panose="00000400000000000000" pitchFamily="2" charset="-78"/>
              </a:rPr>
              <a:t>H</a:t>
            </a:r>
            <a:r>
              <a:rPr lang="en-US" altLang="fa-IR" baseline="-25000" dirty="0" smtClean="0">
                <a:cs typeface="2  Mitra" panose="00000400000000000000" pitchFamily="2" charset="-78"/>
              </a:rPr>
              <a:t>2</a:t>
            </a:r>
            <a:r>
              <a:rPr lang="en-US" altLang="fa-IR" dirty="0" smtClean="0">
                <a:cs typeface="2  Mitra" panose="00000400000000000000" pitchFamily="2" charset="-78"/>
              </a:rPr>
              <a:t>CrO</a:t>
            </a:r>
            <a:r>
              <a:rPr lang="en-US" altLang="fa-IR" baseline="-25000" dirty="0" smtClean="0">
                <a:cs typeface="2  Mitra" panose="00000400000000000000" pitchFamily="2" charset="-78"/>
              </a:rPr>
              <a:t>4</a:t>
            </a:r>
            <a:endParaRPr lang="fa-IR" altLang="fa-IR" baseline="-25000" dirty="0" smtClean="0">
              <a:cs typeface="2  Mitra" panose="00000400000000000000" pitchFamily="2" charset="-78"/>
            </a:endParaRPr>
          </a:p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تغییرات رنگ : نارنجی به سبز</a:t>
            </a:r>
            <a:endParaRPr lang="en-US" altLang="fa-IR" dirty="0" smtClean="0">
              <a:cs typeface="2  Mitra" panose="00000400000000000000" pitchFamily="2" charset="-78"/>
            </a:endParaRPr>
          </a:p>
        </p:txBody>
      </p:sp>
      <p:pic>
        <p:nvPicPr>
          <p:cNvPr id="737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73" y="4191000"/>
            <a:ext cx="76962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7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3886200" cy="685800"/>
          </a:xfrm>
        </p:spPr>
        <p:txBody>
          <a:bodyPr/>
          <a:lstStyle/>
          <a:p>
            <a:pPr algn="r" rtl="1"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اکسیداسیون الکل های نوع اول</a:t>
            </a:r>
            <a:endParaRPr lang="en-US" altLang="fa-IR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7772400" cy="316865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fa-IR" altLang="fa-IR" smtClean="0">
                <a:cs typeface="2  Mitra" panose="00000400000000000000" pitchFamily="2" charset="-78"/>
              </a:rPr>
              <a:t>الکل نوع اول به آلدئید وسپس به کربوکسیلیک اسید تبدیل میشوند.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altLang="fa-IR" smtClean="0">
                <a:cs typeface="2  Mitra" panose="00000400000000000000" pitchFamily="2" charset="-78"/>
              </a:rPr>
              <a:t>برای محدود کردن اکسیداسیون از پیریدینیوم کلرو کرومات (</a:t>
            </a:r>
            <a:r>
              <a:rPr lang="en-US" altLang="fa-IR" smtClean="0">
                <a:cs typeface="2  Mitra" panose="00000400000000000000" pitchFamily="2" charset="-78"/>
              </a:rPr>
              <a:t>PCC</a:t>
            </a:r>
            <a:r>
              <a:rPr lang="fa-IR" altLang="fa-IR" smtClean="0">
                <a:cs typeface="2  Mitra" panose="00000400000000000000" pitchFamily="2" charset="-78"/>
              </a:rPr>
              <a:t>) استفاده میشود.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en-US" altLang="fa-IR" smtClean="0">
                <a:cs typeface="2  Mitra" panose="00000400000000000000" pitchFamily="2" charset="-78"/>
              </a:rPr>
              <a:t>PCC</a:t>
            </a:r>
            <a:r>
              <a:rPr lang="fa-IR" altLang="fa-IR" smtClean="0">
                <a:cs typeface="2  Mitra" panose="00000400000000000000" pitchFamily="2" charset="-78"/>
              </a:rPr>
              <a:t> میتواند الکل های نوع دوم را به کتونها اکسید میکند.</a:t>
            </a:r>
            <a:endParaRPr lang="en-US" altLang="fa-IR" smtClean="0">
              <a:cs typeface="2  Mitra" panose="00000400000000000000" pitchFamily="2" charset="-78"/>
            </a:endParaRPr>
          </a:p>
        </p:txBody>
      </p:sp>
      <p:pic>
        <p:nvPicPr>
          <p:cNvPr id="747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886200"/>
            <a:ext cx="73914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الکل های نوع 3 اکسیدی نمی شود </a:t>
            </a:r>
            <a:endParaRPr lang="en-US" altLang="fa-IR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160463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fa-IR" altLang="fa-IR" smtClean="0">
                <a:cs typeface="2  Mitra" panose="00000400000000000000" pitchFamily="2" charset="-78"/>
              </a:rPr>
              <a:t>نمی تواند دو هیدروژن از دست دهد.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altLang="fa-IR" smtClean="0">
                <a:cs typeface="2  Mitra" panose="00000400000000000000" pitchFamily="2" charset="-78"/>
              </a:rPr>
              <a:t>اساس تست اسید کرومیک است.</a:t>
            </a:r>
            <a:endParaRPr lang="en-US" altLang="fa-IR" smtClean="0">
              <a:cs typeface="2  Mitra" panose="00000400000000000000" pitchFamily="2" charset="-78"/>
            </a:endParaRPr>
          </a:p>
        </p:txBody>
      </p:sp>
      <p:pic>
        <p:nvPicPr>
          <p:cNvPr id="75783" name="Picture 5" descr="FG11_004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76215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9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304800"/>
            <a:ext cx="3581400" cy="563562"/>
          </a:xfrm>
        </p:spPr>
        <p:txBody>
          <a:bodyPr/>
          <a:lstStyle/>
          <a:p>
            <a:pPr algn="r" rtl="1"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سایر معرفهای اکسیدکننده</a:t>
            </a:r>
            <a:endParaRPr lang="en-US" altLang="fa-IR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fa-IR" altLang="fa-IR" dirty="0" smtClean="0">
                <a:cs typeface="2  Mitra" panose="00000400000000000000" pitchFamily="2" charset="-78"/>
              </a:rPr>
              <a:t>معرف کولینز: </a:t>
            </a:r>
            <a:r>
              <a:rPr lang="en-US" altLang="fa-IR" dirty="0" smtClean="0">
                <a:cs typeface="2  Mitra" panose="00000400000000000000" pitchFamily="2" charset="-78"/>
              </a:rPr>
              <a:t>Cr</a:t>
            </a:r>
            <a:r>
              <a:rPr lang="en-US" altLang="fa-IR" baseline="-25000" dirty="0" smtClean="0">
                <a:cs typeface="2  Mitra" panose="00000400000000000000" pitchFamily="2" charset="-78"/>
              </a:rPr>
              <a:t>2</a:t>
            </a:r>
            <a:r>
              <a:rPr lang="en-US" altLang="fa-IR" dirty="0" smtClean="0">
                <a:cs typeface="2  Mitra" panose="00000400000000000000" pitchFamily="2" charset="-78"/>
              </a:rPr>
              <a:t>O</a:t>
            </a:r>
            <a:r>
              <a:rPr lang="en-US" altLang="fa-IR" baseline="-25000" dirty="0" smtClean="0">
                <a:cs typeface="2  Mitra" panose="00000400000000000000" pitchFamily="2" charset="-78"/>
              </a:rPr>
              <a:t>3</a:t>
            </a:r>
            <a:r>
              <a:rPr lang="fa-IR" altLang="fa-IR" baseline="-25000" dirty="0" smtClean="0">
                <a:cs typeface="2  Mitra" panose="00000400000000000000" pitchFamily="2" charset="-78"/>
              </a:rPr>
              <a:t> </a:t>
            </a:r>
            <a:r>
              <a:rPr lang="fa-IR" altLang="fa-IR" dirty="0" smtClean="0">
                <a:cs typeface="2  Mitra" panose="00000400000000000000" pitchFamily="2" charset="-78"/>
              </a:rPr>
              <a:t>در پیریدین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altLang="fa-IR" dirty="0" smtClean="0">
                <a:cs typeface="2  Mitra" panose="00000400000000000000" pitchFamily="2" charset="-78"/>
              </a:rPr>
              <a:t>معرف جونز: اسید کرومیک در استون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en-US" altLang="fa-IR" dirty="0" smtClean="0">
                <a:cs typeface="2  Mitra" panose="00000400000000000000" pitchFamily="2" charset="-78"/>
              </a:rPr>
              <a:t>KMnO4</a:t>
            </a:r>
            <a:r>
              <a:rPr lang="fa-IR" altLang="fa-IR" dirty="0" smtClean="0">
                <a:cs typeface="2  Mitra" panose="00000400000000000000" pitchFamily="2" charset="-78"/>
              </a:rPr>
              <a:t> (اکسید کننده قوی)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altLang="fa-IR" dirty="0" smtClean="0">
                <a:cs typeface="2  Mitra" panose="00000400000000000000" pitchFamily="2" charset="-78"/>
              </a:rPr>
              <a:t>اسید نیتریک (اکسید کننده قوی)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altLang="fa-IR" dirty="0" smtClean="0">
                <a:cs typeface="2  Mitra" panose="00000400000000000000" pitchFamily="2" charset="-78"/>
              </a:rPr>
              <a:t> </a:t>
            </a:r>
            <a:r>
              <a:rPr lang="en-US" altLang="fa-IR" dirty="0" smtClean="0">
                <a:cs typeface="2  Mitra" panose="00000400000000000000" pitchFamily="2" charset="-78"/>
              </a:rPr>
              <a:t>CUO</a:t>
            </a:r>
            <a:r>
              <a:rPr lang="fa-IR" altLang="fa-IR" dirty="0" smtClean="0">
                <a:cs typeface="2  Mitra" panose="00000400000000000000" pitchFamily="2" charset="-78"/>
              </a:rPr>
              <a:t> 300درجه(هیدروژن زدایی صنعتی)</a:t>
            </a:r>
          </a:p>
        </p:txBody>
      </p:sp>
    </p:spTree>
    <p:extLst>
      <p:ext uri="{BB962C8B-B14F-4D97-AF65-F5344CB8AC3E}">
        <p14:creationId xmlns:p14="http://schemas.microsoft.com/office/powerpoint/2010/main" val="677783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228600"/>
            <a:ext cx="2667000" cy="639762"/>
          </a:xfrm>
        </p:spPr>
        <p:txBody>
          <a:bodyPr/>
          <a:lstStyle/>
          <a:p>
            <a:pPr algn="r" rtl="1"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واکنش های آبگیری</a:t>
            </a:r>
            <a:endParaRPr lang="en-US" altLang="fa-IR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en-US" altLang="fa-IR" dirty="0" smtClean="0">
                <a:cs typeface="2  Mitra" panose="00000400000000000000" pitchFamily="2" charset="-78"/>
              </a:rPr>
              <a:t>H</a:t>
            </a:r>
            <a:r>
              <a:rPr lang="en-US" altLang="fa-IR" sz="1600" dirty="0" smtClean="0">
                <a:cs typeface="2  Mitra" panose="00000400000000000000" pitchFamily="2" charset="-78"/>
              </a:rPr>
              <a:t>2</a:t>
            </a:r>
            <a:r>
              <a:rPr lang="en-US" altLang="fa-IR" dirty="0" smtClean="0">
                <a:cs typeface="2  Mitra" panose="00000400000000000000" pitchFamily="2" charset="-78"/>
              </a:rPr>
              <a:t>SO</a:t>
            </a:r>
            <a:r>
              <a:rPr lang="en-US" altLang="fa-IR" sz="1600" dirty="0" smtClean="0">
                <a:cs typeface="2  Mitra" panose="00000400000000000000" pitchFamily="2" charset="-78"/>
              </a:rPr>
              <a:t>4</a:t>
            </a:r>
            <a:r>
              <a:rPr lang="fa-IR" altLang="fa-IR" dirty="0" smtClean="0">
                <a:cs typeface="2  Mitra" panose="00000400000000000000" pitchFamily="2" charset="-78"/>
              </a:rPr>
              <a:t> غلیظ ایجاد الکن میکند.</a:t>
            </a:r>
          </a:p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حد واسط کربوکاتیون</a:t>
            </a:r>
          </a:p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محصول سایدزف تولید میشود</a:t>
            </a:r>
          </a:p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آبگیری دو مولکولی تولید اتر میکند</a:t>
            </a:r>
          </a:p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دمای پایین 140درجه وپایین تر محصول قالب اتر است</a:t>
            </a:r>
          </a:p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دمای بالا 180درجه وبالاتر محصول قالب الکن است</a:t>
            </a:r>
            <a:endParaRPr lang="en-US" altLang="fa-IR" dirty="0" smtClean="0"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4028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7182" y="381000"/>
            <a:ext cx="2057400" cy="396874"/>
          </a:xfrm>
        </p:spPr>
        <p:txBody>
          <a:bodyPr/>
          <a:lstStyle/>
          <a:p>
            <a:pPr algn="r" rtl="1"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مکانیزم آبگیری</a:t>
            </a:r>
            <a:endParaRPr lang="en-US" altLang="fa-IR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4196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33528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2667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6576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25146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32238"/>
            <a:ext cx="3200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48202"/>
            <a:ext cx="35814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43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3000" y="2971800"/>
            <a:ext cx="7315200" cy="2133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1"/>
            <a:r>
              <a:rPr lang="fa-IR" altLang="fa-IR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Homa" panose="00000400000000000000" pitchFamily="2" charset="-78"/>
              </a:rPr>
              <a:t>با تشکر از توجه و همکاری شما دانشجویان عزیزم</a:t>
            </a:r>
            <a:endParaRPr lang="en-US" altLang="fa-IR" sz="32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44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7162800" y="304800"/>
            <a:ext cx="1524000" cy="715962"/>
          </a:xfrm>
        </p:spPr>
        <p:txBody>
          <a:bodyPr/>
          <a:lstStyle/>
          <a:p>
            <a:pPr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طبقه بندی</a:t>
            </a:r>
            <a:endParaRPr lang="en-US" altLang="fa-IR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001000" cy="3962400"/>
          </a:xfrm>
        </p:spPr>
        <p:txBody>
          <a:bodyPr/>
          <a:lstStyle/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نوع اول:کربن  </a:t>
            </a:r>
            <a:r>
              <a:rPr lang="en-US" altLang="fa-IR" dirty="0" smtClean="0">
                <a:cs typeface="2  Mitra" panose="00000400000000000000" pitchFamily="2" charset="-78"/>
              </a:rPr>
              <a:t>OH</a:t>
            </a:r>
            <a:r>
              <a:rPr lang="fa-IR" altLang="fa-IR" dirty="0" smtClean="0">
                <a:cs typeface="2  Mitra" panose="00000400000000000000" pitchFamily="2" charset="-78"/>
              </a:rPr>
              <a:t> فقط به یک کربن دیگر وصل است.</a:t>
            </a:r>
          </a:p>
          <a:p>
            <a:pPr marL="0" indent="0" algn="r" rtl="1" eaLnBrk="1" hangingPunct="1">
              <a:buNone/>
            </a:pPr>
            <a:endParaRPr lang="en-US" altLang="fa-IR" dirty="0" smtClean="0">
              <a:cs typeface="2  Mitra" panose="00000400000000000000" pitchFamily="2" charset="-78"/>
            </a:endParaRPr>
          </a:p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نوع دوم:کربن </a:t>
            </a:r>
            <a:r>
              <a:rPr lang="en-US" altLang="fa-IR" dirty="0" smtClean="0">
                <a:cs typeface="2  Mitra" panose="00000400000000000000" pitchFamily="2" charset="-78"/>
              </a:rPr>
              <a:t>OH</a:t>
            </a:r>
            <a:r>
              <a:rPr lang="fa-IR" altLang="fa-IR" dirty="0" smtClean="0">
                <a:cs typeface="2  Mitra" panose="00000400000000000000" pitchFamily="2" charset="-78"/>
              </a:rPr>
              <a:t> به دوکربن دیگر وصل است.</a:t>
            </a:r>
          </a:p>
          <a:p>
            <a:pPr marL="0" indent="0" algn="r" rtl="1" eaLnBrk="1" hangingPunct="1">
              <a:buNone/>
            </a:pPr>
            <a:endParaRPr lang="en-US" altLang="fa-IR" dirty="0" smtClean="0">
              <a:cs typeface="2  Mitra" panose="00000400000000000000" pitchFamily="2" charset="-78"/>
            </a:endParaRPr>
          </a:p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نوع سوم:کربن حاوی  </a:t>
            </a:r>
            <a:r>
              <a:rPr lang="en-US" altLang="fa-IR" dirty="0" smtClean="0">
                <a:cs typeface="2  Mitra" panose="00000400000000000000" pitchFamily="2" charset="-78"/>
              </a:rPr>
              <a:t>OH</a:t>
            </a:r>
            <a:r>
              <a:rPr lang="fa-IR" altLang="fa-IR" dirty="0" smtClean="0">
                <a:cs typeface="2  Mitra" panose="00000400000000000000" pitchFamily="2" charset="-78"/>
              </a:rPr>
              <a:t> به سه کربن دیگر وصل است.</a:t>
            </a:r>
          </a:p>
          <a:p>
            <a:pPr marL="0" indent="0" algn="r" rtl="1" eaLnBrk="1" hangingPunct="1">
              <a:buNone/>
            </a:pPr>
            <a:endParaRPr lang="en-US" altLang="fa-IR" dirty="0" smtClean="0">
              <a:cs typeface="2  Mitra" panose="00000400000000000000" pitchFamily="2" charset="-78"/>
            </a:endParaRPr>
          </a:p>
          <a:p>
            <a:pPr algn="r" rtl="1" eaLnBrk="1" hangingPunct="1"/>
            <a:r>
              <a:rPr lang="fa-IR" altLang="fa-IR" sz="2800" dirty="0" smtClean="0">
                <a:cs typeface="2  Mitra" panose="00000400000000000000" pitchFamily="2" charset="-78"/>
              </a:rPr>
              <a:t>آروماتیک(فنول):</a:t>
            </a:r>
            <a:r>
              <a:rPr lang="en-US" altLang="fa-IR" sz="2800" dirty="0" smtClean="0">
                <a:cs typeface="2  Mitra" panose="00000400000000000000" pitchFamily="2" charset="-78"/>
              </a:rPr>
              <a:t>OH</a:t>
            </a:r>
            <a:r>
              <a:rPr lang="fa-IR" altLang="fa-IR" sz="2800" dirty="0" smtClean="0">
                <a:cs typeface="2  Mitra" panose="00000400000000000000" pitchFamily="2" charset="-78"/>
              </a:rPr>
              <a:t> به حلقه بنزن وصل است.</a:t>
            </a:r>
            <a:endParaRPr lang="en-US" altLang="fa-IR" sz="2800" dirty="0" smtClean="0"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745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1382713"/>
            <a:ext cx="4555836" cy="568324"/>
          </a:xfrm>
        </p:spPr>
        <p:txBody>
          <a:bodyPr/>
          <a:lstStyle/>
          <a:p>
            <a:pPr algn="r"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ترکیبات زیر را طبقه بندی کنید:</a:t>
            </a:r>
            <a:endParaRPr lang="en-US" altLang="fa-IR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267811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63296"/>
            <a:ext cx="18065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48717"/>
            <a:ext cx="18288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13830"/>
            <a:ext cx="2590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9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130636" y="228600"/>
            <a:ext cx="2590800" cy="715962"/>
          </a:xfrm>
        </p:spPr>
        <p:txBody>
          <a:bodyPr/>
          <a:lstStyle/>
          <a:p>
            <a:pPr algn="r" rtl="1"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نامگذاری </a:t>
            </a:r>
            <a:r>
              <a:rPr lang="en-US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IUPAC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بلندترین زنجیر حاوی کربن متصل به گروه </a:t>
            </a:r>
            <a:r>
              <a:rPr lang="en-US" altLang="fa-IR" dirty="0" smtClean="0">
                <a:cs typeface="2  Mitra" panose="00000400000000000000" pitchFamily="2" charset="-78"/>
              </a:rPr>
              <a:t>OH</a:t>
            </a:r>
            <a:r>
              <a:rPr lang="fa-IR" altLang="fa-IR" dirty="0" smtClean="0">
                <a:cs typeface="2  Mitra" panose="00000400000000000000" pitchFamily="2" charset="-78"/>
              </a:rPr>
              <a:t> را پیدا میکنیم.</a:t>
            </a:r>
          </a:p>
          <a:p>
            <a:pPr marL="0" indent="0" algn="r" rtl="1" eaLnBrk="1" hangingPunct="1">
              <a:buNone/>
            </a:pPr>
            <a:endParaRPr lang="fa-IR" altLang="fa-IR" dirty="0" smtClean="0">
              <a:cs typeface="2  Mitra" panose="00000400000000000000" pitchFamily="2" charset="-78"/>
            </a:endParaRPr>
          </a:p>
          <a:p>
            <a:pPr algn="r" rtl="1" eaLnBrk="1" hangingPunct="1"/>
            <a:r>
              <a:rPr lang="en-US" altLang="fa-IR" dirty="0" smtClean="0">
                <a:cs typeface="2  Mitra" panose="00000400000000000000" pitchFamily="2" charset="-78"/>
              </a:rPr>
              <a:t>-e</a:t>
            </a:r>
            <a:r>
              <a:rPr lang="fa-IR" altLang="fa-IR" dirty="0" smtClean="0">
                <a:cs typeface="2  Mitra" panose="00000400000000000000" pitchFamily="2" charset="-78"/>
              </a:rPr>
              <a:t> را از</a:t>
            </a:r>
            <a:r>
              <a:rPr lang="en-US" altLang="fa-IR" dirty="0" smtClean="0">
                <a:cs typeface="2  Mitra" panose="00000400000000000000" pitchFamily="2" charset="-78"/>
              </a:rPr>
              <a:t>alkane </a:t>
            </a:r>
            <a:r>
              <a:rPr lang="fa-IR" altLang="fa-IR" dirty="0" smtClean="0">
                <a:cs typeface="2  Mitra" panose="00000400000000000000" pitchFamily="2" charset="-78"/>
              </a:rPr>
              <a:t> حذف و به جای آن </a:t>
            </a:r>
            <a:r>
              <a:rPr lang="en-US" altLang="fa-IR" dirty="0" smtClean="0">
                <a:cs typeface="2  Mitra" panose="00000400000000000000" pitchFamily="2" charset="-78"/>
              </a:rPr>
              <a:t>–</a:t>
            </a:r>
            <a:r>
              <a:rPr lang="en-US" altLang="fa-IR" dirty="0" err="1" smtClean="0">
                <a:cs typeface="2  Mitra" panose="00000400000000000000" pitchFamily="2" charset="-78"/>
              </a:rPr>
              <a:t>ol</a:t>
            </a:r>
            <a:r>
              <a:rPr lang="fa-IR" altLang="fa-IR" dirty="0" smtClean="0">
                <a:cs typeface="2  Mitra" panose="00000400000000000000" pitchFamily="2" charset="-78"/>
              </a:rPr>
              <a:t> جایگزین میشود.</a:t>
            </a:r>
          </a:p>
          <a:p>
            <a:pPr marL="0" indent="0" algn="r" rtl="1" eaLnBrk="1" hangingPunct="1">
              <a:buNone/>
            </a:pPr>
            <a:endParaRPr lang="en-US" altLang="fa-IR" dirty="0" smtClean="0">
              <a:cs typeface="2  Mitra" panose="00000400000000000000" pitchFamily="2" charset="-78"/>
            </a:endParaRPr>
          </a:p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زنجیر را از طرفی که به گروه </a:t>
            </a:r>
            <a:r>
              <a:rPr lang="en-US" altLang="fa-IR" dirty="0" smtClean="0">
                <a:cs typeface="2  Mitra" panose="00000400000000000000" pitchFamily="2" charset="-78"/>
              </a:rPr>
              <a:t>OH</a:t>
            </a:r>
            <a:r>
              <a:rPr lang="fa-IR" altLang="fa-IR" dirty="0" smtClean="0">
                <a:cs typeface="2  Mitra" panose="00000400000000000000" pitchFamily="2" charset="-78"/>
              </a:rPr>
              <a:t> تزدیکتر است شماره گذاری میکنیم.</a:t>
            </a:r>
          </a:p>
          <a:p>
            <a:pPr marL="0" indent="0" algn="r" rtl="1" eaLnBrk="1" hangingPunct="1">
              <a:buNone/>
            </a:pPr>
            <a:endParaRPr lang="en-US" altLang="fa-IR" dirty="0" smtClean="0">
              <a:cs typeface="2  Mitra" panose="00000400000000000000" pitchFamily="2" charset="-78"/>
            </a:endParaRPr>
          </a:p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شماره و نام استخلافات را می آوریم.</a:t>
            </a:r>
            <a:endParaRPr lang="en-US" altLang="fa-IR" dirty="0" smtClean="0"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962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381000"/>
            <a:ext cx="2286000" cy="409575"/>
          </a:xfrm>
        </p:spPr>
        <p:txBody>
          <a:bodyPr/>
          <a:lstStyle/>
          <a:p>
            <a:pPr rtl="1"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نام این ترکیبات:</a:t>
            </a:r>
            <a:endParaRPr lang="en-US" altLang="fa-IR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1448667"/>
            <a:ext cx="267811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45621"/>
            <a:ext cx="18065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37712"/>
            <a:ext cx="2590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355311" y="2627313"/>
            <a:ext cx="291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2400" dirty="0">
                <a:solidFill>
                  <a:srgbClr val="FFC000"/>
                </a:solidFill>
              </a:rPr>
              <a:t>2-methyl-1-propanol</a:t>
            </a:r>
            <a:endParaRPr lang="en-US" altLang="fa-IR" sz="2400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371475" y="5073504"/>
            <a:ext cx="291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2400" dirty="0">
                <a:solidFill>
                  <a:srgbClr val="FFC000"/>
                </a:solidFill>
              </a:rPr>
              <a:t>2-methyl-2-propanol</a:t>
            </a:r>
            <a:endParaRPr lang="en-US" altLang="fa-IR" sz="2400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5934075" y="2680494"/>
            <a:ext cx="1457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2400" dirty="0">
                <a:solidFill>
                  <a:srgbClr val="FFC000"/>
                </a:solidFill>
              </a:rPr>
              <a:t>2-butanol</a:t>
            </a:r>
            <a:endParaRPr lang="en-US" altLang="fa-IR" sz="2400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36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7" y="3593089"/>
            <a:ext cx="1752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4378297" y="5100491"/>
            <a:ext cx="45688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2400" dirty="0">
                <a:solidFill>
                  <a:srgbClr val="FFC000"/>
                </a:solidFill>
              </a:rPr>
              <a:t>3-bromo-3-methylcyclohexanol</a:t>
            </a:r>
            <a:r>
              <a:rPr lang="en-US" altLang="fa-IR" sz="2400" dirty="0"/>
              <a:t>  </a:t>
            </a:r>
            <a:br>
              <a:rPr lang="en-US" altLang="fa-IR" sz="2400" dirty="0"/>
            </a:br>
            <a:r>
              <a:rPr lang="en-US" altLang="fa-IR" sz="2400" dirty="0"/>
              <a:t>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736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 autoUpdateAnimBg="0"/>
      <p:bldP spid="113671" grpId="0" autoUpdateAnimBg="0"/>
      <p:bldP spid="113672" grpId="0" autoUpdateAnimBg="0"/>
      <p:bldP spid="11367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304800"/>
            <a:ext cx="1828800" cy="639762"/>
          </a:xfrm>
        </p:spPr>
        <p:txBody>
          <a:bodyPr/>
          <a:lstStyle/>
          <a:p>
            <a:pPr algn="r"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نام متداول</a:t>
            </a:r>
            <a:endParaRPr lang="en-US" altLang="fa-IR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828800"/>
          </a:xfrm>
        </p:spPr>
        <p:txBody>
          <a:bodyPr/>
          <a:lstStyle/>
          <a:p>
            <a:pPr algn="r" rtl="1" eaLnBrk="1" hangingPunct="1"/>
            <a:r>
              <a:rPr lang="fa-IR" altLang="fa-IR" sz="2400" dirty="0" smtClean="0">
                <a:cs typeface="2  Mitra" panose="00000400000000000000" pitchFamily="2" charset="-78"/>
              </a:rPr>
              <a:t>الکلها بصورت الکیل الکل نامگذاری میشود.</a:t>
            </a:r>
            <a:endParaRPr lang="en-US" altLang="fa-IR" sz="2400" dirty="0" smtClean="0">
              <a:cs typeface="2  Mitra" panose="00000400000000000000" pitchFamily="2" charset="-78"/>
            </a:endParaRPr>
          </a:p>
          <a:p>
            <a:pPr algn="r" rtl="1" eaLnBrk="1" hangingPunct="1"/>
            <a:r>
              <a:rPr lang="fa-IR" altLang="fa-IR" sz="2400" dirty="0" smtClean="0">
                <a:cs typeface="2  Mitra" panose="00000400000000000000" pitchFamily="2" charset="-78"/>
              </a:rPr>
              <a:t>فقط برای گروههای الکیل های کوچک مورد استفاده است.</a:t>
            </a:r>
            <a:endParaRPr lang="en-US" altLang="fa-IR" sz="2400" dirty="0" smtClean="0">
              <a:cs typeface="2  Mitra" panose="00000400000000000000" pitchFamily="2" charset="-78"/>
            </a:endParaRPr>
          </a:p>
          <a:p>
            <a:pPr algn="r" rtl="1" eaLnBrk="1" hangingPunct="1"/>
            <a:r>
              <a:rPr lang="fa-IR" altLang="fa-IR" sz="2400" dirty="0" smtClean="0">
                <a:cs typeface="2  Mitra" panose="00000400000000000000" pitchFamily="2" charset="-78"/>
              </a:rPr>
              <a:t>مثالها:</a:t>
            </a:r>
            <a:endParaRPr lang="en-US" altLang="fa-IR" sz="2400" dirty="0" smtClean="0">
              <a:cs typeface="2  Mitra" panose="00000400000000000000" pitchFamily="2" charset="-78"/>
            </a:endParaRPr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3886200"/>
            <a:ext cx="2678112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22725"/>
            <a:ext cx="2590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1127125" y="4992688"/>
            <a:ext cx="2271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2400"/>
              <a:t>isobutyl alcohol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4876800" y="5029200"/>
            <a:ext cx="3124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2400" i="1" dirty="0"/>
              <a:t>sec</a:t>
            </a:r>
            <a:r>
              <a:rPr lang="en-US" altLang="fa-IR" sz="2400" dirty="0"/>
              <a:t>-butyl </a:t>
            </a:r>
            <a:r>
              <a:rPr lang="en-US" altLang="fa-IR" sz="2400" dirty="0" smtClean="0"/>
              <a:t>alcohol</a:t>
            </a:r>
            <a:endParaRPr lang="en-US" altLang="fa-IR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fa-IR" sz="2400" dirty="0"/>
              <a:t>               </a:t>
            </a:r>
            <a:r>
              <a:rPr lang="en-US" altLang="fa-IR" sz="2400" dirty="0" smtClean="0"/>
              <a:t>             </a:t>
            </a:r>
            <a:endParaRPr lang="en-US" altLang="fa-IR" sz="2400" dirty="0"/>
          </a:p>
        </p:txBody>
      </p:sp>
    </p:spTree>
    <p:extLst>
      <p:ext uri="{BB962C8B-B14F-4D97-AF65-F5344CB8AC3E}">
        <p14:creationId xmlns:p14="http://schemas.microsoft.com/office/powerpoint/2010/main" val="358346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  <p:bldP spid="115718" grpId="0" autoUpdateAnimBg="0"/>
      <p:bldP spid="11571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228600"/>
            <a:ext cx="2438400" cy="639762"/>
          </a:xfrm>
        </p:spPr>
        <p:txBody>
          <a:bodyPr/>
          <a:lstStyle/>
          <a:p>
            <a:pPr algn="r" rtl="1"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خواص فیزیکی</a:t>
            </a:r>
            <a:endParaRPr lang="en-US" altLang="fa-IR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305800" cy="1974273"/>
          </a:xfrm>
        </p:spPr>
        <p:txBody>
          <a:bodyPr/>
          <a:lstStyle/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نقطه جوش بالای الکل ها ناشی از پیوندهای هیدروژنی بین مولکولی است.</a:t>
            </a:r>
            <a:endParaRPr lang="en-US" altLang="fa-IR" dirty="0" smtClean="0">
              <a:cs typeface="2  Mitra" panose="00000400000000000000" pitchFamily="2" charset="-78"/>
            </a:endParaRPr>
          </a:p>
          <a:p>
            <a:pPr algn="r" rtl="1" eaLnBrk="1" hangingPunct="1"/>
            <a:r>
              <a:rPr lang="fa-IR" altLang="fa-IR" dirty="0" smtClean="0">
                <a:cs typeface="2  Mitra" panose="00000400000000000000" pitchFamily="2" charset="-78"/>
              </a:rPr>
              <a:t>الکل های کوچک محلول در آب هستند اما</a:t>
            </a:r>
            <a:r>
              <a:rPr lang="en-US" altLang="fa-IR" dirty="0" smtClean="0">
                <a:cs typeface="2  Mitra" panose="00000400000000000000" pitchFamily="2" charset="-78"/>
              </a:rPr>
              <a:t> </a:t>
            </a:r>
            <a:r>
              <a:rPr lang="fa-IR" altLang="fa-IR" dirty="0" smtClean="0">
                <a:cs typeface="2  Mitra" panose="00000400000000000000" pitchFamily="2" charset="-78"/>
              </a:rPr>
              <a:t>با افزایش اندازه گروههای الکیل حلالیت کاهش مییابد.</a:t>
            </a:r>
            <a:r>
              <a:rPr lang="en-US" altLang="fa-IR" dirty="0" smtClean="0">
                <a:cs typeface="2  Mitra" panose="00000400000000000000" pitchFamily="2" charset="-78"/>
              </a:rPr>
              <a:t/>
            </a:r>
            <a:br>
              <a:rPr lang="en-US" altLang="fa-IR" dirty="0" smtClean="0">
                <a:cs typeface="2  Mitra" panose="00000400000000000000" pitchFamily="2" charset="-78"/>
              </a:rPr>
            </a:br>
            <a:r>
              <a:rPr lang="en-US" altLang="fa-IR" dirty="0" smtClean="0">
                <a:cs typeface="2  Mitra" panose="00000400000000000000" pitchFamily="2" charset="-78"/>
              </a:rPr>
              <a:t>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0999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7028873" y="304800"/>
            <a:ext cx="1600200" cy="563562"/>
          </a:xfrm>
        </p:spPr>
        <p:txBody>
          <a:bodyPr/>
          <a:lstStyle/>
          <a:p>
            <a:pPr algn="r" rtl="1" eaLnBrk="1" hangingPunct="1"/>
            <a:r>
              <a:rPr lang="fa-IR" altLang="fa-IR" dirty="0" smtClean="0">
                <a:solidFill>
                  <a:srgbClr val="FF0000"/>
                </a:solidFill>
                <a:cs typeface="2  Mitra" panose="00000400000000000000" pitchFamily="2" charset="-78"/>
              </a:rPr>
              <a:t>نقاط جوش</a:t>
            </a:r>
            <a:endParaRPr lang="en-US" altLang="fa-IR" dirty="0" smtClean="0">
              <a:solidFill>
                <a:srgbClr val="FF0000"/>
              </a:solidFill>
              <a:cs typeface="2  Mitra" panose="00000400000000000000" pitchFamily="2" charset="-78"/>
            </a:endParaRPr>
          </a:p>
        </p:txBody>
      </p:sp>
      <p:pic>
        <p:nvPicPr>
          <p:cNvPr id="117763" name="Picture 3" descr="FG10_02-023UN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99"/>
          <a:stretch>
            <a:fillRect/>
          </a:stretch>
        </p:blipFill>
        <p:spPr bwMode="auto">
          <a:xfrm>
            <a:off x="381000" y="1828800"/>
            <a:ext cx="41910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4" descr="FG10_02-023UN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0" r="32001"/>
          <a:stretch>
            <a:fillRect/>
          </a:stretch>
        </p:blipFill>
        <p:spPr bwMode="auto">
          <a:xfrm>
            <a:off x="2743200" y="3733800"/>
            <a:ext cx="40767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7" descr="FG10_02-023UN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1"/>
          <a:stretch>
            <a:fillRect/>
          </a:stretch>
        </p:blipFill>
        <p:spPr bwMode="auto">
          <a:xfrm>
            <a:off x="5257800" y="1828800"/>
            <a:ext cx="35052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49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2004211gl">
  <a:themeElements>
    <a:clrScheme name="1922tgp_connection_light 2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4987E3"/>
      </a:accent1>
      <a:accent2>
        <a:srgbClr val="D23516"/>
      </a:accent2>
      <a:accent3>
        <a:srgbClr val="FFFFFF"/>
      </a:accent3>
      <a:accent4>
        <a:srgbClr val="000000"/>
      </a:accent4>
      <a:accent5>
        <a:srgbClr val="B1C3EF"/>
      </a:accent5>
      <a:accent6>
        <a:srgbClr val="BE2F13"/>
      </a:accent6>
      <a:hlink>
        <a:srgbClr val="36A1B6"/>
      </a:hlink>
      <a:folHlink>
        <a:srgbClr val="7FB242"/>
      </a:folHlink>
    </a:clrScheme>
    <a:fontScheme name="1922tgp_connection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22tgp_connection_light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2AA08A"/>
        </a:accent1>
        <a:accent2>
          <a:srgbClr val="AA67DD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9A5DC8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4987E3"/>
        </a:accent1>
        <a:accent2>
          <a:srgbClr val="D23516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E2F13"/>
        </a:accent6>
        <a:hlink>
          <a:srgbClr val="36A1B6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117AC1"/>
        </a:accent1>
        <a:accent2>
          <a:srgbClr val="3E9887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7897A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cdb2004211gl</Template>
  <TotalTime>1795</TotalTime>
  <Words>635</Words>
  <Application>Microsoft Office PowerPoint</Application>
  <PresentationFormat>On-screen Show (4:3)</PresentationFormat>
  <Paragraphs>110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2  Elham</vt:lpstr>
      <vt:lpstr>2  Homa</vt:lpstr>
      <vt:lpstr>2  Mitra</vt:lpstr>
      <vt:lpstr>Arial</vt:lpstr>
      <vt:lpstr>Calibri</vt:lpstr>
      <vt:lpstr>Times New Roman</vt:lpstr>
      <vt:lpstr>Wingdings</vt:lpstr>
      <vt:lpstr>cdb2004211gl</vt:lpstr>
      <vt:lpstr>PowerPoint Presentation</vt:lpstr>
      <vt:lpstr>ساختمان الکلها</vt:lpstr>
      <vt:lpstr>طبقه بندی</vt:lpstr>
      <vt:lpstr>ترکیبات زیر را طبقه بندی کنید:</vt:lpstr>
      <vt:lpstr>نامگذاری IUPAC</vt:lpstr>
      <vt:lpstr>نام این ترکیبات:</vt:lpstr>
      <vt:lpstr>نام متداول</vt:lpstr>
      <vt:lpstr>خواص فیزیکی</vt:lpstr>
      <vt:lpstr>نقاط جوش</vt:lpstr>
      <vt:lpstr>حلالیت در آب</vt:lpstr>
      <vt:lpstr>اسیدیته الکلها</vt:lpstr>
      <vt:lpstr>جدول مقادیر Ka</vt:lpstr>
      <vt:lpstr>تشکیل یونهای الکوکسید</vt:lpstr>
      <vt:lpstr>احیاء کربونیل ها</vt:lpstr>
      <vt:lpstr>سدیم بر هیدرید</vt:lpstr>
      <vt:lpstr>لیتیم آلومینیم هیدرید</vt:lpstr>
      <vt:lpstr>مقایسه عوامل احیاءکننده</vt:lpstr>
      <vt:lpstr>هیدروژناسیون کاتالیتیکی</vt:lpstr>
      <vt:lpstr>انواع واکنش الکلها</vt:lpstr>
      <vt:lpstr>جدول خلاصه واکنش ها</vt:lpstr>
      <vt:lpstr>اکسیداسیون کربن های نوع 1 2 3</vt:lpstr>
      <vt:lpstr>اکسیداسیون الکل های نوع دوم</vt:lpstr>
      <vt:lpstr>اکسیداسیون الکل های نوع اول</vt:lpstr>
      <vt:lpstr>الکل های نوع 3 اکسیدی نمی شود </vt:lpstr>
      <vt:lpstr>سایر معرفهای اکسیدکننده</vt:lpstr>
      <vt:lpstr>واکنش های آبگیری</vt:lpstr>
      <vt:lpstr>مکانیزم آبگیری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alireza</dc:creator>
  <cp:lastModifiedBy>Windows User</cp:lastModifiedBy>
  <cp:revision>462</cp:revision>
  <dcterms:created xsi:type="dcterms:W3CDTF">2012-02-06T15:20:17Z</dcterms:created>
  <dcterms:modified xsi:type="dcterms:W3CDTF">2020-05-30T05:19:45Z</dcterms:modified>
</cp:coreProperties>
</file>