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419" r:id="rId3"/>
    <p:sldId id="420" r:id="rId4"/>
    <p:sldId id="421" r:id="rId5"/>
    <p:sldId id="422" r:id="rId6"/>
    <p:sldId id="423" r:id="rId7"/>
    <p:sldId id="424" r:id="rId8"/>
    <p:sldId id="425" r:id="rId9"/>
    <p:sldId id="426" r:id="rId10"/>
    <p:sldId id="427" r:id="rId11"/>
    <p:sldId id="442" r:id="rId12"/>
    <p:sldId id="443" r:id="rId13"/>
    <p:sldId id="444" r:id="rId14"/>
    <p:sldId id="445" r:id="rId15"/>
    <p:sldId id="446" r:id="rId16"/>
    <p:sldId id="41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21"/>
    <a:srgbClr val="005C2A"/>
    <a:srgbClr val="872760"/>
    <a:srgbClr val="B99B47"/>
    <a:srgbClr val="800080"/>
    <a:srgbClr val="FAA9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50" autoAdjust="0"/>
    <p:restoredTop sz="94660"/>
  </p:normalViewPr>
  <p:slideViewPr>
    <p:cSldViewPr>
      <p:cViewPr varScale="1">
        <p:scale>
          <a:sx n="83" d="100"/>
          <a:sy n="83" d="100"/>
        </p:scale>
        <p:origin x="179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32244-1C0F-4AC3-AF5A-00EDFE0EE79E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B17E7-ADBE-4EA7-8CFA-518DE26BB6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B17E7-ADBE-4EA7-8CFA-518DE26BB6A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523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11D268D-7D60-4CB3-99A5-434C432748F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gray">
          <a:xfrm>
            <a:off x="368300" y="395288"/>
            <a:ext cx="1384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chemeClr val="accent2"/>
                </a:solidFill>
              </a:rPr>
              <a:t>LOGO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3810000" y="5029200"/>
            <a:ext cx="4724400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057400"/>
            <a:ext cx="6096000" cy="682625"/>
          </a:xfrm>
        </p:spPr>
        <p:txBody>
          <a:bodyPr/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52A95-849B-4CE8-B58E-1169F99AE8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655638"/>
            <a:ext cx="2095500" cy="5592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655638"/>
            <a:ext cx="6134100" cy="5592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6A7101-AC64-44AD-B0FD-70C3D6992B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55638"/>
            <a:ext cx="4953000" cy="563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81000" y="1600200"/>
            <a:ext cx="8305800" cy="46482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008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4008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1800" y="64008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fld id="{5F4DB0C6-4E39-4A36-A67C-FDCD668593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55638"/>
            <a:ext cx="4953000" cy="563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600200"/>
            <a:ext cx="8305800" cy="46482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008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4008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1800" y="64008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fld id="{1E66AF37-05A9-493A-9149-540FEF87CD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7FD19E-4414-4633-B1F4-401B869561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08FB9F-FB97-4E57-AFDC-660F2F7BF4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6002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BAD6C-E095-4CD2-94DC-43A63A36DF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4AA6B-B31C-480C-8D18-3C337E3A59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F055C-65A7-40DF-B7DC-43CE2B03AD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2A529-69B3-4560-A4FB-58911FA3A4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CD400-E106-404B-B27E-7C269C249B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0A33B-17FE-4B28-ABF3-30911E9ECB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00200"/>
            <a:ext cx="8305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304800" y="64008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6096000" y="64008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2971800" y="64008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0A526E-354D-49F8-B43A-8257A52C634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304800" y="655638"/>
            <a:ext cx="49530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901428" y="1828800"/>
            <a:ext cx="52339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a-I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2  Elham" panose="00000400000000000000" pitchFamily="2" charset="-78"/>
              </a:rPr>
              <a:t>آموزش مجازی درس شیمی آلی </a:t>
            </a:r>
          </a:p>
          <a:p>
            <a:pPr algn="ctr"/>
            <a:r>
              <a:rPr lang="fa-I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2  Elham" panose="00000400000000000000" pitchFamily="2" charset="-78"/>
              </a:rPr>
              <a:t>(رشته آموزش زیست شناسی)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2  Elham" panose="00000400000000000000" pitchFamily="2" charset="-78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2739628" y="4988955"/>
            <a:ext cx="35575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a-I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2  Elham" panose="00000400000000000000" pitchFamily="2" charset="-78"/>
              </a:rPr>
              <a:t>پردیس علامه امینی تبریز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287" y="228600"/>
            <a:ext cx="1075913" cy="1739258"/>
          </a:xfrm>
          <a:prstGeom prst="rect">
            <a:avLst/>
          </a:prstGeom>
        </p:spPr>
      </p:pic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139481" y="4191000"/>
            <a:ext cx="49220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a-I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2  Elham" panose="00000400000000000000" pitchFamily="2" charset="-78"/>
              </a:rPr>
              <a:t>تهیه کننده : دکتر یاور احمدی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2  Elham" panose="00000400000000000000" pitchFamily="2" charset="-78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139481" y="3286899"/>
            <a:ext cx="49220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a-IR" altLang="fa-IR" sz="4000" dirty="0">
                <a:solidFill>
                  <a:srgbClr val="FFC000"/>
                </a:solidFill>
                <a:cs typeface="2  Elham" panose="00000400000000000000" pitchFamily="2" charset="-78"/>
              </a:rPr>
              <a:t>آلدئیدها وکتونها</a:t>
            </a:r>
            <a:endParaRPr lang="en-US" sz="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2  Elham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Rectangle 2"/>
          <p:cNvSpPr>
            <a:spLocks noGrp="1" noChangeArrowheads="1"/>
          </p:cNvSpPr>
          <p:nvPr>
            <p:ph type="title"/>
          </p:nvPr>
        </p:nvSpPr>
        <p:spPr>
          <a:xfrm>
            <a:off x="5791200" y="304800"/>
            <a:ext cx="2667000" cy="609600"/>
          </a:xfrm>
        </p:spPr>
        <p:txBody>
          <a:bodyPr/>
          <a:lstStyle/>
          <a:p>
            <a:pPr algn="r" eaLnBrk="1" hangingPunct="1"/>
            <a:r>
              <a:rPr lang="fa-IR" alt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مروری بر سنتز </a:t>
            </a:r>
            <a:endParaRPr lang="en-US" altLang="fa-I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2  Homa" panose="00000400000000000000" pitchFamily="2" charset="-78"/>
            </a:endParaRP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2286000"/>
          </a:xfrm>
        </p:spPr>
        <p:txBody>
          <a:bodyPr/>
          <a:lstStyle/>
          <a:p>
            <a:pPr algn="r" rtl="1" eaLnBrk="1" hangingPunct="1"/>
            <a:r>
              <a:rPr lang="fa-IR" altLang="fa-IR" smtClean="0">
                <a:cs typeface="2  Homa" panose="00000400000000000000" pitchFamily="2" charset="-78"/>
              </a:rPr>
              <a:t>اکسیداسیون</a:t>
            </a:r>
            <a:endParaRPr lang="en-US" altLang="fa-IR" smtClean="0">
              <a:cs typeface="2  Homa" panose="00000400000000000000" pitchFamily="2" charset="-78"/>
            </a:endParaRPr>
          </a:p>
          <a:p>
            <a:pPr lvl="1" eaLnBrk="1" hangingPunct="1"/>
            <a:r>
              <a:rPr lang="en-US" altLang="fa-IR" smtClean="0">
                <a:cs typeface="2  Homa" panose="00000400000000000000" pitchFamily="2" charset="-78"/>
              </a:rPr>
              <a:t>2</a:t>
            </a:r>
            <a:r>
              <a:rPr lang="en-US" altLang="fa-IR" smtClean="0">
                <a:cs typeface="2  Homa" panose="00000400000000000000" pitchFamily="2" charset="-78"/>
                <a:sym typeface="Symbol" panose="05050102010706020507" pitchFamily="18" charset="2"/>
              </a:rPr>
              <a:t> </a:t>
            </a:r>
            <a:r>
              <a:rPr lang="fa-IR" altLang="fa-IR" smtClean="0">
                <a:cs typeface="2  Homa" panose="00000400000000000000" pitchFamily="2" charset="-78"/>
                <a:sym typeface="Symbol" panose="05050102010706020507" pitchFamily="18" charset="2"/>
              </a:rPr>
              <a:t>الکل</a:t>
            </a:r>
            <a:r>
              <a:rPr lang="en-US" altLang="fa-IR" smtClean="0">
                <a:cs typeface="2  Homa" panose="00000400000000000000" pitchFamily="2" charset="-78"/>
                <a:sym typeface="Symbol" panose="05050102010706020507" pitchFamily="18" charset="2"/>
              </a:rPr>
              <a:t> + Na</a:t>
            </a:r>
            <a:r>
              <a:rPr lang="en-US" altLang="fa-IR" baseline="-25000" smtClean="0">
                <a:cs typeface="2  Homa" panose="00000400000000000000" pitchFamily="2" charset="-78"/>
                <a:sym typeface="Symbol" panose="05050102010706020507" pitchFamily="18" charset="2"/>
              </a:rPr>
              <a:t>2</a:t>
            </a:r>
            <a:r>
              <a:rPr lang="en-US" altLang="fa-IR" smtClean="0">
                <a:cs typeface="2  Homa" panose="00000400000000000000" pitchFamily="2" charset="-78"/>
                <a:sym typeface="Symbol" panose="05050102010706020507" pitchFamily="18" charset="2"/>
              </a:rPr>
              <a:t>Cr</a:t>
            </a:r>
            <a:r>
              <a:rPr lang="en-US" altLang="fa-IR" baseline="-25000" smtClean="0">
                <a:cs typeface="2  Homa" panose="00000400000000000000" pitchFamily="2" charset="-78"/>
                <a:sym typeface="Symbol" panose="05050102010706020507" pitchFamily="18" charset="2"/>
              </a:rPr>
              <a:t>2</a:t>
            </a:r>
            <a:r>
              <a:rPr lang="en-US" altLang="fa-IR" smtClean="0">
                <a:cs typeface="2  Homa" panose="00000400000000000000" pitchFamily="2" charset="-78"/>
                <a:sym typeface="Symbol" panose="05050102010706020507" pitchFamily="18" charset="2"/>
              </a:rPr>
              <a:t>O</a:t>
            </a:r>
            <a:r>
              <a:rPr lang="en-US" altLang="fa-IR" baseline="-25000" smtClean="0">
                <a:cs typeface="2  Homa" panose="00000400000000000000" pitchFamily="2" charset="-78"/>
                <a:sym typeface="Symbol" panose="05050102010706020507" pitchFamily="18" charset="2"/>
              </a:rPr>
              <a:t>7</a:t>
            </a:r>
            <a:r>
              <a:rPr lang="en-US" altLang="fa-IR" smtClean="0">
                <a:cs typeface="2  Homa" panose="00000400000000000000" pitchFamily="2" charset="-78"/>
                <a:sym typeface="Symbol" panose="05050102010706020507" pitchFamily="18" charset="2"/>
              </a:rPr>
              <a:t>  </a:t>
            </a:r>
            <a:r>
              <a:rPr lang="fa-IR" altLang="fa-IR" smtClean="0">
                <a:cs typeface="2  Homa" panose="00000400000000000000" pitchFamily="2" charset="-78"/>
                <a:sym typeface="Symbol" panose="05050102010706020507" pitchFamily="18" charset="2"/>
              </a:rPr>
              <a:t>کتون</a:t>
            </a:r>
            <a:endParaRPr lang="en-US" altLang="fa-IR" smtClean="0">
              <a:cs typeface="2  Homa" panose="00000400000000000000" pitchFamily="2" charset="-78"/>
              <a:sym typeface="Symbol" panose="05050102010706020507" pitchFamily="18" charset="2"/>
            </a:endParaRPr>
          </a:p>
          <a:p>
            <a:pPr lvl="1" eaLnBrk="1" hangingPunct="1"/>
            <a:r>
              <a:rPr lang="en-US" altLang="fa-IR" smtClean="0">
                <a:cs typeface="2  Homa" panose="00000400000000000000" pitchFamily="2" charset="-78"/>
                <a:sym typeface="Symbol" panose="05050102010706020507" pitchFamily="18" charset="2"/>
              </a:rPr>
              <a:t>1 </a:t>
            </a:r>
            <a:r>
              <a:rPr lang="fa-IR" altLang="fa-IR" smtClean="0">
                <a:cs typeface="2  Homa" panose="00000400000000000000" pitchFamily="2" charset="-78"/>
                <a:sym typeface="Symbol" panose="05050102010706020507" pitchFamily="18" charset="2"/>
              </a:rPr>
              <a:t>الکل</a:t>
            </a:r>
            <a:r>
              <a:rPr lang="en-US" altLang="fa-IR" smtClean="0">
                <a:cs typeface="2  Homa" panose="00000400000000000000" pitchFamily="2" charset="-78"/>
                <a:sym typeface="Symbol" panose="05050102010706020507" pitchFamily="18" charset="2"/>
              </a:rPr>
              <a:t> + PCC  </a:t>
            </a:r>
            <a:r>
              <a:rPr lang="fa-IR" altLang="fa-IR" smtClean="0">
                <a:cs typeface="2  Homa" panose="00000400000000000000" pitchFamily="2" charset="-78"/>
                <a:sym typeface="Symbol" panose="05050102010706020507" pitchFamily="18" charset="2"/>
              </a:rPr>
              <a:t>الدئید</a:t>
            </a:r>
            <a:endParaRPr lang="en-US" altLang="fa-IR" smtClean="0">
              <a:cs typeface="2  Homa" panose="00000400000000000000" pitchFamily="2" charset="-78"/>
              <a:sym typeface="Symbol" panose="05050102010706020507" pitchFamily="18" charset="2"/>
            </a:endParaRPr>
          </a:p>
          <a:p>
            <a:pPr algn="r" rtl="1" eaLnBrk="1" hangingPunct="1"/>
            <a:r>
              <a:rPr lang="fa-IR" altLang="fa-IR" smtClean="0">
                <a:cs typeface="2  Homa" panose="00000400000000000000" pitchFamily="2" charset="-78"/>
                <a:sym typeface="Symbol" panose="05050102010706020507" pitchFamily="18" charset="2"/>
              </a:rPr>
              <a:t>ازونولیز الکن ها</a:t>
            </a:r>
            <a:endParaRPr lang="en-US" altLang="fa-IR" smtClean="0">
              <a:cs typeface="2  Homa" panose="00000400000000000000" pitchFamily="2" charset="-78"/>
              <a:sym typeface="Symbol" panose="05050102010706020507" pitchFamily="18" charset="2"/>
            </a:endParaRPr>
          </a:p>
        </p:txBody>
      </p:sp>
      <p:pic>
        <p:nvPicPr>
          <p:cNvPr id="10957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5" y="4191001"/>
            <a:ext cx="7610475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96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7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2"/>
          <p:cNvSpPr>
            <a:spLocks noGrp="1" noChangeArrowheads="1"/>
          </p:cNvSpPr>
          <p:nvPr>
            <p:ph type="title"/>
          </p:nvPr>
        </p:nvSpPr>
        <p:spPr>
          <a:xfrm>
            <a:off x="5791200" y="228600"/>
            <a:ext cx="3048000" cy="609600"/>
          </a:xfrm>
        </p:spPr>
        <p:txBody>
          <a:bodyPr/>
          <a:lstStyle/>
          <a:p>
            <a:pPr algn="r" eaLnBrk="1" hangingPunct="1"/>
            <a:r>
              <a:rPr lang="fa-IR" alt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اکسیداسیون آلدئید ها</a:t>
            </a:r>
            <a:endParaRPr lang="en-US" altLang="fa-I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2  Homa" panose="00000400000000000000" pitchFamily="2" charset="-78"/>
            </a:endParaRPr>
          </a:p>
        </p:txBody>
      </p:sp>
      <p:sp>
        <p:nvSpPr>
          <p:cNvPr id="1249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822325" y="609600"/>
            <a:ext cx="6324600" cy="628650"/>
          </a:xfrm>
        </p:spPr>
        <p:txBody>
          <a:bodyPr/>
          <a:lstStyle/>
          <a:p>
            <a:pPr algn="r" rtl="1" eaLnBrk="1" hangingPunct="1">
              <a:buFontTx/>
              <a:buNone/>
            </a:pPr>
            <a:r>
              <a:rPr lang="fa-IR" altLang="fa-IR" sz="2400" dirty="0" smtClean="0">
                <a:cs typeface="2  Homa" panose="00000400000000000000" pitchFamily="2" charset="-78"/>
              </a:rPr>
              <a:t>به راحتی به کربوکسیلیک اسید ها اکسید میشوند.</a:t>
            </a:r>
            <a:endParaRPr lang="en-US" altLang="fa-IR" sz="2400" dirty="0" smtClean="0">
              <a:cs typeface="2  Homa" panose="00000400000000000000" pitchFamily="2" charset="-78"/>
            </a:endParaRPr>
          </a:p>
        </p:txBody>
      </p:sp>
      <p:pic>
        <p:nvPicPr>
          <p:cNvPr id="124935" name="Picture 5" descr="FG18_08-051UN-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76400"/>
            <a:ext cx="6248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9566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Rectangle 2"/>
          <p:cNvSpPr>
            <a:spLocks noGrp="1" noChangeArrowheads="1"/>
          </p:cNvSpPr>
          <p:nvPr>
            <p:ph type="title"/>
          </p:nvPr>
        </p:nvSpPr>
        <p:spPr>
          <a:xfrm>
            <a:off x="6248400" y="304800"/>
            <a:ext cx="2438400" cy="609600"/>
          </a:xfrm>
        </p:spPr>
        <p:txBody>
          <a:bodyPr/>
          <a:lstStyle/>
          <a:p>
            <a:pPr algn="r" eaLnBrk="1" hangingPunct="1"/>
            <a:r>
              <a:rPr lang="fa-IR" alt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عوامل احیاء کننده</a:t>
            </a:r>
            <a:endParaRPr lang="en-US" altLang="fa-I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2  Homa" panose="00000400000000000000" pitchFamily="2" charset="-78"/>
            </a:endParaRP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algn="r" rtl="1" eaLnBrk="1" hangingPunct="1"/>
            <a:r>
              <a:rPr lang="fa-IR" altLang="fa-IR" dirty="0" smtClean="0">
                <a:cs typeface="2  Homa" panose="00000400000000000000" pitchFamily="2" charset="-78"/>
              </a:rPr>
              <a:t>سدیم بور هیدرید  </a:t>
            </a:r>
            <a:r>
              <a:rPr lang="en-US" altLang="fa-IR" dirty="0" smtClean="0">
                <a:cs typeface="2  Homa" panose="00000400000000000000" pitchFamily="2" charset="-78"/>
              </a:rPr>
              <a:t>NaBH</a:t>
            </a:r>
            <a:r>
              <a:rPr lang="en-US" altLang="fa-IR" sz="2000" dirty="0" smtClean="0">
                <a:cs typeface="2  Homa" panose="00000400000000000000" pitchFamily="2" charset="-78"/>
              </a:rPr>
              <a:t>4</a:t>
            </a:r>
            <a:r>
              <a:rPr lang="en-US" altLang="fa-IR" dirty="0" smtClean="0">
                <a:cs typeface="2  Homa" panose="00000400000000000000" pitchFamily="2" charset="-78"/>
              </a:rPr>
              <a:t>)</a:t>
            </a:r>
            <a:r>
              <a:rPr lang="fa-IR" altLang="fa-IR" dirty="0" smtClean="0">
                <a:cs typeface="2  Homa" panose="00000400000000000000" pitchFamily="2" charset="-78"/>
              </a:rPr>
              <a:t> </a:t>
            </a:r>
            <a:r>
              <a:rPr lang="fa-IR" altLang="fa-IR" dirty="0" smtClean="0">
                <a:cs typeface="2  Homa" panose="00000400000000000000" pitchFamily="2" charset="-78"/>
              </a:rPr>
              <a:t>) </a:t>
            </a:r>
            <a:r>
              <a:rPr lang="en-US" altLang="fa-IR" dirty="0" smtClean="0">
                <a:cs typeface="2  Homa" panose="00000400000000000000" pitchFamily="2" charset="-78"/>
              </a:rPr>
              <a:t>C=O</a:t>
            </a:r>
            <a:r>
              <a:rPr lang="fa-IR" altLang="fa-IR" dirty="0" smtClean="0">
                <a:cs typeface="2  Homa" panose="00000400000000000000" pitchFamily="2" charset="-78"/>
              </a:rPr>
              <a:t> را احیاء میکند اما نه </a:t>
            </a:r>
            <a:r>
              <a:rPr lang="en-US" altLang="fa-IR" dirty="0" smtClean="0">
                <a:cs typeface="2  Homa" panose="00000400000000000000" pitchFamily="2" charset="-78"/>
              </a:rPr>
              <a:t>C=C</a:t>
            </a:r>
            <a:r>
              <a:rPr lang="fa-IR" altLang="fa-IR" dirty="0" smtClean="0">
                <a:cs typeface="2  Homa" panose="00000400000000000000" pitchFamily="2" charset="-78"/>
              </a:rPr>
              <a:t> را.</a:t>
            </a:r>
            <a:endParaRPr lang="en-US" altLang="fa-IR" dirty="0" smtClean="0">
              <a:cs typeface="2  Homa" panose="00000400000000000000" pitchFamily="2" charset="-78"/>
            </a:endParaRPr>
          </a:p>
          <a:p>
            <a:pPr algn="r" rtl="1" eaLnBrk="1" hangingPunct="1"/>
            <a:r>
              <a:rPr lang="fa-IR" altLang="fa-IR" dirty="0" smtClean="0">
                <a:cs typeface="2  Homa" panose="00000400000000000000" pitchFamily="2" charset="-78"/>
              </a:rPr>
              <a:t>لیتیم الومینیوم هیدرید (</a:t>
            </a:r>
            <a:r>
              <a:rPr lang="en-US" altLang="fa-IR" dirty="0" smtClean="0">
                <a:cs typeface="2  Homa" panose="00000400000000000000" pitchFamily="2" charset="-78"/>
              </a:rPr>
              <a:t>LiAlH</a:t>
            </a:r>
            <a:r>
              <a:rPr lang="en-US" altLang="fa-IR" sz="2000" dirty="0" smtClean="0">
                <a:cs typeface="2  Homa" panose="00000400000000000000" pitchFamily="2" charset="-78"/>
              </a:rPr>
              <a:t>4</a:t>
            </a:r>
            <a:r>
              <a:rPr lang="fa-IR" altLang="fa-IR" dirty="0" smtClean="0">
                <a:cs typeface="2  Homa" panose="00000400000000000000" pitchFamily="2" charset="-78"/>
              </a:rPr>
              <a:t>) قوی تر وحمل ونقل آن مشکل تر است.</a:t>
            </a:r>
            <a:endParaRPr lang="en-US" altLang="fa-IR" dirty="0" smtClean="0">
              <a:cs typeface="2  Homa" panose="00000400000000000000" pitchFamily="2" charset="-78"/>
            </a:endParaRPr>
          </a:p>
          <a:p>
            <a:pPr algn="r" rtl="1" eaLnBrk="1" hangingPunct="1"/>
            <a:r>
              <a:rPr lang="fa-IR" altLang="fa-IR" dirty="0" smtClean="0">
                <a:cs typeface="2  Homa" panose="00000400000000000000" pitchFamily="2" charset="-78"/>
              </a:rPr>
              <a:t>گاز هیدروژن در حضور کاتالیزور میتواند </a:t>
            </a:r>
            <a:r>
              <a:rPr lang="en-US" altLang="fa-IR" dirty="0" smtClean="0">
                <a:cs typeface="2  Homa" panose="00000400000000000000" pitchFamily="2" charset="-78"/>
              </a:rPr>
              <a:t>C=C</a:t>
            </a:r>
            <a:r>
              <a:rPr lang="fa-IR" altLang="fa-IR" dirty="0" smtClean="0">
                <a:cs typeface="2  Homa" panose="00000400000000000000" pitchFamily="2" charset="-78"/>
              </a:rPr>
              <a:t> را احیاءکند.</a:t>
            </a:r>
            <a:endParaRPr lang="en-US" altLang="fa-IR" dirty="0" smtClean="0">
              <a:cs typeface="2 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346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2"/>
          <p:cNvSpPr>
            <a:spLocks noGrp="1" noChangeArrowheads="1"/>
          </p:cNvSpPr>
          <p:nvPr>
            <p:ph type="title"/>
          </p:nvPr>
        </p:nvSpPr>
        <p:spPr>
          <a:xfrm>
            <a:off x="6172200" y="304800"/>
            <a:ext cx="2286000" cy="533400"/>
          </a:xfrm>
        </p:spPr>
        <p:txBody>
          <a:bodyPr/>
          <a:lstStyle/>
          <a:p>
            <a:pPr algn="r" eaLnBrk="1" hangingPunct="1"/>
            <a:r>
              <a:rPr lang="fa-IR" alt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اکسیژن زدایی</a:t>
            </a:r>
            <a:endParaRPr lang="en-US" altLang="fa-I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2  Homa" panose="00000400000000000000" pitchFamily="2" charset="-78"/>
            </a:endParaRP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altLang="fa-IR" dirty="0" smtClean="0">
                <a:cs typeface="2  Homa" panose="00000400000000000000" pitchFamily="2" charset="-78"/>
              </a:rPr>
              <a:t>احیاء </a:t>
            </a:r>
            <a:r>
              <a:rPr lang="en-US" altLang="fa-IR" dirty="0" smtClean="0">
                <a:cs typeface="2  Homa" panose="00000400000000000000" pitchFamily="2" charset="-78"/>
              </a:rPr>
              <a:t>C=O</a:t>
            </a:r>
            <a:r>
              <a:rPr lang="fa-IR" altLang="fa-IR" dirty="0" smtClean="0">
                <a:cs typeface="2  Homa" panose="00000400000000000000" pitchFamily="2" charset="-78"/>
              </a:rPr>
              <a:t> به </a:t>
            </a:r>
            <a:r>
              <a:rPr lang="en-US" altLang="fa-IR" dirty="0" smtClean="0">
                <a:cs typeface="2  Homa" panose="00000400000000000000" pitchFamily="2" charset="-78"/>
              </a:rPr>
              <a:t>CH</a:t>
            </a:r>
            <a:r>
              <a:rPr lang="en-US" altLang="fa-IR" sz="2000" dirty="0" smtClean="0">
                <a:cs typeface="2  Homa" panose="00000400000000000000" pitchFamily="2" charset="-78"/>
              </a:rPr>
              <a:t>2</a:t>
            </a:r>
          </a:p>
          <a:p>
            <a:pPr algn="r" rtl="1" eaLnBrk="1" hangingPunct="1"/>
            <a:r>
              <a:rPr lang="fa-IR" altLang="fa-IR" dirty="0" smtClean="0">
                <a:cs typeface="2  Homa" panose="00000400000000000000" pitchFamily="2" charset="-78"/>
              </a:rPr>
              <a:t>دو روش وجود دارد:</a:t>
            </a:r>
            <a:endParaRPr lang="en-US" altLang="fa-IR" dirty="0" smtClean="0">
              <a:cs typeface="2  Homa" panose="00000400000000000000" pitchFamily="2" charset="-78"/>
            </a:endParaRPr>
          </a:p>
          <a:p>
            <a:pPr lvl="1" algn="r" rtl="1" eaLnBrk="1" hangingPunct="1"/>
            <a:r>
              <a:rPr lang="fa-IR" altLang="fa-IR" dirty="0" smtClean="0">
                <a:cs typeface="2  Homa" panose="00000400000000000000" pitchFamily="2" charset="-78"/>
              </a:rPr>
              <a:t>  احیاء کلیمانسون وقتی استفاده میشود که مولکول در شرایط اسیدی داغ پایدار باشد.</a:t>
            </a:r>
            <a:endParaRPr lang="en-US" altLang="fa-IR" dirty="0" smtClean="0">
              <a:cs typeface="2  Homa" panose="00000400000000000000" pitchFamily="2" charset="-78"/>
            </a:endParaRPr>
          </a:p>
          <a:p>
            <a:pPr lvl="1" algn="r" rtl="1" eaLnBrk="1" hangingPunct="1"/>
            <a:r>
              <a:rPr lang="fa-IR" altLang="fa-IR" dirty="0" smtClean="0">
                <a:cs typeface="2  Homa" panose="00000400000000000000" pitchFamily="2" charset="-78"/>
              </a:rPr>
              <a:t>  ولف کیشنر وقتی استفاده میشود که مولکول در محیط بسیار بازی پایدار باشد.</a:t>
            </a:r>
            <a:r>
              <a:rPr lang="en-US" altLang="fa-IR" dirty="0" smtClean="0">
                <a:cs typeface="2  Homa" panose="00000400000000000000" pitchFamily="2" charset="-78"/>
              </a:rPr>
              <a:t/>
            </a:r>
            <a:br>
              <a:rPr lang="en-US" altLang="fa-IR" dirty="0" smtClean="0">
                <a:cs typeface="2  Homa" panose="00000400000000000000" pitchFamily="2" charset="-78"/>
              </a:rPr>
            </a:br>
            <a:r>
              <a:rPr lang="en-US" altLang="fa-IR" dirty="0" smtClean="0">
                <a:cs typeface="2  Homa" panose="00000400000000000000" pitchFamily="2" charset="-78"/>
              </a:rPr>
              <a:t/>
            </a:r>
            <a:br>
              <a:rPr lang="en-US" altLang="fa-IR" dirty="0" smtClean="0">
                <a:cs typeface="2  Homa" panose="00000400000000000000" pitchFamily="2" charset="-78"/>
              </a:rPr>
            </a:br>
            <a:r>
              <a:rPr lang="en-US" altLang="fa-IR" dirty="0" smtClean="0">
                <a:cs typeface="2  Homa" panose="00000400000000000000" pitchFamily="2" charset="-78"/>
              </a:rPr>
              <a:t>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71944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2"/>
          <p:cNvSpPr>
            <a:spLocks noGrp="1" noChangeArrowheads="1"/>
          </p:cNvSpPr>
          <p:nvPr>
            <p:ph type="title"/>
          </p:nvPr>
        </p:nvSpPr>
        <p:spPr>
          <a:xfrm>
            <a:off x="6629400" y="76200"/>
            <a:ext cx="2209800" cy="958848"/>
          </a:xfrm>
        </p:spPr>
        <p:txBody>
          <a:bodyPr/>
          <a:lstStyle/>
          <a:p>
            <a:pPr algn="r" eaLnBrk="1" hangingPunct="1"/>
            <a:r>
              <a:rPr lang="fa-IR" alt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احیاء کلیمانسون</a:t>
            </a:r>
            <a:endParaRPr lang="en-US" altLang="fa-I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44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95450"/>
            <a:ext cx="7391400" cy="191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00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114802"/>
            <a:ext cx="7315200" cy="127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184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Rectangle 2"/>
          <p:cNvSpPr>
            <a:spLocks noGrp="1" noChangeArrowheads="1"/>
          </p:cNvSpPr>
          <p:nvPr>
            <p:ph type="title"/>
          </p:nvPr>
        </p:nvSpPr>
        <p:spPr>
          <a:xfrm>
            <a:off x="6324600" y="304800"/>
            <a:ext cx="2286000" cy="609600"/>
          </a:xfrm>
        </p:spPr>
        <p:txBody>
          <a:bodyPr/>
          <a:lstStyle/>
          <a:p>
            <a:pPr algn="r" eaLnBrk="1" hangingPunct="1"/>
            <a:r>
              <a:rPr lang="fa-IR" alt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احیاء ولف کیشنر</a:t>
            </a:r>
            <a:endParaRPr lang="en-US" altLang="fa-I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2  Homa" panose="00000400000000000000" pitchFamily="2" charset="-78"/>
            </a:endParaRP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2209800"/>
          </a:xfrm>
        </p:spPr>
        <p:txBody>
          <a:bodyPr/>
          <a:lstStyle/>
          <a:p>
            <a:pPr algn="just" rtl="1" eaLnBrk="1" hangingPunct="1"/>
            <a:r>
              <a:rPr lang="fa-IR" altLang="fa-IR" dirty="0" smtClean="0">
                <a:cs typeface="2  Homa" panose="00000400000000000000" pitchFamily="2" charset="-78"/>
              </a:rPr>
              <a:t>هیدرازون تشکیل میشود سپس با باز قوی مانند     </a:t>
            </a:r>
            <a:r>
              <a:rPr lang="en-US" altLang="fa-IR" dirty="0" smtClean="0">
                <a:cs typeface="2  Homa" panose="00000400000000000000" pitchFamily="2" charset="-78"/>
              </a:rPr>
              <a:t>KOH</a:t>
            </a:r>
            <a:r>
              <a:rPr lang="fa-IR" altLang="fa-IR" dirty="0" smtClean="0">
                <a:cs typeface="2  Homa" panose="00000400000000000000" pitchFamily="2" charset="-78"/>
              </a:rPr>
              <a:t> یا ترشیاری بوتوکسید حرارت داده میشود. </a:t>
            </a:r>
            <a:endParaRPr lang="en-US" altLang="fa-IR" dirty="0" smtClean="0">
              <a:cs typeface="2  Homa" panose="00000400000000000000" pitchFamily="2" charset="-78"/>
            </a:endParaRPr>
          </a:p>
          <a:p>
            <a:pPr algn="just" rtl="1" eaLnBrk="1" hangingPunct="1"/>
            <a:r>
              <a:rPr lang="fa-IR" altLang="fa-IR" dirty="0" smtClean="0">
                <a:cs typeface="2  Homa" panose="00000400000000000000" pitchFamily="2" charset="-78"/>
              </a:rPr>
              <a:t>از حلال با نقطه جوش بالا استفاده میشود:اتیلن گلیکول دی اتیلن گلیکول یا </a:t>
            </a:r>
            <a:r>
              <a:rPr lang="en-US" altLang="fa-IR" dirty="0" smtClean="0">
                <a:cs typeface="2  Homa" panose="00000400000000000000" pitchFamily="2" charset="-78"/>
              </a:rPr>
              <a:t>DMSO</a:t>
            </a:r>
            <a:r>
              <a:rPr lang="fa-IR" altLang="fa-IR" dirty="0" smtClean="0">
                <a:cs typeface="2  Homa" panose="00000400000000000000" pitchFamily="2" charset="-78"/>
              </a:rPr>
              <a:t>.</a:t>
            </a:r>
            <a:endParaRPr lang="en-US" altLang="fa-IR" dirty="0" smtClean="0">
              <a:cs typeface="2  Homa" panose="00000400000000000000" pitchFamily="2" charset="-78"/>
            </a:endParaRPr>
          </a:p>
        </p:txBody>
      </p:sp>
      <p:pic>
        <p:nvPicPr>
          <p:cNvPr id="12903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267202"/>
            <a:ext cx="8534400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530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43000" y="2971800"/>
            <a:ext cx="7315200" cy="21336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rtl="1"/>
            <a:r>
              <a:rPr lang="fa-IR" altLang="fa-IR" sz="3200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با تشکر از توجه و همکاری شما دانشجویان عزیزم</a:t>
            </a:r>
            <a:endParaRPr lang="en-US" altLang="fa-IR" sz="3200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2 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443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Rectangle 2"/>
          <p:cNvSpPr>
            <a:spLocks noGrp="1" noChangeArrowheads="1"/>
          </p:cNvSpPr>
          <p:nvPr>
            <p:ph type="title"/>
          </p:nvPr>
        </p:nvSpPr>
        <p:spPr>
          <a:xfrm>
            <a:off x="6324600" y="34636"/>
            <a:ext cx="2362200" cy="990600"/>
          </a:xfrm>
        </p:spPr>
        <p:txBody>
          <a:bodyPr/>
          <a:lstStyle/>
          <a:p>
            <a:pPr eaLnBrk="1" hangingPunct="1"/>
            <a:r>
              <a:rPr lang="fa-IR" alt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Elham" panose="00000400000000000000" pitchFamily="2" charset="-78"/>
              </a:rPr>
              <a:t>ترکیبات کربونیل</a:t>
            </a:r>
            <a:endParaRPr lang="en-US" altLang="fa-I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2  Elham" panose="00000400000000000000" pitchFamily="2" charset="-78"/>
            </a:endParaRPr>
          </a:p>
        </p:txBody>
      </p:sp>
      <p:pic>
        <p:nvPicPr>
          <p:cNvPr id="101382" name="Picture 4" descr="FG18_00-01T01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28800"/>
            <a:ext cx="8813800" cy="354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83" name="Rectangle 5"/>
          <p:cNvSpPr>
            <a:spLocks noChangeArrowheads="1"/>
          </p:cNvSpPr>
          <p:nvPr/>
        </p:nvSpPr>
        <p:spPr bwMode="auto">
          <a:xfrm>
            <a:off x="250825" y="1844675"/>
            <a:ext cx="8893175" cy="504825"/>
          </a:xfrm>
          <a:prstGeom prst="rect">
            <a:avLst/>
          </a:prstGeom>
          <a:solidFill>
            <a:srgbClr val="FFCC99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a-IR" altLang="fa-IR" sz="2400" b="1" dirty="0">
                <a:cs typeface="2  Homa" panose="00000400000000000000" pitchFamily="2" charset="-78"/>
              </a:rPr>
              <a:t>بعضی از ترکیبات متداول کربونیل دار</a:t>
            </a:r>
            <a:endParaRPr lang="en-US" altLang="fa-IR" sz="2400" b="1" dirty="0">
              <a:cs typeface="2 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67464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Rectangle 2"/>
          <p:cNvSpPr>
            <a:spLocks noGrp="1" noChangeArrowheads="1"/>
          </p:cNvSpPr>
          <p:nvPr>
            <p:ph type="title"/>
          </p:nvPr>
        </p:nvSpPr>
        <p:spPr>
          <a:xfrm>
            <a:off x="6451600" y="65881"/>
            <a:ext cx="2362200" cy="914400"/>
          </a:xfrm>
        </p:spPr>
        <p:txBody>
          <a:bodyPr/>
          <a:lstStyle/>
          <a:p>
            <a:pPr eaLnBrk="1" hangingPunct="1"/>
            <a:r>
              <a:rPr lang="fa-IR" alt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ساختمان کربونیل</a:t>
            </a:r>
            <a:endParaRPr lang="en-US" altLang="fa-I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2  Homa" panose="00000400000000000000" pitchFamily="2" charset="-78"/>
            </a:endParaRP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1697038"/>
          </a:xfrm>
        </p:spPr>
        <p:txBody>
          <a:bodyPr/>
          <a:lstStyle/>
          <a:p>
            <a:pPr algn="r" rtl="1" eaLnBrk="1" hangingPunct="1"/>
            <a:r>
              <a:rPr lang="fa-IR" altLang="fa-IR" smtClean="0">
                <a:cs typeface="2  Homa" panose="00000400000000000000" pitchFamily="2" charset="-78"/>
              </a:rPr>
              <a:t>کربن هیبریداسیون  </a:t>
            </a:r>
            <a:r>
              <a:rPr lang="en-US" altLang="fa-IR" smtClean="0">
                <a:cs typeface="2  Homa" panose="00000400000000000000" pitchFamily="2" charset="-78"/>
              </a:rPr>
              <a:t>sp2</a:t>
            </a:r>
            <a:r>
              <a:rPr lang="fa-IR" altLang="fa-IR" smtClean="0">
                <a:cs typeface="2  Homa" panose="00000400000000000000" pitchFamily="2" charset="-78"/>
              </a:rPr>
              <a:t> دارد.</a:t>
            </a:r>
            <a:endParaRPr lang="en-US" altLang="fa-IR" smtClean="0">
              <a:cs typeface="2  Homa" panose="00000400000000000000" pitchFamily="2" charset="-78"/>
            </a:endParaRPr>
          </a:p>
          <a:p>
            <a:pPr algn="r" rtl="1" eaLnBrk="1" hangingPunct="1"/>
            <a:r>
              <a:rPr lang="fa-IR" altLang="fa-IR" smtClean="0">
                <a:cs typeface="2  Homa" panose="00000400000000000000" pitchFamily="2" charset="-78"/>
              </a:rPr>
              <a:t>پیوند </a:t>
            </a:r>
            <a:r>
              <a:rPr lang="en-US" altLang="fa-IR" smtClean="0">
                <a:cs typeface="2  Homa" panose="00000400000000000000" pitchFamily="2" charset="-78"/>
              </a:rPr>
              <a:t>C=O</a:t>
            </a:r>
            <a:r>
              <a:rPr lang="fa-IR" altLang="fa-IR" smtClean="0">
                <a:cs typeface="2  Homa" panose="00000400000000000000" pitchFamily="2" charset="-78"/>
              </a:rPr>
              <a:t> کوتاهتر قویتر و قطبی تر از پیوند </a:t>
            </a:r>
            <a:r>
              <a:rPr lang="en-US" altLang="fa-IR" smtClean="0">
                <a:cs typeface="2  Homa" panose="00000400000000000000" pitchFamily="2" charset="-78"/>
              </a:rPr>
              <a:t>C=C</a:t>
            </a:r>
            <a:r>
              <a:rPr lang="fa-IR" altLang="fa-IR" smtClean="0">
                <a:cs typeface="2  Homa" panose="00000400000000000000" pitchFamily="2" charset="-78"/>
              </a:rPr>
              <a:t> در آلکنهاست.</a:t>
            </a:r>
            <a:endParaRPr lang="en-US" altLang="fa-IR" smtClean="0">
              <a:cs typeface="2  Homa" panose="00000400000000000000" pitchFamily="2" charset="-78"/>
            </a:endParaRPr>
          </a:p>
        </p:txBody>
      </p:sp>
      <p:pic>
        <p:nvPicPr>
          <p:cNvPr id="102410" name="Picture 6" descr="FG18_00-03UN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124200"/>
            <a:ext cx="8585200" cy="225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5791200" y="3068638"/>
            <a:ext cx="1008063" cy="431800"/>
          </a:xfrm>
          <a:prstGeom prst="rect">
            <a:avLst/>
          </a:prstGeom>
          <a:solidFill>
            <a:schemeClr val="bg1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a-IR" altLang="fa-IR" sz="2400">
                <a:cs typeface="2  Homa" panose="00000400000000000000" pitchFamily="2" charset="-78"/>
              </a:rPr>
              <a:t>طول</a:t>
            </a:r>
            <a:endParaRPr lang="en-US" altLang="fa-IR" sz="2400">
              <a:cs typeface="2  Homa" panose="00000400000000000000" pitchFamily="2" charset="-78"/>
            </a:endParaRPr>
          </a:p>
        </p:txBody>
      </p:sp>
      <p:sp>
        <p:nvSpPr>
          <p:cNvPr id="102408" name="Rectangle 8"/>
          <p:cNvSpPr>
            <a:spLocks noChangeArrowheads="1"/>
          </p:cNvSpPr>
          <p:nvPr/>
        </p:nvSpPr>
        <p:spPr bwMode="auto">
          <a:xfrm>
            <a:off x="7391400" y="3107749"/>
            <a:ext cx="1152525" cy="360362"/>
          </a:xfrm>
          <a:prstGeom prst="rect">
            <a:avLst/>
          </a:prstGeom>
          <a:solidFill>
            <a:schemeClr val="bg1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a-IR" altLang="fa-IR" sz="2400">
                <a:cs typeface="2  Homa" panose="00000400000000000000" pitchFamily="2" charset="-78"/>
              </a:rPr>
              <a:t>انرژی</a:t>
            </a:r>
            <a:endParaRPr lang="en-US" altLang="fa-IR" sz="2400">
              <a:cs typeface="2 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93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4876800" cy="1066800"/>
          </a:xfrm>
        </p:spPr>
        <p:txBody>
          <a:bodyPr/>
          <a:lstStyle/>
          <a:p>
            <a:pPr algn="r" rtl="1" eaLnBrk="1" hangingPunct="1"/>
            <a:r>
              <a:rPr lang="fa-IR" altLang="fa-IR" dirty="0" smtClean="0">
                <a:solidFill>
                  <a:srgbClr val="FF0000"/>
                </a:solidFill>
                <a:cs typeface="2  Homa" panose="00000400000000000000" pitchFamily="2" charset="-78"/>
              </a:rPr>
              <a:t>نامگذاری کتونها به روش</a:t>
            </a:r>
            <a:r>
              <a:rPr lang="en-US" altLang="fa-IR" sz="4000" dirty="0" smtClean="0">
                <a:solidFill>
                  <a:srgbClr val="FF0000"/>
                </a:solidFill>
                <a:cs typeface="2  Homa" panose="00000400000000000000" pitchFamily="2" charset="-78"/>
              </a:rPr>
              <a:t>IUPAC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pPr algn="just" rtl="1" eaLnBrk="1" hangingPunct="1"/>
            <a:r>
              <a:rPr lang="en-US" altLang="fa-IR" dirty="0" smtClean="0">
                <a:cs typeface="2  Homa" panose="00000400000000000000" pitchFamily="2" charset="-78"/>
              </a:rPr>
              <a:t>-e</a:t>
            </a:r>
            <a:r>
              <a:rPr lang="fa-IR" altLang="fa-IR" dirty="0" smtClean="0">
                <a:cs typeface="2  Homa" panose="00000400000000000000" pitchFamily="2" charset="-78"/>
              </a:rPr>
              <a:t> به   </a:t>
            </a:r>
            <a:r>
              <a:rPr lang="en-US" altLang="fa-IR" dirty="0" smtClean="0">
                <a:cs typeface="2  Homa" panose="00000400000000000000" pitchFamily="2" charset="-78"/>
              </a:rPr>
              <a:t>-one </a:t>
            </a:r>
            <a:r>
              <a:rPr lang="fa-IR" altLang="fa-IR" dirty="0" smtClean="0">
                <a:cs typeface="2  Homa" panose="00000400000000000000" pitchFamily="2" charset="-78"/>
              </a:rPr>
              <a:t> تبدیل شود.موقعیت کربونیل  با شماره مشخص شود.</a:t>
            </a:r>
            <a:endParaRPr lang="en-US" altLang="fa-IR" dirty="0" smtClean="0">
              <a:cs typeface="2  Homa" panose="00000400000000000000" pitchFamily="2" charset="-78"/>
            </a:endParaRPr>
          </a:p>
          <a:p>
            <a:pPr algn="just" rtl="1" eaLnBrk="1" hangingPunct="1"/>
            <a:r>
              <a:rPr lang="fa-IR" altLang="fa-IR" dirty="0" smtClean="0">
                <a:cs typeface="2  Homa" panose="00000400000000000000" pitchFamily="2" charset="-78"/>
              </a:rPr>
              <a:t>شماره زنجیر را به گونه ای میدهیم که کربونیل عدد کمتری داشته باشد.</a:t>
            </a:r>
            <a:endParaRPr lang="en-US" altLang="fa-IR" dirty="0" smtClean="0">
              <a:cs typeface="2  Homa" panose="00000400000000000000" pitchFamily="2" charset="-78"/>
            </a:endParaRPr>
          </a:p>
          <a:p>
            <a:pPr algn="just" rtl="1" eaLnBrk="1" hangingPunct="1"/>
            <a:r>
              <a:rPr lang="fa-IR" altLang="fa-IR" dirty="0" smtClean="0">
                <a:cs typeface="2  Homa" panose="00000400000000000000" pitchFamily="2" charset="-78"/>
              </a:rPr>
              <a:t>برای کتونهای حلقه ای کربن کربونیل با شماره یک مشخص میشود.</a:t>
            </a:r>
            <a:endParaRPr lang="en-US" altLang="fa-IR" dirty="0" smtClean="0">
              <a:cs typeface="2 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486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Rectangle 2"/>
          <p:cNvSpPr>
            <a:spLocks noGrp="1" noChangeArrowheads="1"/>
          </p:cNvSpPr>
          <p:nvPr>
            <p:ph type="title"/>
          </p:nvPr>
        </p:nvSpPr>
        <p:spPr>
          <a:xfrm>
            <a:off x="7162800" y="381000"/>
            <a:ext cx="1223963" cy="563562"/>
          </a:xfrm>
        </p:spPr>
        <p:txBody>
          <a:bodyPr/>
          <a:lstStyle/>
          <a:p>
            <a:pPr algn="r" eaLnBrk="1" hangingPunct="1"/>
            <a:r>
              <a:rPr lang="fa-IR" altLang="fa-IR" dirty="0" smtClean="0">
                <a:solidFill>
                  <a:srgbClr val="FF0000"/>
                </a:solidFill>
                <a:cs typeface="2  Elham" panose="00000400000000000000" pitchFamily="2" charset="-78"/>
              </a:rPr>
              <a:t>مثال ها</a:t>
            </a:r>
            <a:endParaRPr lang="en-US" altLang="fa-IR" dirty="0" smtClean="0">
              <a:solidFill>
                <a:srgbClr val="FF0000"/>
              </a:solidFill>
              <a:cs typeface="2  Elham" panose="00000400000000000000" pitchFamily="2" charset="-78"/>
            </a:endParaRPr>
          </a:p>
        </p:txBody>
      </p:sp>
      <p:pic>
        <p:nvPicPr>
          <p:cNvPr id="2109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6550"/>
            <a:ext cx="28956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9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533525"/>
            <a:ext cx="14859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9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810000"/>
            <a:ext cx="310515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950" name="Text Box 6"/>
          <p:cNvSpPr txBox="1">
            <a:spLocks noChangeArrowheads="1"/>
          </p:cNvSpPr>
          <p:nvPr/>
        </p:nvSpPr>
        <p:spPr bwMode="auto">
          <a:xfrm>
            <a:off x="609600" y="3087688"/>
            <a:ext cx="3000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a-IR" sz="2400"/>
              <a:t>3-methyl-2-butanone</a:t>
            </a:r>
          </a:p>
        </p:txBody>
      </p:sp>
      <p:sp>
        <p:nvSpPr>
          <p:cNvPr id="210951" name="Text Box 7"/>
          <p:cNvSpPr txBox="1">
            <a:spLocks noChangeArrowheads="1"/>
          </p:cNvSpPr>
          <p:nvPr/>
        </p:nvSpPr>
        <p:spPr bwMode="auto">
          <a:xfrm>
            <a:off x="5029200" y="3429000"/>
            <a:ext cx="335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a-IR" sz="2400"/>
              <a:t>3-bromocyclohexanone</a:t>
            </a:r>
          </a:p>
        </p:txBody>
      </p:sp>
      <p:sp>
        <p:nvSpPr>
          <p:cNvPr id="210952" name="Text Box 8"/>
          <p:cNvSpPr txBox="1">
            <a:spLocks noChangeArrowheads="1"/>
          </p:cNvSpPr>
          <p:nvPr/>
        </p:nvSpPr>
        <p:spPr bwMode="auto">
          <a:xfrm>
            <a:off x="2133600" y="5297488"/>
            <a:ext cx="44839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a-IR" sz="2400" dirty="0" smtClean="0"/>
              <a:t>4-hydroxy-3-methyl-2-butanone</a:t>
            </a:r>
            <a:endParaRPr lang="en-US" altLang="fa-IR" sz="2400" dirty="0"/>
          </a:p>
        </p:txBody>
      </p:sp>
    </p:spTree>
    <p:extLst>
      <p:ext uri="{BB962C8B-B14F-4D97-AF65-F5344CB8AC3E}">
        <p14:creationId xmlns:p14="http://schemas.microsoft.com/office/powerpoint/2010/main" val="318922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0" grpId="0" autoUpdateAnimBg="0"/>
      <p:bldP spid="210951" grpId="0" autoUpdateAnimBg="0"/>
      <p:bldP spid="21095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2"/>
          <p:cNvSpPr>
            <a:spLocks noGrp="1" noChangeArrowheads="1"/>
          </p:cNvSpPr>
          <p:nvPr>
            <p:ph type="title"/>
          </p:nvPr>
        </p:nvSpPr>
        <p:spPr>
          <a:xfrm>
            <a:off x="6248400" y="304800"/>
            <a:ext cx="2514600" cy="487362"/>
          </a:xfrm>
        </p:spPr>
        <p:txBody>
          <a:bodyPr/>
          <a:lstStyle/>
          <a:p>
            <a:pPr algn="r" eaLnBrk="1" hangingPunct="1"/>
            <a:r>
              <a:rPr lang="fa-IR" alt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نامگذاری </a:t>
            </a:r>
            <a:r>
              <a:rPr lang="fa-IR" alt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آلدئید ها</a:t>
            </a:r>
            <a:endParaRPr lang="en-US" altLang="fa-I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2  Homa" panose="00000400000000000000" pitchFamily="2" charset="-78"/>
            </a:endParaRPr>
          </a:p>
        </p:txBody>
      </p:sp>
      <p:sp>
        <p:nvSpPr>
          <p:cNvPr id="1054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590800"/>
          </a:xfrm>
        </p:spPr>
        <p:txBody>
          <a:bodyPr/>
          <a:lstStyle/>
          <a:p>
            <a:pPr algn="r" rtl="1" eaLnBrk="1" hangingPunct="1"/>
            <a:r>
              <a:rPr lang="en-US" altLang="fa-IR" dirty="0" smtClean="0">
                <a:cs typeface="2  Homa" panose="00000400000000000000" pitchFamily="2" charset="-78"/>
              </a:rPr>
              <a:t>IUPAC</a:t>
            </a:r>
            <a:r>
              <a:rPr lang="fa-IR" altLang="fa-IR" dirty="0" smtClean="0">
                <a:cs typeface="2  Homa" panose="00000400000000000000" pitchFamily="2" charset="-78"/>
              </a:rPr>
              <a:t>:جایگذینی </a:t>
            </a:r>
            <a:r>
              <a:rPr lang="en-US" altLang="fa-IR" dirty="0" smtClean="0">
                <a:cs typeface="2  Homa" panose="00000400000000000000" pitchFamily="2" charset="-78"/>
              </a:rPr>
              <a:t>–e</a:t>
            </a:r>
            <a:r>
              <a:rPr lang="fa-IR" altLang="fa-IR" dirty="0" smtClean="0">
                <a:cs typeface="2  Homa" panose="00000400000000000000" pitchFamily="2" charset="-78"/>
              </a:rPr>
              <a:t> با </a:t>
            </a:r>
            <a:r>
              <a:rPr lang="en-US" altLang="fa-IR" dirty="0" smtClean="0">
                <a:cs typeface="2  Homa" panose="00000400000000000000" pitchFamily="2" charset="-78"/>
              </a:rPr>
              <a:t>-al</a:t>
            </a:r>
            <a:r>
              <a:rPr lang="fa-IR" altLang="fa-IR" dirty="0" smtClean="0">
                <a:cs typeface="2  Homa" panose="00000400000000000000" pitchFamily="2" charset="-78"/>
              </a:rPr>
              <a:t>.</a:t>
            </a:r>
            <a:endParaRPr lang="en-US" altLang="fa-IR" dirty="0" smtClean="0">
              <a:cs typeface="2  Homa" panose="00000400000000000000" pitchFamily="2" charset="-78"/>
            </a:endParaRPr>
          </a:p>
          <a:p>
            <a:pPr algn="r" rtl="1" eaLnBrk="1" hangingPunct="1">
              <a:buFontTx/>
              <a:buNone/>
            </a:pPr>
            <a:r>
              <a:rPr lang="fa-IR" altLang="fa-IR" dirty="0" smtClean="0">
                <a:cs typeface="2  Homa" panose="00000400000000000000" pitchFamily="2" charset="-78"/>
              </a:rPr>
              <a:t>به کربن آلدئید شماره یک بدهید</a:t>
            </a:r>
            <a:r>
              <a:rPr lang="fa-IR" altLang="fa-IR" dirty="0" smtClean="0">
                <a:cs typeface="2  Homa" panose="00000400000000000000" pitchFamily="2" charset="-78"/>
              </a:rPr>
              <a:t>.</a:t>
            </a:r>
          </a:p>
          <a:p>
            <a:pPr algn="r" rtl="1" eaLnBrk="1" hangingPunct="1">
              <a:buFontTx/>
              <a:buNone/>
            </a:pPr>
            <a:endParaRPr lang="en-US" altLang="fa-IR" dirty="0" smtClean="0">
              <a:cs typeface="2  Homa" panose="00000400000000000000" pitchFamily="2" charset="-78"/>
            </a:endParaRPr>
          </a:p>
          <a:p>
            <a:pPr algn="r" rtl="1" eaLnBrk="1" hangingPunct="1"/>
            <a:r>
              <a:rPr lang="fa-IR" altLang="fa-IR" dirty="0" smtClean="0">
                <a:cs typeface="2  Homa" panose="00000400000000000000" pitchFamily="2" charset="-78"/>
              </a:rPr>
              <a:t>اگر </a:t>
            </a:r>
            <a:r>
              <a:rPr lang="en-US" altLang="fa-IR" dirty="0" smtClean="0">
                <a:cs typeface="2  Homa" panose="00000400000000000000" pitchFamily="2" charset="-78"/>
              </a:rPr>
              <a:t>–CHO</a:t>
            </a:r>
            <a:r>
              <a:rPr lang="fa-IR" altLang="fa-IR" dirty="0" smtClean="0">
                <a:cs typeface="2  Homa" panose="00000400000000000000" pitchFamily="2" charset="-78"/>
              </a:rPr>
              <a:t> به حلقه وصل شده باشد از پیشوند </a:t>
            </a:r>
            <a:r>
              <a:rPr lang="en-US" altLang="fa-IR" dirty="0" smtClean="0">
                <a:cs typeface="2  Homa" panose="00000400000000000000" pitchFamily="2" charset="-78"/>
              </a:rPr>
              <a:t>-</a:t>
            </a:r>
            <a:r>
              <a:rPr lang="en-US" altLang="fa-IR" i="1" dirty="0" err="1" smtClean="0">
                <a:cs typeface="2  Homa" panose="00000400000000000000" pitchFamily="2" charset="-78"/>
              </a:rPr>
              <a:t>carbaldehyde</a:t>
            </a:r>
            <a:r>
              <a:rPr lang="fa-IR" altLang="fa-IR" dirty="0" smtClean="0">
                <a:cs typeface="2  Homa" panose="00000400000000000000" pitchFamily="2" charset="-78"/>
              </a:rPr>
              <a:t> استفاده کنید</a:t>
            </a:r>
            <a:r>
              <a:rPr lang="fa-IR" altLang="fa-IR" dirty="0" smtClean="0">
                <a:cs typeface="2  Homa" panose="00000400000000000000" pitchFamily="2" charset="-78"/>
              </a:rPr>
              <a:t>.</a:t>
            </a:r>
            <a:endParaRPr lang="en-US" altLang="fa-IR" dirty="0" smtClean="0">
              <a:cs typeface="2 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28784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Rectangle 2"/>
          <p:cNvSpPr>
            <a:spLocks noGrp="1" noChangeArrowheads="1"/>
          </p:cNvSpPr>
          <p:nvPr>
            <p:ph type="title"/>
          </p:nvPr>
        </p:nvSpPr>
        <p:spPr>
          <a:xfrm>
            <a:off x="7174451" y="304800"/>
            <a:ext cx="1524000" cy="487362"/>
          </a:xfrm>
        </p:spPr>
        <p:txBody>
          <a:bodyPr/>
          <a:lstStyle/>
          <a:p>
            <a:pPr algn="r" eaLnBrk="1" hangingPunct="1"/>
            <a:r>
              <a:rPr lang="fa-IR" alt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مثال ها</a:t>
            </a:r>
            <a:endParaRPr lang="en-US" altLang="fa-I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2  Homa" panose="00000400000000000000" pitchFamily="2" charset="-78"/>
            </a:endParaRPr>
          </a:p>
        </p:txBody>
      </p:sp>
      <p:pic>
        <p:nvPicPr>
          <p:cNvPr id="2129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42672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9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124200"/>
            <a:ext cx="23622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997" name="Text Box 5"/>
          <p:cNvSpPr txBox="1">
            <a:spLocks noChangeArrowheads="1"/>
          </p:cNvSpPr>
          <p:nvPr/>
        </p:nvSpPr>
        <p:spPr bwMode="auto">
          <a:xfrm>
            <a:off x="1131888" y="3087688"/>
            <a:ext cx="2525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a-IR" sz="2400"/>
              <a:t>3-methylpentanal</a:t>
            </a:r>
          </a:p>
        </p:txBody>
      </p:sp>
      <p:sp>
        <p:nvSpPr>
          <p:cNvPr id="212998" name="Text Box 6"/>
          <p:cNvSpPr txBox="1">
            <a:spLocks noChangeArrowheads="1"/>
          </p:cNvSpPr>
          <p:nvPr/>
        </p:nvSpPr>
        <p:spPr bwMode="auto">
          <a:xfrm>
            <a:off x="4572000" y="4419600"/>
            <a:ext cx="412645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a-IR" sz="2400" dirty="0"/>
              <a:t>2-cyclopentenecarbaldehyde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fa-IR" sz="2400" dirty="0"/>
          </a:p>
          <a:p>
            <a:pPr>
              <a:spcBef>
                <a:spcPct val="0"/>
              </a:spcBef>
              <a:buFontTx/>
              <a:buNone/>
            </a:pPr>
            <a:endParaRPr lang="en-US" altLang="fa-IR" sz="2400" dirty="0"/>
          </a:p>
        </p:txBody>
      </p:sp>
    </p:spTree>
    <p:extLst>
      <p:ext uri="{BB962C8B-B14F-4D97-AF65-F5344CB8AC3E}">
        <p14:creationId xmlns:p14="http://schemas.microsoft.com/office/powerpoint/2010/main" val="161758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7" grpId="0" autoUpdateAnimBg="0"/>
      <p:bldP spid="21299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6519"/>
            <a:ext cx="3810000" cy="693450"/>
          </a:xfrm>
        </p:spPr>
        <p:txBody>
          <a:bodyPr/>
          <a:lstStyle/>
          <a:p>
            <a:pPr algn="r" eaLnBrk="1" hangingPunct="1"/>
            <a:r>
              <a:rPr lang="fa-IR" alt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نامگذاری به بصورت استخلاف</a:t>
            </a:r>
            <a:endParaRPr lang="en-US" altLang="fa-I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2  Homa" panose="00000400000000000000" pitchFamily="2" charset="-78"/>
            </a:endParaRP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2286000"/>
          </a:xfrm>
        </p:spPr>
        <p:txBody>
          <a:bodyPr/>
          <a:lstStyle/>
          <a:p>
            <a:pPr algn="just" rtl="1" eaLnBrk="1" hangingPunct="1"/>
            <a:r>
              <a:rPr lang="fa-IR" altLang="fa-IR" dirty="0" smtClean="0">
                <a:cs typeface="2  Homa" panose="00000400000000000000" pitchFamily="2" charset="-78"/>
              </a:rPr>
              <a:t>در موقعی که گروهی اولویت بالاتر از آلدئید داشته باشد </a:t>
            </a:r>
            <a:r>
              <a:rPr lang="en-US" altLang="fa-IR" dirty="0" smtClean="0">
                <a:cs typeface="2  Homa" panose="00000400000000000000" pitchFamily="2" charset="-78"/>
              </a:rPr>
              <a:t> </a:t>
            </a:r>
            <a:r>
              <a:rPr lang="fa-IR" altLang="fa-IR" dirty="0" smtClean="0">
                <a:cs typeface="2  Homa" panose="00000400000000000000" pitchFamily="2" charset="-78"/>
              </a:rPr>
              <a:t> </a:t>
            </a:r>
            <a:r>
              <a:rPr lang="en-US" altLang="fa-IR" dirty="0" smtClean="0">
                <a:cs typeface="2  Homa" panose="00000400000000000000" pitchFamily="2" charset="-78"/>
              </a:rPr>
              <a:t>C=O</a:t>
            </a:r>
            <a:r>
              <a:rPr lang="fa-IR" altLang="fa-IR" dirty="0" smtClean="0">
                <a:cs typeface="2  Homa" panose="00000400000000000000" pitchFamily="2" charset="-78"/>
              </a:rPr>
              <a:t> بصورت </a:t>
            </a:r>
            <a:r>
              <a:rPr lang="en-US" altLang="fa-IR" dirty="0" err="1" smtClean="0">
                <a:cs typeface="2  Homa" panose="00000400000000000000" pitchFamily="2" charset="-78"/>
              </a:rPr>
              <a:t>oxo</a:t>
            </a:r>
            <a:r>
              <a:rPr lang="en-US" altLang="fa-IR" dirty="0" smtClean="0">
                <a:cs typeface="2  Homa" panose="00000400000000000000" pitchFamily="2" charset="-78"/>
              </a:rPr>
              <a:t>-</a:t>
            </a:r>
            <a:r>
              <a:rPr lang="fa-IR" altLang="fa-IR" dirty="0" smtClean="0">
                <a:cs typeface="2  Homa" panose="00000400000000000000" pitchFamily="2" charset="-78"/>
              </a:rPr>
              <a:t> و </a:t>
            </a:r>
            <a:r>
              <a:rPr lang="en-US" altLang="fa-IR" dirty="0" smtClean="0">
                <a:cs typeface="2  Homa" panose="00000400000000000000" pitchFamily="2" charset="-78"/>
              </a:rPr>
              <a:t>–CHO</a:t>
            </a:r>
            <a:r>
              <a:rPr lang="fa-IR" altLang="fa-IR" dirty="0" smtClean="0">
                <a:cs typeface="2  Homa" panose="00000400000000000000" pitchFamily="2" charset="-78"/>
              </a:rPr>
              <a:t> بصورت </a:t>
            </a:r>
            <a:r>
              <a:rPr lang="en-US" altLang="fa-IR" dirty="0" smtClean="0">
                <a:cs typeface="2  Homa" panose="00000400000000000000" pitchFamily="2" charset="-78"/>
              </a:rPr>
              <a:t>formyl</a:t>
            </a:r>
            <a:r>
              <a:rPr lang="fa-IR" altLang="fa-IR" dirty="0" smtClean="0">
                <a:cs typeface="2  Homa" panose="00000400000000000000" pitchFamily="2" charset="-78"/>
              </a:rPr>
              <a:t> بیان میشود.</a:t>
            </a:r>
          </a:p>
          <a:p>
            <a:pPr algn="just" rtl="1" eaLnBrk="1" hangingPunct="1"/>
            <a:r>
              <a:rPr lang="fa-IR" altLang="fa-IR" dirty="0" smtClean="0">
                <a:cs typeface="2  Homa" panose="00000400000000000000" pitchFamily="2" charset="-78"/>
              </a:rPr>
              <a:t>اولویت آلدئید بالاتر از کتون است.</a:t>
            </a:r>
            <a:endParaRPr lang="en-US" altLang="fa-IR" dirty="0" smtClean="0">
              <a:cs typeface="2  Homa" panose="00000400000000000000" pitchFamily="2" charset="-78"/>
            </a:endParaRPr>
          </a:p>
        </p:txBody>
      </p:sp>
      <p:pic>
        <p:nvPicPr>
          <p:cNvPr id="2140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267200"/>
            <a:ext cx="3657600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40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657600"/>
            <a:ext cx="1981200" cy="174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4022" name="Text Box 6"/>
          <p:cNvSpPr txBox="1">
            <a:spLocks noChangeArrowheads="1"/>
          </p:cNvSpPr>
          <p:nvPr/>
        </p:nvSpPr>
        <p:spPr bwMode="auto">
          <a:xfrm>
            <a:off x="685800" y="5526088"/>
            <a:ext cx="3390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a-IR" sz="2400">
                <a:cs typeface="2  Homa" panose="00000400000000000000" pitchFamily="2" charset="-78"/>
              </a:rPr>
              <a:t>3-methyl-4-oxopentanal</a:t>
            </a:r>
          </a:p>
        </p:txBody>
      </p:sp>
      <p:sp>
        <p:nvSpPr>
          <p:cNvPr id="214023" name="Text Box 7"/>
          <p:cNvSpPr txBox="1">
            <a:spLocks noChangeArrowheads="1"/>
          </p:cNvSpPr>
          <p:nvPr/>
        </p:nvSpPr>
        <p:spPr bwMode="auto">
          <a:xfrm>
            <a:off x="4789488" y="5578475"/>
            <a:ext cx="30107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a-IR" sz="2400" dirty="0">
                <a:cs typeface="2  Homa" panose="00000400000000000000" pitchFamily="2" charset="-78"/>
              </a:rPr>
              <a:t>3-formylbenzoic </a:t>
            </a:r>
            <a:r>
              <a:rPr lang="en-US" altLang="fa-IR" sz="2400" dirty="0" smtClean="0">
                <a:cs typeface="2  Homa" panose="00000400000000000000" pitchFamily="2" charset="-78"/>
              </a:rPr>
              <a:t>acid</a:t>
            </a:r>
            <a:endParaRPr lang="en-US" altLang="fa-IR" sz="2400" dirty="0">
              <a:cs typeface="2 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417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4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4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9" grpId="0" build="p" autoUpdateAnimBg="0"/>
      <p:bldP spid="214022" grpId="0" autoUpdateAnimBg="0"/>
      <p:bldP spid="21402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Rectangle 2"/>
          <p:cNvSpPr>
            <a:spLocks noGrp="1" noChangeArrowheads="1"/>
          </p:cNvSpPr>
          <p:nvPr>
            <p:ph type="title"/>
          </p:nvPr>
        </p:nvSpPr>
        <p:spPr>
          <a:xfrm>
            <a:off x="7162800" y="304800"/>
            <a:ext cx="1600200" cy="487362"/>
          </a:xfrm>
        </p:spPr>
        <p:txBody>
          <a:bodyPr/>
          <a:lstStyle/>
          <a:p>
            <a:pPr algn="r" eaLnBrk="1" hangingPunct="1"/>
            <a:r>
              <a:rPr lang="fa-IR" altLang="fa-I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Elham" panose="00000400000000000000" pitchFamily="2" charset="-78"/>
              </a:rPr>
              <a:t>حلالیت</a:t>
            </a:r>
            <a:endParaRPr lang="en-US" altLang="fa-IR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2  Elham" panose="00000400000000000000" pitchFamily="2" charset="-78"/>
            </a:endParaRP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590800"/>
          </a:xfrm>
        </p:spPr>
        <p:txBody>
          <a:bodyPr/>
          <a:lstStyle/>
          <a:p>
            <a:pPr algn="r" rtl="1" eaLnBrk="1" hangingPunct="1"/>
            <a:r>
              <a:rPr lang="fa-IR" altLang="fa-IR" dirty="0" smtClean="0">
                <a:cs typeface="2  Homa" panose="00000400000000000000" pitchFamily="2" charset="-78"/>
              </a:rPr>
              <a:t>برای الکل ها حلالهای خوبی هستند.</a:t>
            </a:r>
            <a:endParaRPr lang="en-US" altLang="fa-IR" dirty="0" smtClean="0">
              <a:cs typeface="2  Homa" panose="00000400000000000000" pitchFamily="2" charset="-78"/>
            </a:endParaRPr>
          </a:p>
          <a:p>
            <a:pPr algn="r" rtl="1" eaLnBrk="1" hangingPunct="1"/>
            <a:r>
              <a:rPr lang="fa-IR" altLang="fa-IR" dirty="0" smtClean="0">
                <a:cs typeface="2  Homa" panose="00000400000000000000" pitchFamily="2" charset="-78"/>
              </a:rPr>
              <a:t>بخاطر زوج الکترون روی اکسیژن کربونیل از </a:t>
            </a:r>
            <a:r>
              <a:rPr lang="en-US" altLang="fa-IR" dirty="0" smtClean="0">
                <a:cs typeface="2  Homa" panose="00000400000000000000" pitchFamily="2" charset="-78"/>
              </a:rPr>
              <a:t>O-H</a:t>
            </a:r>
            <a:r>
              <a:rPr lang="fa-IR" altLang="fa-IR" dirty="0" smtClean="0">
                <a:cs typeface="2  Homa" panose="00000400000000000000" pitchFamily="2" charset="-78"/>
              </a:rPr>
              <a:t> و</a:t>
            </a:r>
            <a:r>
              <a:rPr lang="en-US" altLang="fa-IR" dirty="0" smtClean="0">
                <a:cs typeface="2  Homa" panose="00000400000000000000" pitchFamily="2" charset="-78"/>
              </a:rPr>
              <a:t>N-H  </a:t>
            </a:r>
            <a:r>
              <a:rPr lang="fa-IR" altLang="fa-IR" dirty="0" smtClean="0">
                <a:cs typeface="2  Homa" panose="00000400000000000000" pitchFamily="2" charset="-78"/>
              </a:rPr>
              <a:t> پیوند هیدروژنی قبول میکند.</a:t>
            </a:r>
            <a:endParaRPr lang="en-US" altLang="fa-IR" dirty="0" smtClean="0">
              <a:cs typeface="2  Homa" panose="00000400000000000000" pitchFamily="2" charset="-78"/>
            </a:endParaRPr>
          </a:p>
          <a:p>
            <a:pPr algn="r" rtl="1" eaLnBrk="1" hangingPunct="1"/>
            <a:r>
              <a:rPr lang="fa-IR" altLang="fa-IR" dirty="0" smtClean="0">
                <a:cs typeface="2  Homa" panose="00000400000000000000" pitchFamily="2" charset="-78"/>
              </a:rPr>
              <a:t>استون و استالدئید در آب حل میشوند.</a:t>
            </a:r>
            <a:r>
              <a:rPr lang="en-US" altLang="fa-IR" dirty="0" smtClean="0">
                <a:cs typeface="2  Homa" panose="00000400000000000000" pitchFamily="2" charset="-78"/>
              </a:rPr>
              <a:t/>
            </a:r>
            <a:br>
              <a:rPr lang="en-US" altLang="fa-IR" dirty="0" smtClean="0">
                <a:cs typeface="2  Homa" panose="00000400000000000000" pitchFamily="2" charset="-78"/>
              </a:rPr>
            </a:br>
            <a:r>
              <a:rPr lang="en-US" altLang="fa-IR" dirty="0" smtClean="0">
                <a:cs typeface="2  Homa" panose="00000400000000000000" pitchFamily="2" charset="-78"/>
              </a:rPr>
              <a:t/>
            </a:r>
            <a:br>
              <a:rPr lang="en-US" altLang="fa-IR" dirty="0" smtClean="0">
                <a:cs typeface="2  Homa" panose="00000400000000000000" pitchFamily="2" charset="-78"/>
              </a:rPr>
            </a:br>
            <a:r>
              <a:rPr lang="en-US" altLang="fa-IR" dirty="0" smtClean="0">
                <a:cs typeface="2  Homa" panose="00000400000000000000" pitchFamily="2" charset="-78"/>
              </a:rPr>
              <a:t>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65217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3" grpId="0" build="p" autoUpdateAnimBg="0"/>
    </p:bldLst>
  </p:timing>
</p:sld>
</file>

<file path=ppt/theme/theme1.xml><?xml version="1.0" encoding="utf-8"?>
<a:theme xmlns:a="http://schemas.openxmlformats.org/drawingml/2006/main" name="cdb2004211gl">
  <a:themeElements>
    <a:clrScheme name="1922tgp_connection_light 2">
      <a:dk1>
        <a:srgbClr val="000000"/>
      </a:dk1>
      <a:lt1>
        <a:srgbClr val="FFFFFF"/>
      </a:lt1>
      <a:dk2>
        <a:srgbClr val="37399B"/>
      </a:dk2>
      <a:lt2>
        <a:srgbClr val="C0C0C0"/>
      </a:lt2>
      <a:accent1>
        <a:srgbClr val="4987E3"/>
      </a:accent1>
      <a:accent2>
        <a:srgbClr val="D23516"/>
      </a:accent2>
      <a:accent3>
        <a:srgbClr val="FFFFFF"/>
      </a:accent3>
      <a:accent4>
        <a:srgbClr val="000000"/>
      </a:accent4>
      <a:accent5>
        <a:srgbClr val="B1C3EF"/>
      </a:accent5>
      <a:accent6>
        <a:srgbClr val="BE2F13"/>
      </a:accent6>
      <a:hlink>
        <a:srgbClr val="36A1B6"/>
      </a:hlink>
      <a:folHlink>
        <a:srgbClr val="7FB242"/>
      </a:folHlink>
    </a:clrScheme>
    <a:fontScheme name="1922tgp_connection_ligh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922tgp_connection_light 1">
        <a:dk1>
          <a:srgbClr val="000000"/>
        </a:dk1>
        <a:lt1>
          <a:srgbClr val="FFFFFF"/>
        </a:lt1>
        <a:dk2>
          <a:srgbClr val="165E86"/>
        </a:dk2>
        <a:lt2>
          <a:srgbClr val="969696"/>
        </a:lt2>
        <a:accent1>
          <a:srgbClr val="2AA08A"/>
        </a:accent1>
        <a:accent2>
          <a:srgbClr val="AA67DD"/>
        </a:accent2>
        <a:accent3>
          <a:srgbClr val="FFFFFF"/>
        </a:accent3>
        <a:accent4>
          <a:srgbClr val="000000"/>
        </a:accent4>
        <a:accent5>
          <a:srgbClr val="ACCDC4"/>
        </a:accent5>
        <a:accent6>
          <a:srgbClr val="9A5DC8"/>
        </a:accent6>
        <a:hlink>
          <a:srgbClr val="7D96D3"/>
        </a:hlink>
        <a:folHlink>
          <a:srgbClr val="DEDB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22tgp_connection_light 2">
        <a:dk1>
          <a:srgbClr val="000000"/>
        </a:dk1>
        <a:lt1>
          <a:srgbClr val="FFFFFF"/>
        </a:lt1>
        <a:dk2>
          <a:srgbClr val="37399B"/>
        </a:dk2>
        <a:lt2>
          <a:srgbClr val="C0C0C0"/>
        </a:lt2>
        <a:accent1>
          <a:srgbClr val="4987E3"/>
        </a:accent1>
        <a:accent2>
          <a:srgbClr val="D23516"/>
        </a:accent2>
        <a:accent3>
          <a:srgbClr val="FFFFFF"/>
        </a:accent3>
        <a:accent4>
          <a:srgbClr val="000000"/>
        </a:accent4>
        <a:accent5>
          <a:srgbClr val="B1C3EF"/>
        </a:accent5>
        <a:accent6>
          <a:srgbClr val="BE2F13"/>
        </a:accent6>
        <a:hlink>
          <a:srgbClr val="36A1B6"/>
        </a:hlink>
        <a:folHlink>
          <a:srgbClr val="7FB2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22tgp_connection_light 3">
        <a:dk1>
          <a:srgbClr val="000000"/>
        </a:dk1>
        <a:lt1>
          <a:srgbClr val="FFFFFF"/>
        </a:lt1>
        <a:dk2>
          <a:srgbClr val="000066"/>
        </a:dk2>
        <a:lt2>
          <a:srgbClr val="969696"/>
        </a:lt2>
        <a:accent1>
          <a:srgbClr val="117AC1"/>
        </a:accent1>
        <a:accent2>
          <a:srgbClr val="3E9887"/>
        </a:accent2>
        <a:accent3>
          <a:srgbClr val="FFFFFF"/>
        </a:accent3>
        <a:accent4>
          <a:srgbClr val="000000"/>
        </a:accent4>
        <a:accent5>
          <a:srgbClr val="AABEDD"/>
        </a:accent5>
        <a:accent6>
          <a:srgbClr val="37897A"/>
        </a:accent6>
        <a:hlink>
          <a:srgbClr val="D17FB6"/>
        </a:hlink>
        <a:folHlink>
          <a:srgbClr val="E398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cdb2004211gl</Template>
  <TotalTime>1827</TotalTime>
  <Words>368</Words>
  <Application>Microsoft Office PowerPoint</Application>
  <PresentationFormat>On-screen Show (4:3)</PresentationFormat>
  <Paragraphs>59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2  Elham</vt:lpstr>
      <vt:lpstr>2  Homa</vt:lpstr>
      <vt:lpstr>Arial</vt:lpstr>
      <vt:lpstr>Calibri</vt:lpstr>
      <vt:lpstr>Symbol</vt:lpstr>
      <vt:lpstr>Times New Roman</vt:lpstr>
      <vt:lpstr>Wingdings</vt:lpstr>
      <vt:lpstr>cdb2004211gl</vt:lpstr>
      <vt:lpstr>PowerPoint Presentation</vt:lpstr>
      <vt:lpstr>ترکیبات کربونیل</vt:lpstr>
      <vt:lpstr>ساختمان کربونیل</vt:lpstr>
      <vt:lpstr>نامگذاری کتونها به روشIUPAC</vt:lpstr>
      <vt:lpstr>مثال ها</vt:lpstr>
      <vt:lpstr>نامگذاری آلدئید ها</vt:lpstr>
      <vt:lpstr>مثال ها</vt:lpstr>
      <vt:lpstr>نامگذاری به بصورت استخلاف</vt:lpstr>
      <vt:lpstr>حلالیت</vt:lpstr>
      <vt:lpstr>مروری بر سنتز </vt:lpstr>
      <vt:lpstr>اکسیداسیون آلدئید ها</vt:lpstr>
      <vt:lpstr>عوامل احیاء کننده</vt:lpstr>
      <vt:lpstr>اکسیژن زدایی</vt:lpstr>
      <vt:lpstr>احیاء کلیمانسون</vt:lpstr>
      <vt:lpstr>احیاء ولف کیشنر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alireza</dc:creator>
  <cp:lastModifiedBy>Windows User</cp:lastModifiedBy>
  <cp:revision>484</cp:revision>
  <dcterms:created xsi:type="dcterms:W3CDTF">2012-02-06T15:20:17Z</dcterms:created>
  <dcterms:modified xsi:type="dcterms:W3CDTF">2020-06-05T05:53:04Z</dcterms:modified>
</cp:coreProperties>
</file>