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43" r:id="rId1"/>
  </p:sldMasterIdLst>
  <p:handoutMasterIdLst>
    <p:handoutMasterId r:id="rId58"/>
  </p:handoutMasterIdLst>
  <p:sldIdLst>
    <p:sldId id="31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 id="272" r:id="rId18"/>
    <p:sldId id="311" r:id="rId19"/>
    <p:sldId id="273" r:id="rId20"/>
    <p:sldId id="274" r:id="rId21"/>
    <p:sldId id="276" r:id="rId22"/>
    <p:sldId id="277" r:id="rId23"/>
    <p:sldId id="281" r:id="rId24"/>
    <p:sldId id="282" r:id="rId25"/>
    <p:sldId id="280" r:id="rId26"/>
    <p:sldId id="279" r:id="rId27"/>
    <p:sldId id="278" r:id="rId28"/>
    <p:sldId id="275" r:id="rId29"/>
    <p:sldId id="285" r:id="rId30"/>
    <p:sldId id="284" r:id="rId31"/>
    <p:sldId id="283" r:id="rId32"/>
    <p:sldId id="289" r:id="rId33"/>
    <p:sldId id="288" r:id="rId34"/>
    <p:sldId id="287" r:id="rId35"/>
    <p:sldId id="286" r:id="rId36"/>
    <p:sldId id="290" r:id="rId37"/>
    <p:sldId id="291" r:id="rId38"/>
    <p:sldId id="295" r:id="rId39"/>
    <p:sldId id="294" r:id="rId40"/>
    <p:sldId id="293" r:id="rId41"/>
    <p:sldId id="292" r:id="rId42"/>
    <p:sldId id="298" r:id="rId43"/>
    <p:sldId id="297" r:id="rId44"/>
    <p:sldId id="296" r:id="rId45"/>
    <p:sldId id="299" r:id="rId46"/>
    <p:sldId id="300" r:id="rId47"/>
    <p:sldId id="308" r:id="rId48"/>
    <p:sldId id="307" r:id="rId49"/>
    <p:sldId id="306" r:id="rId50"/>
    <p:sldId id="305" r:id="rId51"/>
    <p:sldId id="304" r:id="rId52"/>
    <p:sldId id="303" r:id="rId53"/>
    <p:sldId id="302" r:id="rId54"/>
    <p:sldId id="301" r:id="rId55"/>
    <p:sldId id="309" r:id="rId56"/>
    <p:sldId id="310" r:id="rId57"/>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831" autoAdjust="0"/>
    <p:restoredTop sz="89377" autoAdjust="0"/>
  </p:normalViewPr>
  <p:slideViewPr>
    <p:cSldViewPr>
      <p:cViewPr varScale="1">
        <p:scale>
          <a:sx n="65" d="100"/>
          <a:sy n="65" d="100"/>
        </p:scale>
        <p:origin x="1548" y="72"/>
      </p:cViewPr>
      <p:guideLst>
        <p:guide orient="horz" pos="2160"/>
        <p:guide pos="2880"/>
      </p:guideLst>
    </p:cSldViewPr>
  </p:slideViewPr>
  <p:outlineViewPr>
    <p:cViewPr>
      <p:scale>
        <a:sx n="33" d="100"/>
        <a:sy n="33" d="100"/>
      </p:scale>
      <p:origin x="0" y="-103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1914"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l">
              <a:defRPr sz="1200"/>
            </a:lvl1pPr>
          </a:lstStyle>
          <a:p>
            <a:fld id="{A863EE58-438B-4A7A-80AB-06F413C176CE}" type="datetimeFigureOut">
              <a:rPr lang="fa-IR" smtClean="0"/>
              <a:t>07/09/1441</a:t>
            </a:fld>
            <a:endParaRPr lang="fa-IR"/>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r">
              <a:defRPr sz="1200"/>
            </a:lvl1pPr>
          </a:lstStyle>
          <a:p>
            <a:endParaRPr lang="fa-IR"/>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l">
              <a:defRPr sz="1200"/>
            </a:lvl1pPr>
          </a:lstStyle>
          <a:p>
            <a:fld id="{4554829A-16D0-43C7-A695-4A7EDB489147}" type="slidenum">
              <a:rPr lang="fa-IR" smtClean="0"/>
              <a:t>‹#›</a:t>
            </a:fld>
            <a:endParaRPr lang="fa-IR"/>
          </a:p>
        </p:txBody>
      </p:sp>
    </p:spTree>
    <p:extLst>
      <p:ext uri="{BB962C8B-B14F-4D97-AF65-F5344CB8AC3E}">
        <p14:creationId xmlns:p14="http://schemas.microsoft.com/office/powerpoint/2010/main" val="26685455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a:xfrm>
            <a:off x="3623733" y="6117336"/>
            <a:ext cx="3609438" cy="365125"/>
          </a:xfrm>
        </p:spPr>
        <p:txBody>
          <a:bodyPr/>
          <a:lstStyle/>
          <a:p>
            <a:endParaRPr lang="fa-IR"/>
          </a:p>
        </p:txBody>
      </p:sp>
      <p:sp>
        <p:nvSpPr>
          <p:cNvPr id="6" name="Slide Number Placeholder 5"/>
          <p:cNvSpPr>
            <a:spLocks noGrp="1"/>
          </p:cNvSpPr>
          <p:nvPr>
            <p:ph type="sldNum" sz="quarter" idx="12"/>
          </p:nvPr>
        </p:nvSpPr>
        <p:spPr>
          <a:xfrm>
            <a:off x="8275320" y="6117336"/>
            <a:ext cx="411480" cy="365125"/>
          </a:xfrm>
        </p:spPr>
        <p:txBody>
          <a:bodyPr/>
          <a:lstStyle/>
          <a:p>
            <a:fld id="{18C4EC4F-FE94-4DD7-825A-14D0A9570D34}" type="slidenum">
              <a:rPr lang="fa-IR" smtClean="0"/>
              <a:t>‹#›</a:t>
            </a:fld>
            <a:endParaRPr lang="fa-I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196902268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BC28EC-10CC-4F17-83E3-95AD3CBC1FC3}" type="datetimeFigureOut">
              <a:rPr lang="fa-IR" smtClean="0"/>
              <a:t>07/09/1441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523050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2631799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4226342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303591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313104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337867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0016630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76096192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a:xfrm>
            <a:off x="1972647" y="6108173"/>
            <a:ext cx="5314517" cy="365125"/>
          </a:xfrm>
        </p:spPr>
        <p:txBody>
          <a:bodyPr/>
          <a:lstStyle/>
          <a:p>
            <a:endParaRPr lang="fa-IR"/>
          </a:p>
        </p:txBody>
      </p:sp>
      <p:sp>
        <p:nvSpPr>
          <p:cNvPr id="6" name="Slide Number Placeholder 5"/>
          <p:cNvSpPr>
            <a:spLocks noGrp="1"/>
          </p:cNvSpPr>
          <p:nvPr>
            <p:ph type="sldNum" sz="quarter" idx="12"/>
          </p:nvPr>
        </p:nvSpPr>
        <p:spPr>
          <a:xfrm>
            <a:off x="8258967" y="6108173"/>
            <a:ext cx="427833" cy="365125"/>
          </a:xfrm>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709244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BC28EC-10CC-4F17-83E3-95AD3CBC1FC3}" type="datetimeFigureOut">
              <a:rPr lang="fa-IR" smtClean="0"/>
              <a:t>07/09/1441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8273317" y="6116070"/>
            <a:ext cx="413483" cy="365125"/>
          </a:xfrm>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748605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BC28EC-10CC-4F17-83E3-95AD3CBC1FC3}" type="datetimeFigureOut">
              <a:rPr lang="fa-IR" smtClean="0"/>
              <a:t>07/09/1441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497740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BC28EC-10CC-4F17-83E3-95AD3CBC1FC3}" type="datetimeFigureOut">
              <a:rPr lang="fa-IR" smtClean="0"/>
              <a:t>07/09/1441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2908529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BC28EC-10CC-4F17-83E3-95AD3CBC1FC3}" type="datetimeFigureOut">
              <a:rPr lang="fa-IR" smtClean="0"/>
              <a:t>07/09/1441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4212027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C28EC-10CC-4F17-83E3-95AD3CBC1FC3}" type="datetimeFigureOut">
              <a:rPr lang="fa-IR" smtClean="0"/>
              <a:t>07/09/1441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346673288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BC28EC-10CC-4F17-83E3-95AD3CBC1FC3}" type="datetimeFigureOut">
              <a:rPr lang="fa-IR" smtClean="0"/>
              <a:t>07/09/1441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187059191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BC28EC-10CC-4F17-83E3-95AD3CBC1FC3}" type="datetimeFigureOut">
              <a:rPr lang="fa-IR" smtClean="0"/>
              <a:t>07/09/1441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C4EC4F-FE94-4DD7-825A-14D0A9570D34}" type="slidenum">
              <a:rPr lang="fa-IR" smtClean="0"/>
              <a:t>‹#›</a:t>
            </a:fld>
            <a:endParaRPr lang="fa-IR"/>
          </a:p>
        </p:txBody>
      </p:sp>
    </p:spTree>
    <p:extLst>
      <p:ext uri="{BB962C8B-B14F-4D97-AF65-F5344CB8AC3E}">
        <p14:creationId xmlns:p14="http://schemas.microsoft.com/office/powerpoint/2010/main" val="3137055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BC28EC-10CC-4F17-83E3-95AD3CBC1FC3}" type="datetimeFigureOut">
              <a:rPr lang="fa-IR" smtClean="0"/>
              <a:t>07/09/1441</a:t>
            </a:fld>
            <a:endParaRPr lang="fa-I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a-I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8C4EC4F-FE94-4DD7-825A-14D0A9570D34}" type="slidenum">
              <a:rPr lang="fa-IR" smtClean="0"/>
              <a:t>‹#›</a:t>
            </a:fld>
            <a:endParaRPr lang="fa-IR"/>
          </a:p>
        </p:txBody>
      </p:sp>
    </p:spTree>
    <p:extLst>
      <p:ext uri="{BB962C8B-B14F-4D97-AF65-F5344CB8AC3E}">
        <p14:creationId xmlns:p14="http://schemas.microsoft.com/office/powerpoint/2010/main" val="3765305060"/>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 id="2147483858" r:id="rId15"/>
    <p:sldLayoutId id="2147483859" r:id="rId16"/>
    <p:sldLayoutId id="2147483860"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66730"/>
          </a:xfrm>
        </p:spPr>
        <p:txBody>
          <a:bodyPr>
            <a:normAutofit/>
          </a:bodyPr>
          <a:lstStyle/>
          <a:p>
            <a:pPr algn="ctr"/>
            <a:r>
              <a:rPr lang="fa-IR" dirty="0" smtClean="0">
                <a:solidFill>
                  <a:srgbClr val="FF0000"/>
                </a:solidFill>
              </a:rPr>
              <a:t>عنوان درس:آموزش و پرورش تطبیقی</a:t>
            </a:r>
            <a:br>
              <a:rPr lang="fa-IR" dirty="0" smtClean="0">
                <a:solidFill>
                  <a:srgbClr val="FF0000"/>
                </a:solidFill>
              </a:rPr>
            </a:br>
            <a:r>
              <a:rPr lang="fa-IR" dirty="0" smtClean="0"/>
              <a:t/>
            </a:r>
            <a:br>
              <a:rPr lang="fa-IR" dirty="0" smtClean="0"/>
            </a:br>
            <a:r>
              <a:rPr lang="fa-IR" dirty="0" smtClean="0">
                <a:solidFill>
                  <a:srgbClr val="0070C0"/>
                </a:solidFill>
              </a:rPr>
              <a:t>دوره :کارشناسی ناپیوسته</a:t>
            </a:r>
            <a:br>
              <a:rPr lang="fa-IR" dirty="0" smtClean="0">
                <a:solidFill>
                  <a:srgbClr val="0070C0"/>
                </a:solidFill>
              </a:rPr>
            </a:br>
            <a:r>
              <a:rPr lang="fa-IR" dirty="0" smtClean="0"/>
              <a:t/>
            </a:r>
            <a:br>
              <a:rPr lang="fa-IR" dirty="0" smtClean="0"/>
            </a:br>
            <a:r>
              <a:rPr lang="fa-IR" dirty="0" smtClean="0">
                <a:solidFill>
                  <a:srgbClr val="00B050"/>
                </a:solidFill>
              </a:rPr>
              <a:t>رشته: آموزش ابتدایی</a:t>
            </a:r>
            <a:br>
              <a:rPr lang="fa-IR" dirty="0" smtClean="0">
                <a:solidFill>
                  <a:srgbClr val="00B050"/>
                </a:solidFill>
              </a:rPr>
            </a:br>
            <a:r>
              <a:rPr lang="fa-IR" dirty="0" smtClean="0"/>
              <a:t/>
            </a:r>
            <a:br>
              <a:rPr lang="fa-IR" dirty="0" smtClean="0"/>
            </a:br>
            <a:r>
              <a:rPr lang="fa-IR" dirty="0" smtClean="0"/>
              <a:t>مدرس:خانم حسینی</a:t>
            </a:r>
            <a:endParaRPr lang="fa-IR" dirty="0"/>
          </a:p>
        </p:txBody>
      </p:sp>
    </p:spTree>
    <p:extLst>
      <p:ext uri="{BB962C8B-B14F-4D97-AF65-F5344CB8AC3E}">
        <p14:creationId xmlns:p14="http://schemas.microsoft.com/office/powerpoint/2010/main" val="2867795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620688"/>
            <a:ext cx="7524328" cy="4320480"/>
          </a:xfrm>
        </p:spPr>
        <p:txBody>
          <a:bodyPr>
            <a:normAutofit fontScale="90000"/>
          </a:bodyPr>
          <a:lstStyle/>
          <a:p>
            <a:pPr algn="r"/>
            <a:r>
              <a:rPr lang="fa-IR" dirty="0">
                <a:cs typeface="B Zar" pitchFamily="2" charset="-78"/>
              </a:rPr>
              <a:t>پائولو فریره </a:t>
            </a:r>
            <a:r>
              <a:rPr lang="fa-IR" dirty="0" smtClean="0">
                <a:cs typeface="B Zar" pitchFamily="2" charset="-78"/>
              </a:rPr>
              <a:t>معتقد </a:t>
            </a:r>
            <a:r>
              <a:rPr lang="fa-IR" dirty="0">
                <a:cs typeface="B Zar" pitchFamily="2" charset="-78"/>
              </a:rPr>
              <a:t>است تعلیم </a:t>
            </a:r>
            <a:r>
              <a:rPr lang="fa-IR" dirty="0" smtClean="0">
                <a:cs typeface="B Zar" pitchFamily="2" charset="-78"/>
              </a:rPr>
              <a:t>و تربیت </a:t>
            </a:r>
            <a:r>
              <a:rPr lang="fa-IR" dirty="0">
                <a:cs typeface="B Zar" pitchFamily="2" charset="-78"/>
              </a:rPr>
              <a:t>کنونی بانکداري </a:t>
            </a:r>
            <a:r>
              <a:rPr lang="fa-IR" dirty="0" smtClean="0">
                <a:cs typeface="B Zar" pitchFamily="2" charset="-78"/>
              </a:rPr>
              <a:t>است. شاگرد بیمار گونه </a:t>
            </a:r>
            <a:r>
              <a:rPr lang="fa-IR" dirty="0">
                <a:cs typeface="B Zar" pitchFamily="2" charset="-78"/>
              </a:rPr>
              <a:t>به دریافت و حفظ و تکرار مطالب می پردازد در </a:t>
            </a:r>
            <a:r>
              <a:rPr lang="fa-IR" dirty="0" smtClean="0">
                <a:cs typeface="B Zar" pitchFamily="2" charset="-78"/>
              </a:rPr>
              <a:t>حالیکه معرفت </a:t>
            </a:r>
            <a:r>
              <a:rPr lang="fa-IR" dirty="0">
                <a:cs typeface="B Zar" pitchFamily="2" charset="-78"/>
              </a:rPr>
              <a:t>از طریق </a:t>
            </a:r>
            <a:r>
              <a:rPr lang="fa-IR" dirty="0" smtClean="0">
                <a:cs typeface="B Zar" pitchFamily="2" charset="-78"/>
              </a:rPr>
              <a:t>نوآوري </a:t>
            </a:r>
            <a:r>
              <a:rPr lang="fa-IR" dirty="0">
                <a:cs typeface="B Zar" pitchFamily="2" charset="-78"/>
              </a:rPr>
              <a:t>و خلق مجدد حاصل می </a:t>
            </a:r>
            <a:r>
              <a:rPr lang="fa-IR" dirty="0" smtClean="0">
                <a:cs typeface="B Zar" pitchFamily="2" charset="-78"/>
              </a:rPr>
              <a:t>شود.</a:t>
            </a:r>
            <a:endParaRPr lang="fa-IR"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5696" y="332656"/>
            <a:ext cx="7056784" cy="4824535"/>
          </a:xfrm>
        </p:spPr>
        <p:txBody>
          <a:bodyPr>
            <a:normAutofit fontScale="90000"/>
          </a:bodyPr>
          <a:lstStyle/>
          <a:p>
            <a:pPr algn="just"/>
            <a:r>
              <a:rPr lang="fa-IR" dirty="0">
                <a:cs typeface="B Zar" pitchFamily="2" charset="-78"/>
              </a:rPr>
              <a:t>تعلیم و تربیت </a:t>
            </a:r>
            <a:r>
              <a:rPr lang="fa-IR" dirty="0" smtClean="0">
                <a:cs typeface="B Zar" pitchFamily="2" charset="-78"/>
              </a:rPr>
              <a:t>اگر بتواند </a:t>
            </a:r>
            <a:r>
              <a:rPr lang="fa-IR" dirty="0">
                <a:cs typeface="B Zar" pitchFamily="2" charset="-78"/>
              </a:rPr>
              <a:t>فراگیران را در گسترش و تصریح باورها و ارزش ها یاري دهد کارآمدتر خواهد بود و آن هنگام که بکوشد مجموعه از قبل تعیین شده اي را </a:t>
            </a:r>
            <a:r>
              <a:rPr lang="fa-IR" dirty="0" smtClean="0">
                <a:cs typeface="B Zar" pitchFamily="2" charset="-78"/>
              </a:rPr>
              <a:t>تلقین نماید </a:t>
            </a:r>
            <a:r>
              <a:rPr lang="fa-IR" dirty="0">
                <a:cs typeface="B Zar" pitchFamily="2" charset="-78"/>
              </a:rPr>
              <a:t>از کارآمدي آن کاسته می </a:t>
            </a:r>
            <a:r>
              <a:rPr lang="fa-IR" dirty="0" smtClean="0">
                <a:cs typeface="B Zar" pitchFamily="2" charset="-78"/>
              </a:rPr>
              <a:t>گردد.</a:t>
            </a:r>
            <a:endParaRPr lang="fa-IR"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632" y="188640"/>
            <a:ext cx="7776864" cy="3816424"/>
          </a:xfrm>
        </p:spPr>
        <p:txBody>
          <a:bodyPr>
            <a:normAutofit/>
          </a:bodyPr>
          <a:lstStyle/>
          <a:p>
            <a:pPr algn="r"/>
            <a:r>
              <a:rPr lang="fa-IR" sz="3600" dirty="0">
                <a:cs typeface="B Zar" pitchFamily="2" charset="-78"/>
              </a:rPr>
              <a:t>چنانچه مشهود است تلاش ها و اقدامات زیادي در</a:t>
            </a:r>
            <a:br>
              <a:rPr lang="fa-IR" sz="3600" dirty="0">
                <a:cs typeface="B Zar" pitchFamily="2" charset="-78"/>
              </a:rPr>
            </a:br>
            <a:r>
              <a:rPr lang="fa-IR" sz="3600" dirty="0">
                <a:cs typeface="B Zar" pitchFamily="2" charset="-78"/>
              </a:rPr>
              <a:t>فرایند سیستم آموزش و پرورش مقطع ابتدایی ایران انجام می گیرد، اما فارغ التحصیلان آن به رغم قبول</a:t>
            </a:r>
            <a:br>
              <a:rPr lang="fa-IR" sz="3600" dirty="0">
                <a:cs typeface="B Zar" pitchFamily="2" charset="-78"/>
              </a:rPr>
            </a:br>
            <a:r>
              <a:rPr lang="fa-IR" sz="3600" dirty="0">
                <a:cs typeface="B Zar" pitchFamily="2" charset="-78"/>
              </a:rPr>
              <a:t>شدن و </a:t>
            </a:r>
            <a:r>
              <a:rPr lang="fa-IR" sz="3600" u="sng" dirty="0">
                <a:effectLst>
                  <a:outerShdw blurRad="38100" dist="38100" dir="2700000" algn="tl">
                    <a:srgbClr val="000000">
                      <a:alpha val="43137"/>
                    </a:srgbClr>
                  </a:outerShdw>
                </a:effectLst>
                <a:cs typeface="B Zar" pitchFamily="2" charset="-78"/>
              </a:rPr>
              <a:t>کسب نمره 18 و 19 در درس تعلیمات دینی و اجتماعی</a:t>
            </a:r>
            <a:r>
              <a:rPr lang="fa-IR" sz="3600" dirty="0">
                <a:cs typeface="B Zar" pitchFamily="2" charset="-78"/>
              </a:rPr>
              <a:t> از موقعیت و رفتارهاي اجتماعی قابل</a:t>
            </a:r>
            <a:br>
              <a:rPr lang="fa-IR" sz="3600" dirty="0">
                <a:cs typeface="B Zar" pitchFamily="2" charset="-78"/>
              </a:rPr>
            </a:br>
            <a:r>
              <a:rPr lang="fa-IR" sz="3600" dirty="0">
                <a:cs typeface="B Zar" pitchFamily="2" charset="-78"/>
              </a:rPr>
              <a:t>انتظاري برخوردار نیستند.</a:t>
            </a:r>
          </a:p>
        </p:txBody>
      </p:sp>
    </p:spTree>
    <p:extLst>
      <p:ext uri="{BB962C8B-B14F-4D97-AF65-F5344CB8AC3E}">
        <p14:creationId xmlns:p14="http://schemas.microsoft.com/office/powerpoint/2010/main" val="39315029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3688" y="188640"/>
            <a:ext cx="7380312" cy="6669360"/>
          </a:xfrm>
        </p:spPr>
        <p:txBody>
          <a:bodyPr>
            <a:normAutofit fontScale="90000"/>
          </a:bodyPr>
          <a:lstStyle/>
          <a:p>
            <a:pPr algn="r"/>
            <a:r>
              <a:rPr lang="fa-IR" dirty="0">
                <a:cs typeface="B Zar" pitchFamily="2" charset="-78"/>
              </a:rPr>
              <a:t>ژان ژاك روسو معتقد است آموزش و پرورش باید کاري کند که قواي طبیعی </a:t>
            </a:r>
            <a:r>
              <a:rPr lang="fa-IR" dirty="0" smtClean="0">
                <a:cs typeface="B Zar" pitchFamily="2" charset="-78"/>
              </a:rPr>
              <a:t>و حیاتی </a:t>
            </a:r>
            <a:r>
              <a:rPr lang="fa-IR" dirty="0">
                <a:cs typeface="B Zar" pitchFamily="2" charset="-78"/>
              </a:rPr>
              <a:t>کودك را پرورش دهیم نه اینکه حافظه او را از آنچه نمی فهمد انباشته سازیم</a:t>
            </a:r>
            <a:r>
              <a:rPr lang="fa-IR" dirty="0" smtClean="0">
                <a:cs typeface="B Zar" pitchFamily="2" charset="-78"/>
              </a:rPr>
              <a:t>.</a:t>
            </a:r>
            <a:br>
              <a:rPr lang="fa-IR" dirty="0" smtClean="0">
                <a:cs typeface="B Zar" pitchFamily="2" charset="-78"/>
              </a:rPr>
            </a:br>
            <a:r>
              <a:rPr lang="fa-IR" dirty="0">
                <a:cs typeface="B Zar" pitchFamily="2" charset="-78"/>
              </a:rPr>
              <a:t/>
            </a:r>
            <a:br>
              <a:rPr lang="fa-IR" dirty="0">
                <a:cs typeface="B Zar" pitchFamily="2" charset="-78"/>
              </a:rPr>
            </a:br>
            <a:r>
              <a:rPr lang="fa-IR" dirty="0">
                <a:cs typeface="B Zar" pitchFamily="2" charset="-78"/>
              </a:rPr>
              <a:t/>
            </a:r>
            <a:br>
              <a:rPr lang="fa-IR" dirty="0">
                <a:cs typeface="B Zar" pitchFamily="2" charset="-78"/>
              </a:rPr>
            </a:br>
            <a:endParaRPr lang="fa-IR" dirty="0">
              <a:cs typeface="B Zar" pitchFamily="2" charset="-78"/>
            </a:endParaRPr>
          </a:p>
        </p:txBody>
      </p:sp>
    </p:spTree>
    <p:extLst>
      <p:ext uri="{BB962C8B-B14F-4D97-AF65-F5344CB8AC3E}">
        <p14:creationId xmlns:p14="http://schemas.microsoft.com/office/powerpoint/2010/main" val="39315029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3688" y="260648"/>
            <a:ext cx="7128792" cy="6984775"/>
          </a:xfrm>
        </p:spPr>
        <p:txBody>
          <a:bodyPr>
            <a:normAutofit fontScale="90000"/>
          </a:bodyPr>
          <a:lstStyle/>
          <a:p>
            <a:pPr algn="r"/>
            <a:r>
              <a:rPr lang="fa-IR" dirty="0">
                <a:cs typeface="B Zar" pitchFamily="2" charset="-78"/>
              </a:rPr>
              <a:t/>
            </a:r>
            <a:br>
              <a:rPr lang="fa-IR" dirty="0">
                <a:cs typeface="B Zar" pitchFamily="2" charset="-78"/>
              </a:rPr>
            </a:br>
            <a:r>
              <a:rPr lang="fa-IR" dirty="0">
                <a:cs typeface="B Zar" pitchFamily="2" charset="-78"/>
              </a:rPr>
              <a:t>جرج زي اف </a:t>
            </a:r>
            <a:r>
              <a:rPr lang="fa-IR" dirty="0" smtClean="0">
                <a:cs typeface="B Zar" pitchFamily="2" charset="-78"/>
              </a:rPr>
              <a:t>برُدي در </a:t>
            </a:r>
            <a:r>
              <a:rPr lang="fa-IR" dirty="0">
                <a:cs typeface="B Zar" pitchFamily="2" charset="-78"/>
              </a:rPr>
              <a:t>جریان مطالعه تطبیقی آموزش و پرورش 4 (چهار) مرحله را مشخص نموده </a:t>
            </a:r>
            <a:r>
              <a:rPr lang="fa-IR" dirty="0" smtClean="0">
                <a:cs typeface="B Zar" pitchFamily="2" charset="-78"/>
              </a:rPr>
              <a:t>است.</a:t>
            </a:r>
            <a:r>
              <a:rPr lang="fa-IR" dirty="0">
                <a:cs typeface="B Zar" pitchFamily="2" charset="-78"/>
              </a:rPr>
              <a:t/>
            </a:r>
            <a:br>
              <a:rPr lang="fa-IR" dirty="0">
                <a:cs typeface="B Zar" pitchFamily="2" charset="-78"/>
              </a:rPr>
            </a:br>
            <a:r>
              <a:rPr lang="fa-IR" dirty="0">
                <a:cs typeface="B Zar" pitchFamily="2" charset="-78"/>
              </a:rPr>
              <a:t>مرحله توصیف</a:t>
            </a:r>
            <a:br>
              <a:rPr lang="fa-IR" dirty="0">
                <a:cs typeface="B Zar" pitchFamily="2" charset="-78"/>
              </a:rPr>
            </a:br>
            <a:r>
              <a:rPr lang="fa-IR" dirty="0">
                <a:cs typeface="B Zar" pitchFamily="2" charset="-78"/>
              </a:rPr>
              <a:t>مرحله تفسیر</a:t>
            </a:r>
            <a:br>
              <a:rPr lang="fa-IR" dirty="0">
                <a:cs typeface="B Zar" pitchFamily="2" charset="-78"/>
              </a:rPr>
            </a:br>
            <a:r>
              <a:rPr lang="fa-IR" dirty="0">
                <a:cs typeface="B Zar" pitchFamily="2" charset="-78"/>
              </a:rPr>
              <a:t>مرحله همجواري</a:t>
            </a:r>
            <a:br>
              <a:rPr lang="fa-IR" dirty="0">
                <a:cs typeface="B Zar" pitchFamily="2" charset="-78"/>
              </a:rPr>
            </a:br>
            <a:r>
              <a:rPr lang="fa-IR" dirty="0">
                <a:cs typeface="B Zar" pitchFamily="2" charset="-78"/>
              </a:rPr>
              <a:t>مرحله مقایسه</a:t>
            </a:r>
            <a:br>
              <a:rPr lang="fa-IR" dirty="0">
                <a:cs typeface="B Zar" pitchFamily="2" charset="-78"/>
              </a:rPr>
            </a:br>
            <a:r>
              <a:rPr lang="fa-IR" dirty="0">
                <a:cs typeface="B Zar" pitchFamily="2" charset="-78"/>
              </a:rPr>
              <a:t/>
            </a:r>
            <a:br>
              <a:rPr lang="fa-IR" dirty="0">
                <a:cs typeface="B Zar" pitchFamily="2" charset="-78"/>
              </a:rPr>
            </a:br>
            <a:endParaRPr lang="fa-IR" dirty="0">
              <a:cs typeface="B Zar" pitchFamily="2" charset="-78"/>
            </a:endParaRPr>
          </a:p>
        </p:txBody>
      </p:sp>
    </p:spTree>
    <p:extLst>
      <p:ext uri="{BB962C8B-B14F-4D97-AF65-F5344CB8AC3E}">
        <p14:creationId xmlns:p14="http://schemas.microsoft.com/office/powerpoint/2010/main" val="457061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332656"/>
            <a:ext cx="8136904" cy="6741368"/>
          </a:xfrm>
        </p:spPr>
        <p:txBody>
          <a:bodyPr>
            <a:normAutofit fontScale="90000"/>
          </a:bodyPr>
          <a:lstStyle/>
          <a:p>
            <a:pPr algn="r"/>
            <a:r>
              <a:rPr lang="fa-IR" b="1" dirty="0" smtClean="0">
                <a:cs typeface="B Zar" pitchFamily="2" charset="-78"/>
              </a:rPr>
              <a:t>مرحله توصیف</a:t>
            </a:r>
            <a:r>
              <a:rPr lang="fa-IR" dirty="0" smtClean="0">
                <a:cs typeface="B Zar" pitchFamily="2" charset="-78"/>
              </a:rPr>
              <a:t/>
            </a:r>
            <a:br>
              <a:rPr lang="fa-IR" dirty="0" smtClean="0">
                <a:cs typeface="B Zar" pitchFamily="2" charset="-78"/>
              </a:rPr>
            </a:br>
            <a:r>
              <a:rPr lang="fa-IR" dirty="0" smtClean="0">
                <a:cs typeface="B Zar" pitchFamily="2" charset="-78"/>
              </a:rPr>
              <a:t> پژوهنده </a:t>
            </a:r>
            <a:r>
              <a:rPr lang="fa-IR" dirty="0">
                <a:cs typeface="B Zar" pitchFamily="2" charset="-78"/>
              </a:rPr>
              <a:t>باید به توصیف نمودها و پدیده هاي مورد تحقیق براساس شواهد </a:t>
            </a:r>
            <a:r>
              <a:rPr lang="fa-IR" dirty="0" smtClean="0">
                <a:cs typeface="B Zar" pitchFamily="2" charset="-78"/>
              </a:rPr>
              <a:t>و اطلاعاتی </a:t>
            </a:r>
            <a:r>
              <a:rPr lang="fa-IR" dirty="0">
                <a:cs typeface="B Zar" pitchFamily="2" charset="-78"/>
              </a:rPr>
              <a:t>که از منابع گوناگون چه از طریق مشاهده مستقیم و یا مطالعه اسناد و گزارشات دیگران </a:t>
            </a:r>
            <a:r>
              <a:rPr lang="fa-IR" dirty="0" smtClean="0">
                <a:cs typeface="B Zar" pitchFamily="2" charset="-78"/>
              </a:rPr>
              <a:t>بدست آورده </a:t>
            </a:r>
            <a:r>
              <a:rPr lang="fa-IR" dirty="0">
                <a:cs typeface="B Zar" pitchFamily="2" charset="-78"/>
              </a:rPr>
              <a:t>است، بپردازد. به عقیده وي، مرحله توصیف، مرحله یادداشت برداري و تدارك یافته هاي کافی </a:t>
            </a:r>
            <a:r>
              <a:rPr lang="fa-IR" dirty="0" smtClean="0">
                <a:cs typeface="B Zar" pitchFamily="2" charset="-78"/>
              </a:rPr>
              <a:t>براي نقادي </a:t>
            </a:r>
            <a:r>
              <a:rPr lang="fa-IR" dirty="0">
                <a:cs typeface="B Zar" pitchFamily="2" charset="-78"/>
              </a:rPr>
              <a:t>آنها در مرحله بعدي است.</a:t>
            </a:r>
          </a:p>
        </p:txBody>
      </p:sp>
    </p:spTree>
    <p:extLst>
      <p:ext uri="{BB962C8B-B14F-4D97-AF65-F5344CB8AC3E}">
        <p14:creationId xmlns:p14="http://schemas.microsoft.com/office/powerpoint/2010/main" val="17985946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764704"/>
            <a:ext cx="7488832" cy="4680519"/>
          </a:xfrm>
        </p:spPr>
        <p:txBody>
          <a:bodyPr>
            <a:normAutofit fontScale="90000"/>
          </a:bodyPr>
          <a:lstStyle/>
          <a:p>
            <a:pPr algn="r"/>
            <a:r>
              <a:rPr lang="fa-IR" b="1" dirty="0">
                <a:cs typeface="B Zar" pitchFamily="2" charset="-78"/>
              </a:rPr>
              <a:t>مرحله تفسیر</a:t>
            </a:r>
            <a:r>
              <a:rPr lang="fa-IR" dirty="0">
                <a:cs typeface="B Zar" pitchFamily="2" charset="-78"/>
              </a:rPr>
              <a:t/>
            </a:r>
            <a:br>
              <a:rPr lang="fa-IR" dirty="0">
                <a:cs typeface="B Zar" pitchFamily="2" charset="-78"/>
              </a:rPr>
            </a:br>
            <a:r>
              <a:rPr lang="fa-IR" dirty="0">
                <a:cs typeface="B Zar" pitchFamily="2" charset="-78"/>
              </a:rPr>
              <a:t>این مرحله شامل بررسی اطلاعاتی است که درمرحله اول پژوهشگر به توصیف آن پرداخته است. تحلیل اطلاعات به اعتقاد «بردي» بایستی مبتنی بر اصول و شیوه مرسوم در علوم اجتماعی باشد.</a:t>
            </a:r>
          </a:p>
        </p:txBody>
      </p:sp>
    </p:spTree>
    <p:extLst>
      <p:ext uri="{BB962C8B-B14F-4D97-AF65-F5344CB8AC3E}">
        <p14:creationId xmlns:p14="http://schemas.microsoft.com/office/powerpoint/2010/main" val="17985946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0"/>
            <a:ext cx="8064896" cy="6877472"/>
          </a:xfrm>
        </p:spPr>
        <p:txBody>
          <a:bodyPr>
            <a:normAutofit fontScale="90000"/>
          </a:bodyPr>
          <a:lstStyle/>
          <a:p>
            <a:pPr algn="r"/>
            <a:r>
              <a:rPr lang="fa-IR" b="1" dirty="0">
                <a:cs typeface="B Zar" pitchFamily="2" charset="-78"/>
              </a:rPr>
              <a:t>مرحله </a:t>
            </a:r>
            <a:r>
              <a:rPr lang="fa-IR" b="1" dirty="0" smtClean="0">
                <a:cs typeface="B Zar" pitchFamily="2" charset="-78"/>
              </a:rPr>
              <a:t>همجواري</a:t>
            </a:r>
            <a:r>
              <a:rPr lang="fa-IR" dirty="0">
                <a:cs typeface="B Zar" pitchFamily="2" charset="-78"/>
              </a:rPr>
              <a:t/>
            </a:r>
            <a:br>
              <a:rPr lang="fa-IR" dirty="0">
                <a:cs typeface="B Zar" pitchFamily="2" charset="-78"/>
              </a:rPr>
            </a:br>
            <a:r>
              <a:rPr lang="fa-IR" dirty="0">
                <a:cs typeface="B Zar" pitchFamily="2" charset="-78"/>
              </a:rPr>
              <a:t>طی این مرحله، اطلاعاتی که از صافی مراحل اولیه </a:t>
            </a:r>
            <a:r>
              <a:rPr lang="fa-IR" dirty="0" smtClean="0">
                <a:cs typeface="B Zar" pitchFamily="2" charset="-78"/>
              </a:rPr>
              <a:t>   ( </a:t>
            </a:r>
            <a:r>
              <a:rPr lang="fa-IR" dirty="0">
                <a:cs typeface="B Zar" pitchFamily="2" charset="-78"/>
              </a:rPr>
              <a:t>1و 2) گذشته طبقه بندي می شوند و پهلوي هم </a:t>
            </a:r>
            <a:r>
              <a:rPr lang="fa-IR" dirty="0" smtClean="0">
                <a:cs typeface="B Zar" pitchFamily="2" charset="-78"/>
              </a:rPr>
              <a:t>قرار می گیرند </a:t>
            </a:r>
            <a:r>
              <a:rPr lang="fa-IR" dirty="0">
                <a:cs typeface="B Zar" pitchFamily="2" charset="-78"/>
              </a:rPr>
              <a:t>و چهارچوبی فراهم می شود که راه را براي مرحله بعدي، یعنی مقایسه تشابهات و تفاوتهاي </a:t>
            </a:r>
            <a:r>
              <a:rPr lang="fa-IR" dirty="0" smtClean="0">
                <a:cs typeface="B Zar" pitchFamily="2" charset="-78"/>
              </a:rPr>
              <a:t>نمود در </a:t>
            </a:r>
            <a:r>
              <a:rPr lang="fa-IR" dirty="0">
                <a:cs typeface="B Zar" pitchFamily="2" charset="-78"/>
              </a:rPr>
              <a:t>این مرحله پژوهنده می تواند به فرضیه « بردي » یا پدیده مورد تحقیق هموار می نماید. به </a:t>
            </a:r>
            <a:r>
              <a:rPr lang="fa-IR" dirty="0" smtClean="0">
                <a:cs typeface="B Zar" pitchFamily="2" charset="-78"/>
              </a:rPr>
              <a:t>عقیده تحقیق </a:t>
            </a:r>
            <a:r>
              <a:rPr lang="fa-IR" dirty="0">
                <a:cs typeface="B Zar" pitchFamily="2" charset="-78"/>
              </a:rPr>
              <a:t>خود دست یابد.</a:t>
            </a:r>
          </a:p>
        </p:txBody>
      </p:sp>
    </p:spTree>
    <p:extLst>
      <p:ext uri="{BB962C8B-B14F-4D97-AF65-F5344CB8AC3E}">
        <p14:creationId xmlns:p14="http://schemas.microsoft.com/office/powerpoint/2010/main" val="1798594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74638"/>
            <a:ext cx="7715200" cy="4450506"/>
          </a:xfrm>
        </p:spPr>
        <p:txBody>
          <a:bodyPr>
            <a:normAutofit/>
          </a:bodyPr>
          <a:lstStyle/>
          <a:p>
            <a:pPr algn="r"/>
            <a:r>
              <a:rPr lang="fa-IR" b="1" dirty="0" smtClean="0"/>
              <a:t>مرحله همجواری</a:t>
            </a:r>
            <a:br>
              <a:rPr lang="fa-IR" b="1" dirty="0" smtClean="0"/>
            </a:br>
            <a:r>
              <a:rPr lang="fa-IR" dirty="0" smtClean="0"/>
              <a:t>اطلاعاتی که در مرحله 1و2 بررسی شده اند طبقه بندی می شوند و کنار هم قرار می گیرند. در این مرحله است که پژوهنده به فرضیه تحقیقی خود دست می یابد.</a:t>
            </a:r>
            <a:endParaRPr lang="en-US" dirty="0"/>
          </a:p>
        </p:txBody>
      </p:sp>
    </p:spTree>
    <p:extLst>
      <p:ext uri="{BB962C8B-B14F-4D97-AF65-F5344CB8AC3E}">
        <p14:creationId xmlns:p14="http://schemas.microsoft.com/office/powerpoint/2010/main" val="8972248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88640"/>
            <a:ext cx="7632848" cy="5904655"/>
          </a:xfrm>
        </p:spPr>
        <p:txBody>
          <a:bodyPr>
            <a:normAutofit fontScale="90000"/>
          </a:bodyPr>
          <a:lstStyle/>
          <a:p>
            <a:pPr algn="r"/>
            <a:r>
              <a:rPr lang="fa-IR" b="1" dirty="0">
                <a:cs typeface="B Zar" pitchFamily="2" charset="-78"/>
              </a:rPr>
              <a:t>مرحله </a:t>
            </a:r>
            <a:r>
              <a:rPr lang="fa-IR" b="1" dirty="0" smtClean="0">
                <a:cs typeface="B Zar" pitchFamily="2" charset="-78"/>
              </a:rPr>
              <a:t>مقایسه</a:t>
            </a:r>
            <a:r>
              <a:rPr lang="fa-IR" dirty="0" smtClean="0">
                <a:cs typeface="B Zar" pitchFamily="2" charset="-78"/>
              </a:rPr>
              <a:t/>
            </a:r>
            <a:br>
              <a:rPr lang="fa-IR" dirty="0" smtClean="0">
                <a:cs typeface="B Zar" pitchFamily="2" charset="-78"/>
              </a:rPr>
            </a:br>
            <a:r>
              <a:rPr lang="fa-IR" dirty="0" smtClean="0">
                <a:cs typeface="B Zar" pitchFamily="2" charset="-78"/>
              </a:rPr>
              <a:t> در </a:t>
            </a:r>
            <a:r>
              <a:rPr lang="fa-IR" dirty="0">
                <a:cs typeface="B Zar" pitchFamily="2" charset="-78"/>
              </a:rPr>
              <a:t>این مرحله مسأله تحقیق که در مراحل قبلی علی الخصوص در مرحله همجواري که محقق اجمالاً از </a:t>
            </a:r>
            <a:r>
              <a:rPr lang="fa-IR" dirty="0" smtClean="0">
                <a:cs typeface="B Zar" pitchFamily="2" charset="-78"/>
              </a:rPr>
              <a:t>آن گذشته </a:t>
            </a:r>
            <a:r>
              <a:rPr lang="fa-IR" dirty="0">
                <a:cs typeface="B Zar" pitchFamily="2" charset="-78"/>
              </a:rPr>
              <a:t>است، دقیقا با توجه به جزئیات در زمینه تشابهات و تفاوتها مورد بررسی قرار می گیرد و رد یا </a:t>
            </a:r>
            <a:r>
              <a:rPr lang="fa-IR" dirty="0" smtClean="0">
                <a:cs typeface="B Zar" pitchFamily="2" charset="-78"/>
              </a:rPr>
              <a:t>قبول فرضیه </a:t>
            </a:r>
            <a:r>
              <a:rPr lang="fa-IR" dirty="0">
                <a:cs typeface="B Zar" pitchFamily="2" charset="-78"/>
              </a:rPr>
              <a:t>تحقیق در این مرحله امکان پذیر </a:t>
            </a:r>
            <a:r>
              <a:rPr lang="fa-IR" dirty="0" smtClean="0">
                <a:cs typeface="B Zar" pitchFamily="2" charset="-78"/>
              </a:rPr>
              <a:t>است.</a:t>
            </a:r>
            <a:endParaRPr lang="fa-IR" dirty="0">
              <a:cs typeface="B Zar" pitchFamily="2" charset="-78"/>
            </a:endParaRPr>
          </a:p>
        </p:txBody>
      </p:sp>
    </p:spTree>
    <p:extLst>
      <p:ext uri="{BB962C8B-B14F-4D97-AF65-F5344CB8AC3E}">
        <p14:creationId xmlns:p14="http://schemas.microsoft.com/office/powerpoint/2010/main" val="1798594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9712" y="89248"/>
            <a:ext cx="7056784" cy="4995936"/>
          </a:xfrm>
        </p:spPr>
        <p:txBody>
          <a:bodyPr>
            <a:normAutofit/>
          </a:bodyPr>
          <a:lstStyle/>
          <a:p>
            <a:pPr algn="just"/>
            <a:r>
              <a:rPr lang="fa-IR" dirty="0" smtClean="0">
                <a:cs typeface="B Zar" pitchFamily="2" charset="-78"/>
              </a:rPr>
              <a:t>التاتوي مي گويد :اصلاح </a:t>
            </a:r>
            <a:r>
              <a:rPr lang="fa-IR" dirty="0" smtClean="0">
                <a:cs typeface="B Zar" pitchFamily="2" charset="-78"/>
              </a:rPr>
              <a:t>آموزش </a:t>
            </a:r>
            <a:r>
              <a:rPr lang="fa-IR" dirty="0" smtClean="0">
                <a:cs typeface="B Zar" pitchFamily="2" charset="-78"/>
              </a:rPr>
              <a:t>و پرورش را به من بسپاريد، من جهان را اصلاح خواهم كرد .اين بدان معناست كه كليد طلائي تحول كشور ها در نظام آموزشي است .</a:t>
            </a:r>
            <a:endParaRPr lang="fa-IR" dirty="0">
              <a:cs typeface="B Zar" pitchFamily="2" charset="-78"/>
            </a:endParaRPr>
          </a:p>
        </p:txBody>
      </p:sp>
    </p:spTree>
    <p:extLst>
      <p:ext uri="{BB962C8B-B14F-4D97-AF65-F5344CB8AC3E}">
        <p14:creationId xmlns:p14="http://schemas.microsoft.com/office/powerpoint/2010/main" val="5100910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1639" y="116632"/>
            <a:ext cx="7789409" cy="8548938"/>
          </a:xfrm>
        </p:spPr>
        <p:txBody>
          <a:bodyPr>
            <a:normAutofit fontScale="90000"/>
          </a:bodyPr>
          <a:lstStyle/>
          <a:p>
            <a:pPr algn="just"/>
            <a:r>
              <a:rPr lang="fa-IR" sz="3100" dirty="0" smtClean="0">
                <a:cs typeface="B Zar" pitchFamily="2" charset="-78"/>
              </a:rPr>
              <a:t/>
            </a:r>
            <a:br>
              <a:rPr lang="fa-IR" sz="3100" dirty="0" smtClean="0">
                <a:cs typeface="B Zar" pitchFamily="2" charset="-78"/>
              </a:rPr>
            </a:br>
            <a:r>
              <a:rPr lang="fa-IR" sz="3100" dirty="0">
                <a:cs typeface="B Zar" pitchFamily="2" charset="-78"/>
              </a:rPr>
              <a:t/>
            </a:r>
            <a:br>
              <a:rPr lang="fa-IR" sz="3100" dirty="0">
                <a:cs typeface="B Zar" pitchFamily="2" charset="-78"/>
              </a:rPr>
            </a:br>
            <a:r>
              <a:rPr lang="fa-IR" sz="3100" dirty="0" smtClean="0">
                <a:cs typeface="B Zar" pitchFamily="2" charset="-78"/>
              </a:rPr>
              <a:t/>
            </a:r>
            <a:br>
              <a:rPr lang="fa-IR" sz="3100" dirty="0" smtClean="0">
                <a:cs typeface="B Zar" pitchFamily="2" charset="-78"/>
              </a:rPr>
            </a:br>
            <a:r>
              <a:rPr lang="fa-IR" sz="3100" dirty="0">
                <a:cs typeface="B Zar" pitchFamily="2" charset="-78"/>
              </a:rPr>
              <a:t/>
            </a:r>
            <a:br>
              <a:rPr lang="fa-IR" sz="3100" dirty="0">
                <a:cs typeface="B Zar" pitchFamily="2" charset="-78"/>
              </a:rPr>
            </a:br>
            <a:r>
              <a:rPr lang="fa-IR" sz="3600" dirty="0" smtClean="0">
                <a:cs typeface="B Zar" pitchFamily="2" charset="-78"/>
              </a:rPr>
              <a:t>مهم </a:t>
            </a:r>
            <a:r>
              <a:rPr lang="fa-IR" sz="3600" dirty="0">
                <a:cs typeface="B Zar" pitchFamily="2" charset="-78"/>
              </a:rPr>
              <a:t>ترین چالش آموزش و پرورش در هزاره ي سوم، سیاست تغییر و تبدیل است. تبدیل </a:t>
            </a:r>
            <a:r>
              <a:rPr lang="fa-IR" sz="3600" dirty="0" smtClean="0">
                <a:cs typeface="B Zar" pitchFamily="2" charset="-78"/>
              </a:rPr>
              <a:t>نظام آموزشی </a:t>
            </a:r>
            <a:r>
              <a:rPr lang="fa-IR" sz="3600" dirty="0">
                <a:cs typeface="B Zar" pitchFamily="2" charset="-78"/>
              </a:rPr>
              <a:t>فعلی به آموزش و پرورش کارآ و اثربخش ، به همان اندازه که اهمیت دارد ، عملی خطیر است. </a:t>
            </a:r>
            <a:r>
              <a:rPr lang="fa-IR" sz="3600" dirty="0" smtClean="0">
                <a:cs typeface="B Zar" pitchFamily="2" charset="-78"/>
              </a:rPr>
              <a:t>ترسیم ویژگی </a:t>
            </a:r>
            <a:r>
              <a:rPr lang="fa-IR" sz="3600" dirty="0">
                <a:cs typeface="B Zar" pitchFamily="2" charset="-78"/>
              </a:rPr>
              <a:t>هاي چنین نظام آموزشی، ضرورتاً نیاز به مطالعه و پژوهش دقیق در تحولات و تغییرات اجتماعی دامنه </a:t>
            </a:r>
            <a:r>
              <a:rPr lang="fa-IR" sz="3600" dirty="0" smtClean="0">
                <a:cs typeface="B Zar" pitchFamily="2" charset="-78"/>
              </a:rPr>
              <a:t>دار در </a:t>
            </a:r>
            <a:r>
              <a:rPr lang="fa-IR" sz="3600" dirty="0">
                <a:cs typeface="B Zar" pitchFamily="2" charset="-78"/>
              </a:rPr>
              <a:t>یک جامعه دارد. استفاده از برنامه ریزي استراتژیک، کاربردي کردن نتایج و مطالعه و تحقیق در جهت استفاده </a:t>
            </a:r>
            <a:r>
              <a:rPr lang="fa-IR" sz="3600" dirty="0" smtClean="0">
                <a:cs typeface="B Zar" pitchFamily="2" charset="-78"/>
              </a:rPr>
              <a:t>از تجربیات </a:t>
            </a:r>
            <a:r>
              <a:rPr lang="fa-IR" sz="3600" dirty="0">
                <a:cs typeface="B Zar" pitchFamily="2" charset="-78"/>
              </a:rPr>
              <a:t>سایر کشورهاي جهان، و کاربردي کردن نتایج حاصل از آن، تمرکززدایی در نظام آموزشی، تغییر و </a:t>
            </a:r>
            <a:r>
              <a:rPr lang="fa-IR" sz="3600" dirty="0" smtClean="0">
                <a:cs typeface="B Zar" pitchFamily="2" charset="-78"/>
              </a:rPr>
              <a:t>اصلاح محیط </a:t>
            </a:r>
            <a:r>
              <a:rPr lang="fa-IR" sz="3600" dirty="0">
                <a:cs typeface="B Zar" pitchFamily="2" charset="-78"/>
              </a:rPr>
              <a:t>هاي آموزشی با توجه به تحولات جدید، عنایت به فراگیران و حضور فعال آنان در عرصه ي فعالیت </a:t>
            </a:r>
            <a:r>
              <a:rPr lang="fa-IR" sz="3600" dirty="0" smtClean="0">
                <a:cs typeface="B Zar" pitchFamily="2" charset="-78"/>
              </a:rPr>
              <a:t>هاي یاددهی- </a:t>
            </a:r>
            <a:r>
              <a:rPr lang="fa-IR" sz="3600" dirty="0">
                <a:cs typeface="B Zar" pitchFamily="2" charset="-78"/>
              </a:rPr>
              <a:t>یادگیري به عنوان یکی از اهداف اصلی سیستم آموزشی ازجمله ویژگی هاي آموزش و پرورش کارآ </a:t>
            </a:r>
            <a:r>
              <a:rPr lang="fa-IR" sz="3600" dirty="0" smtClean="0">
                <a:cs typeface="B Zar" pitchFamily="2" charset="-78"/>
              </a:rPr>
              <a:t>و اثربخش </a:t>
            </a:r>
            <a:r>
              <a:rPr lang="fa-IR" sz="3600" dirty="0">
                <a:cs typeface="B Zar" pitchFamily="2" charset="-78"/>
              </a:rPr>
              <a:t>محسوب میشود.</a:t>
            </a:r>
            <a:r>
              <a:rPr lang="fa-IR" sz="3100" dirty="0" smtClean="0">
                <a:cs typeface="B Zar" pitchFamily="2" charset="-78"/>
              </a:rPr>
              <a:t/>
            </a:r>
            <a:br>
              <a:rPr lang="fa-IR" sz="3100" dirty="0" smtClean="0">
                <a:cs typeface="B Zar" pitchFamily="2" charset="-78"/>
              </a:rPr>
            </a:br>
            <a:r>
              <a:rPr lang="fa-IR" dirty="0">
                <a:cs typeface="B Zar" pitchFamily="2" charset="-78"/>
              </a:rPr>
              <a:t/>
            </a:r>
            <a:br>
              <a:rPr lang="fa-IR" dirty="0">
                <a:cs typeface="B Zar" pitchFamily="2" charset="-78"/>
              </a:rPr>
            </a:br>
            <a:r>
              <a:rPr lang="fa-IR" dirty="0">
                <a:cs typeface="B Zar" pitchFamily="2" charset="-78"/>
              </a:rPr>
              <a:t/>
            </a:r>
            <a:br>
              <a:rPr lang="fa-IR" dirty="0">
                <a:cs typeface="B Zar" pitchFamily="2" charset="-78"/>
              </a:rPr>
            </a:br>
            <a:endParaRPr lang="fa-IR" dirty="0">
              <a:cs typeface="B Zar" pitchFamily="2" charset="-78"/>
            </a:endParaRPr>
          </a:p>
        </p:txBody>
      </p:sp>
    </p:spTree>
    <p:extLst>
      <p:ext uri="{BB962C8B-B14F-4D97-AF65-F5344CB8AC3E}">
        <p14:creationId xmlns:p14="http://schemas.microsoft.com/office/powerpoint/2010/main" val="29418236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629" y="332656"/>
            <a:ext cx="8051220" cy="5184576"/>
          </a:xfrm>
        </p:spPr>
        <p:txBody>
          <a:bodyPr>
            <a:normAutofit/>
          </a:bodyPr>
          <a:lstStyle/>
          <a:p>
            <a:pPr algn="r"/>
            <a:r>
              <a:rPr lang="fa-IR" sz="3600" dirty="0" smtClean="0">
                <a:solidFill>
                  <a:prstClr val="black"/>
                </a:solidFill>
                <a:cs typeface="B Zar" pitchFamily="2" charset="-78"/>
              </a:rPr>
              <a:t>در دو کشور استرالیا و ژاپن </a:t>
            </a:r>
            <a:r>
              <a:rPr lang="fa-IR" sz="3600" dirty="0">
                <a:solidFill>
                  <a:prstClr val="black"/>
                </a:solidFill>
                <a:cs typeface="B Zar" pitchFamily="2" charset="-78"/>
              </a:rPr>
              <a:t>براساس بررسی هاي صورت گرفته اهداف و روشهاي آموزشی و دانش معلمان تیزهوش بسیار برتر </a:t>
            </a:r>
            <a:r>
              <a:rPr lang="fa-IR" sz="3600" dirty="0" smtClean="0">
                <a:solidFill>
                  <a:prstClr val="black"/>
                </a:solidFill>
                <a:cs typeface="B Zar" pitchFamily="2" charset="-78"/>
              </a:rPr>
              <a:t>از کشور </a:t>
            </a:r>
            <a:r>
              <a:rPr lang="fa-IR" sz="3600" dirty="0">
                <a:solidFill>
                  <a:prstClr val="black"/>
                </a:solidFill>
                <a:cs typeface="B Zar" pitchFamily="2" charset="-78"/>
              </a:rPr>
              <a:t>ایران بوده. معلمان تیزهوشان از نظر آموزشهاي ویژه قبل خدمت و ضمن خدمت در کشور ایران مورد </a:t>
            </a:r>
            <a:r>
              <a:rPr lang="fa-IR" sz="3600" dirty="0" smtClean="0">
                <a:solidFill>
                  <a:prstClr val="black"/>
                </a:solidFill>
                <a:cs typeface="B Zar" pitchFamily="2" charset="-78"/>
              </a:rPr>
              <a:t>کم </a:t>
            </a:r>
            <a:r>
              <a:rPr lang="fa-IR" sz="3600" dirty="0">
                <a:solidFill>
                  <a:prstClr val="black"/>
                </a:solidFill>
                <a:cs typeface="B Zar" pitchFamily="2" charset="-78"/>
              </a:rPr>
              <a:t>توجهی قرار گرفته اند در حالی که در کشورهاي استرالیا و ژاپن هر دو نوع آموزش مورد توجه </a:t>
            </a:r>
            <a:r>
              <a:rPr lang="fa-IR" sz="3600" dirty="0" smtClean="0">
                <a:solidFill>
                  <a:prstClr val="black"/>
                </a:solidFill>
                <a:cs typeface="B Zar" pitchFamily="2" charset="-78"/>
              </a:rPr>
              <a:t>بیشتري نسبت </a:t>
            </a:r>
            <a:r>
              <a:rPr lang="fa-IR" sz="3600" dirty="0">
                <a:solidFill>
                  <a:prstClr val="black"/>
                </a:solidFill>
                <a:cs typeface="B Zar" pitchFamily="2" charset="-78"/>
              </a:rPr>
              <a:t>به ایران قرار گرفته و مراکز مخصوصی نیز به این امر اختصاص یافته است.</a:t>
            </a:r>
            <a:r>
              <a:rPr lang="fa-IR" dirty="0">
                <a:solidFill>
                  <a:prstClr val="black"/>
                </a:solidFill>
                <a:cs typeface="B Zar" pitchFamily="2" charset="-78"/>
              </a:rPr>
              <a:t/>
            </a:r>
            <a:br>
              <a:rPr lang="fa-IR" dirty="0">
                <a:solidFill>
                  <a:prstClr val="black"/>
                </a:solidFill>
                <a:cs typeface="B Zar" pitchFamily="2" charset="-78"/>
              </a:rPr>
            </a:br>
            <a:endParaRPr lang="fa-IR" dirty="0">
              <a:cs typeface="B Zar" pitchFamily="2" charset="-78"/>
            </a:endParaRPr>
          </a:p>
        </p:txBody>
      </p:sp>
    </p:spTree>
    <p:extLst>
      <p:ext uri="{BB962C8B-B14F-4D97-AF65-F5344CB8AC3E}">
        <p14:creationId xmlns:p14="http://schemas.microsoft.com/office/powerpoint/2010/main" val="13078053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2704"/>
            <a:ext cx="7344816" cy="4968552"/>
          </a:xfrm>
        </p:spPr>
        <p:txBody>
          <a:bodyPr>
            <a:noAutofit/>
          </a:bodyPr>
          <a:lstStyle/>
          <a:p>
            <a:pPr algn="r"/>
            <a:r>
              <a:rPr lang="fa-IR" sz="3200" b="1" dirty="0">
                <a:cs typeface="B Zar" pitchFamily="2" charset="-78"/>
              </a:rPr>
              <a:t>ژان ژرك سروان شریبر </a:t>
            </a:r>
            <a:r>
              <a:rPr lang="fa-IR" sz="3200" b="1" dirty="0" smtClean="0">
                <a:cs typeface="B Zar" pitchFamily="2" charset="-78"/>
              </a:rPr>
              <a:t>ازاندیشمندان </a:t>
            </a:r>
            <a:r>
              <a:rPr lang="fa-IR" sz="3200" b="1" dirty="0">
                <a:cs typeface="B Zar" pitchFamily="2" charset="-78"/>
              </a:rPr>
              <a:t>معاصر </a:t>
            </a:r>
            <a:r>
              <a:rPr lang="fa-IR" sz="3200" b="1" dirty="0" smtClean="0">
                <a:cs typeface="B Zar" pitchFamily="2" charset="-78"/>
              </a:rPr>
              <a:t> بیان ارزشمندي </a:t>
            </a:r>
            <a:r>
              <a:rPr lang="fa-IR" sz="3200" b="1" dirty="0">
                <a:cs typeface="B Zar" pitchFamily="2" charset="-78"/>
              </a:rPr>
              <a:t>دراین زمینه دارد و می گوید: دیگر نه </a:t>
            </a:r>
            <a:r>
              <a:rPr lang="fa-IR" sz="3200" b="1" dirty="0" smtClean="0">
                <a:cs typeface="B Zar" pitchFamily="2" charset="-78"/>
              </a:rPr>
              <a:t>سپاهیان مسلح،نه </a:t>
            </a:r>
            <a:r>
              <a:rPr lang="fa-IR" sz="3200" b="1" dirty="0">
                <a:cs typeface="B Zar" pitchFamily="2" charset="-78"/>
              </a:rPr>
              <a:t>مواد خام و نه سرمایه </a:t>
            </a:r>
            <a:r>
              <a:rPr lang="fa-IR" sz="3200" b="1" dirty="0" smtClean="0">
                <a:cs typeface="B Zar" pitchFamily="2" charset="-78"/>
              </a:rPr>
              <a:t>هیچکدام </a:t>
            </a:r>
            <a:r>
              <a:rPr lang="fa-IR" sz="3200" b="1" dirty="0">
                <a:cs typeface="B Zar" pitchFamily="2" charset="-78"/>
              </a:rPr>
              <a:t>نشانه یا ابزار قدرت نیستند قدرت امروزي در قدرت اختراع </a:t>
            </a:r>
            <a:r>
              <a:rPr lang="fa-IR" sz="3200" b="1" dirty="0" smtClean="0">
                <a:cs typeface="B Zar" pitchFamily="2" charset="-78"/>
              </a:rPr>
              <a:t>کردن وتحقیقات </a:t>
            </a:r>
            <a:r>
              <a:rPr lang="fa-IR" sz="3200" b="1" dirty="0">
                <a:cs typeface="B Zar" pitchFamily="2" charset="-78"/>
              </a:rPr>
              <a:t>در قدرت تبدیل اختراعات به کالاها و وسایل کار </a:t>
            </a:r>
            <a:r>
              <a:rPr lang="fa-IR" sz="3200" b="1" dirty="0" smtClean="0">
                <a:cs typeface="B Zar" pitchFamily="2" charset="-78"/>
              </a:rPr>
              <a:t> یعنی  تکنولوژي </a:t>
            </a:r>
            <a:r>
              <a:rPr lang="fa-IR" sz="3200" b="1" dirty="0">
                <a:cs typeface="B Zar" pitchFamily="2" charset="-78"/>
              </a:rPr>
              <a:t>است."منابعی که </a:t>
            </a:r>
            <a:r>
              <a:rPr lang="fa-IR" sz="3200" b="1" dirty="0" smtClean="0">
                <a:cs typeface="B Zar" pitchFamily="2" charset="-78"/>
              </a:rPr>
              <a:t>امروزه  بشر به دنبال </a:t>
            </a:r>
            <a:r>
              <a:rPr lang="fa-IR" sz="3200" b="1" dirty="0">
                <a:cs typeface="B Zar" pitchFamily="2" charset="-78"/>
              </a:rPr>
              <a:t>آن باید برود، دیگرنه در زمین است ونه در تعداد افراد،بلکه </a:t>
            </a:r>
            <a:r>
              <a:rPr lang="fa-IR" sz="3200" b="1" dirty="0" smtClean="0">
                <a:cs typeface="B Zar" pitchFamily="2" charset="-78"/>
              </a:rPr>
              <a:t>ذخایر و </a:t>
            </a:r>
            <a:r>
              <a:rPr lang="fa-IR" sz="3200" b="1" dirty="0">
                <a:cs typeface="B Zar" pitchFamily="2" charset="-78"/>
              </a:rPr>
              <a:t>منابع امروزي را باید </a:t>
            </a:r>
            <a:r>
              <a:rPr lang="fa-IR" sz="3200" b="1" dirty="0" smtClean="0">
                <a:cs typeface="B Zar" pitchFamily="2" charset="-78"/>
              </a:rPr>
              <a:t>در فکربشرجستجو </a:t>
            </a:r>
            <a:r>
              <a:rPr lang="fa-IR" sz="3200" b="1" dirty="0">
                <a:cs typeface="B Zar" pitchFamily="2" charset="-78"/>
              </a:rPr>
              <a:t>کرد و به بیان دقیقتر در استعداد،اندیشیدن و خلق کردن انسان ها </a:t>
            </a:r>
            <a:r>
              <a:rPr lang="fa-IR" sz="3200" b="1" dirty="0" smtClean="0">
                <a:cs typeface="B Zar" pitchFamily="2" charset="-78"/>
              </a:rPr>
              <a:t>جست.</a:t>
            </a:r>
            <a:endParaRPr lang="fa-IR" sz="3200" dirty="0">
              <a:cs typeface="B Zar" pitchFamily="2" charset="-78"/>
            </a:endParaRPr>
          </a:p>
        </p:txBody>
      </p:sp>
    </p:spTree>
    <p:extLst>
      <p:ext uri="{BB962C8B-B14F-4D97-AF65-F5344CB8AC3E}">
        <p14:creationId xmlns:p14="http://schemas.microsoft.com/office/powerpoint/2010/main" val="13078053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8604448" cy="9145016"/>
          </a:xfrm>
          <a:blipFill>
            <a:blip r:embed="rId2"/>
            <a:tile tx="0" ty="0" sx="100000" sy="100000" flip="none" algn="tl"/>
          </a:blipFill>
        </p:spPr>
        <p:txBody>
          <a:bodyPr>
            <a:normAutofit fontScale="90000"/>
          </a:bodyPr>
          <a:lstStyle/>
          <a:p>
            <a:pPr algn="r">
              <a:lnSpc>
                <a:spcPct val="150000"/>
              </a:lnSpc>
            </a:pPr>
            <a:r>
              <a:rPr lang="fa-IR" dirty="0" smtClean="0">
                <a:cs typeface="B Zar" pitchFamily="2" charset="-78"/>
              </a:rPr>
              <a:t/>
            </a:r>
            <a:br>
              <a:rPr lang="fa-IR" dirty="0" smtClean="0">
                <a:cs typeface="B Zar" pitchFamily="2" charset="-78"/>
              </a:rPr>
            </a:br>
            <a:r>
              <a:rPr lang="fa-IR" sz="3600" dirty="0" smtClean="0">
                <a:cs typeface="B Zar" pitchFamily="2" charset="-78"/>
              </a:rPr>
              <a:t> </a:t>
            </a:r>
            <a:br>
              <a:rPr lang="fa-IR" sz="3600" dirty="0" smtClean="0">
                <a:cs typeface="B Zar" pitchFamily="2" charset="-78"/>
              </a:rPr>
            </a:br>
            <a:r>
              <a:rPr lang="fa-IR" sz="3600" dirty="0">
                <a:cs typeface="B Zar" pitchFamily="2" charset="-78"/>
              </a:rPr>
              <a:t/>
            </a:r>
            <a:br>
              <a:rPr lang="fa-IR" sz="3600" dirty="0">
                <a:cs typeface="B Zar" pitchFamily="2" charset="-78"/>
              </a:rPr>
            </a:br>
            <a:r>
              <a:rPr lang="fa-IR" sz="3600" dirty="0" smtClean="0">
                <a:cs typeface="B Zar" pitchFamily="2" charset="-78"/>
              </a:rPr>
              <a:t/>
            </a:r>
            <a:br>
              <a:rPr lang="fa-IR" sz="3600" dirty="0" smtClean="0">
                <a:cs typeface="B Zar" pitchFamily="2" charset="-78"/>
              </a:rPr>
            </a:br>
            <a:r>
              <a:rPr lang="fa-IR" sz="3100" b="1" dirty="0" smtClean="0">
                <a:solidFill>
                  <a:srgbClr val="FF0000"/>
                </a:solidFill>
                <a:cs typeface="B Zar" pitchFamily="2" charset="-78"/>
              </a:rPr>
              <a:t>مسائل </a:t>
            </a:r>
            <a:r>
              <a:rPr lang="fa-IR" sz="3100" b="1" dirty="0">
                <a:solidFill>
                  <a:srgbClr val="FF0000"/>
                </a:solidFill>
                <a:cs typeface="B Zar" pitchFamily="2" charset="-78"/>
              </a:rPr>
              <a:t>و موضوعات مورد بررسي در قلمرو آموزش و پرورش تطبيقي</a:t>
            </a:r>
            <a:r>
              <a:rPr lang="fa-IR" sz="3100" b="1" dirty="0">
                <a:cs typeface="B Zar" pitchFamily="2" charset="-78"/>
              </a:rPr>
              <a:t/>
            </a:r>
            <a:br>
              <a:rPr lang="fa-IR" sz="3100" b="1" dirty="0">
                <a:cs typeface="B Zar" pitchFamily="2" charset="-78"/>
              </a:rPr>
            </a:br>
            <a:r>
              <a:rPr lang="fa-IR" sz="3100" b="1" dirty="0" smtClean="0">
                <a:cs typeface="B Zar" pitchFamily="2" charset="-78"/>
              </a:rPr>
              <a:t>الف) </a:t>
            </a:r>
            <a:r>
              <a:rPr lang="fa-IR" sz="3100" b="1" dirty="0">
                <a:cs typeface="B Zar" pitchFamily="2" charset="-78"/>
              </a:rPr>
              <a:t>مسائل و موضوعات مربوط به ويژگيهاي يك نظام آموزشي و يا چند نظام آموزشي</a:t>
            </a:r>
            <a:br>
              <a:rPr lang="fa-IR" sz="3100" b="1" dirty="0">
                <a:cs typeface="B Zar" pitchFamily="2" charset="-78"/>
              </a:rPr>
            </a:br>
            <a:r>
              <a:rPr lang="fa-IR" sz="3100" b="1" dirty="0" smtClean="0">
                <a:cs typeface="B Zar" pitchFamily="2" charset="-78"/>
              </a:rPr>
              <a:t>ب)مسائل </a:t>
            </a:r>
            <a:r>
              <a:rPr lang="fa-IR" sz="3100" b="1" dirty="0">
                <a:cs typeface="B Zar" pitchFamily="2" charset="-78"/>
              </a:rPr>
              <a:t>و موضوعات مربوط به اقتصاد آموزش و پرورش</a:t>
            </a:r>
            <a:br>
              <a:rPr lang="fa-IR" sz="3100" b="1" dirty="0">
                <a:cs typeface="B Zar" pitchFamily="2" charset="-78"/>
              </a:rPr>
            </a:br>
            <a:r>
              <a:rPr lang="fa-IR" sz="3100" b="1" dirty="0" smtClean="0">
                <a:cs typeface="B Zar" pitchFamily="2" charset="-78"/>
              </a:rPr>
              <a:t>ج)مسائل </a:t>
            </a:r>
            <a:r>
              <a:rPr lang="fa-IR" sz="3100" b="1" dirty="0">
                <a:cs typeface="B Zar" pitchFamily="2" charset="-78"/>
              </a:rPr>
              <a:t>و موضوعات مربوط به آموزش و پرورش و جامعه</a:t>
            </a:r>
            <a:br>
              <a:rPr lang="fa-IR" sz="3100" b="1" dirty="0">
                <a:cs typeface="B Zar" pitchFamily="2" charset="-78"/>
              </a:rPr>
            </a:br>
            <a:r>
              <a:rPr lang="fa-IR" sz="3100" b="1" dirty="0" smtClean="0">
                <a:cs typeface="B Zar" pitchFamily="2" charset="-78"/>
              </a:rPr>
              <a:t>د)مسائل </a:t>
            </a:r>
            <a:r>
              <a:rPr lang="fa-IR" sz="3100" b="1" dirty="0">
                <a:cs typeface="B Zar" pitchFamily="2" charset="-78"/>
              </a:rPr>
              <a:t>و موضوعات مربوط به ارتباط بين مذهب و آموزش و پرورش</a:t>
            </a:r>
            <a:br>
              <a:rPr lang="fa-IR" sz="3100" b="1" dirty="0">
                <a:cs typeface="B Zar" pitchFamily="2" charset="-78"/>
              </a:rPr>
            </a:br>
            <a:r>
              <a:rPr lang="fa-IR" sz="3100" b="1" dirty="0" smtClean="0">
                <a:cs typeface="B Zar" pitchFamily="2" charset="-78"/>
              </a:rPr>
              <a:t>ه)مسائل </a:t>
            </a:r>
            <a:r>
              <a:rPr lang="fa-IR" sz="3100" b="1" dirty="0">
                <a:cs typeface="B Zar" pitchFamily="2" charset="-78"/>
              </a:rPr>
              <a:t>مربوطه به سياست و حكومت در ارتباط با آموزش و پرورش</a:t>
            </a:r>
            <a:r>
              <a:rPr lang="fa-IR" sz="3600" b="1" dirty="0">
                <a:cs typeface="B Zar" pitchFamily="2" charset="-78"/>
              </a:rPr>
              <a:t/>
            </a:r>
            <a:br>
              <a:rPr lang="fa-IR" sz="3600" b="1" dirty="0">
                <a:cs typeface="B Zar" pitchFamily="2" charset="-78"/>
              </a:rPr>
            </a:br>
            <a:r>
              <a:rPr lang="fa-IR" sz="3600" b="1" dirty="0">
                <a:cs typeface="B Zar" pitchFamily="2" charset="-78"/>
              </a:rPr>
              <a:t/>
            </a:r>
            <a:br>
              <a:rPr lang="fa-IR" sz="3600" b="1" dirty="0">
                <a:cs typeface="B Zar" pitchFamily="2" charset="-78"/>
              </a:rPr>
            </a:br>
            <a:r>
              <a:rPr lang="fa-IR" sz="3600" b="1" dirty="0" smtClean="0">
                <a:cs typeface="B Zar" pitchFamily="2" charset="-78"/>
              </a:rPr>
              <a:t/>
            </a:r>
            <a:br>
              <a:rPr lang="fa-IR" sz="3600" b="1" dirty="0" smtClean="0">
                <a:cs typeface="B Zar" pitchFamily="2" charset="-78"/>
              </a:rPr>
            </a:br>
            <a:r>
              <a:rPr lang="fa-IR" sz="3600" b="1" dirty="0">
                <a:cs typeface="B Zar" pitchFamily="2" charset="-78"/>
              </a:rPr>
              <a:t/>
            </a:r>
            <a:br>
              <a:rPr lang="fa-IR" sz="3600" b="1" dirty="0">
                <a:cs typeface="B Zar" pitchFamily="2" charset="-78"/>
              </a:rPr>
            </a:br>
            <a:r>
              <a:rPr lang="fa-IR" b="1" dirty="0" smtClean="0">
                <a:cs typeface="B Zar" pitchFamily="2" charset="-78"/>
              </a:rPr>
              <a:t/>
            </a:r>
            <a:br>
              <a:rPr lang="fa-IR" b="1" dirty="0" smtClean="0">
                <a:cs typeface="B Zar" pitchFamily="2" charset="-78"/>
              </a:rPr>
            </a:br>
            <a:endParaRPr lang="fa-IR" b="1" dirty="0">
              <a:cs typeface="B Zar" pitchFamily="2" charset="-78"/>
            </a:endParaRPr>
          </a:p>
        </p:txBody>
      </p:sp>
    </p:spTree>
    <p:extLst>
      <p:ext uri="{BB962C8B-B14F-4D97-AF65-F5344CB8AC3E}">
        <p14:creationId xmlns:p14="http://schemas.microsoft.com/office/powerpoint/2010/main" val="7254289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7496" y="-19178"/>
            <a:ext cx="8712968" cy="6336704"/>
          </a:xfrm>
          <a:blipFill>
            <a:blip r:embed="rId2"/>
            <a:tile tx="0" ty="0" sx="100000" sy="100000" flip="none" algn="tl"/>
          </a:blipFill>
        </p:spPr>
        <p:txBody>
          <a:bodyPr>
            <a:normAutofit/>
          </a:bodyPr>
          <a:lstStyle/>
          <a:p>
            <a:pPr algn="r"/>
            <a:r>
              <a:rPr lang="fa-IR" sz="3600" dirty="0" smtClean="0">
                <a:cs typeface="B Zar" pitchFamily="2" charset="-78"/>
              </a:rPr>
              <a:t> </a:t>
            </a:r>
            <a:r>
              <a:rPr lang="fa-IR" sz="3100" b="1" dirty="0">
                <a:cs typeface="B Zar" pitchFamily="2" charset="-78"/>
              </a:rPr>
              <a:t>الف) مسائل و موضوعات مربوط به ويژگيهاي يك نظام آموزشي و يا چند نظام آموزشي</a:t>
            </a:r>
            <a:br>
              <a:rPr lang="fa-IR" sz="3100" b="1" dirty="0">
                <a:cs typeface="B Zar" pitchFamily="2" charset="-78"/>
              </a:rPr>
            </a:br>
            <a:r>
              <a:rPr lang="fa-IR" sz="2700" b="1" dirty="0" smtClean="0">
                <a:cs typeface="B Zar" pitchFamily="2" charset="-78"/>
              </a:rPr>
              <a:t>1.تاريخچه </a:t>
            </a:r>
            <a:r>
              <a:rPr lang="fa-IR" sz="2700" b="1" dirty="0">
                <a:cs typeface="B Zar" pitchFamily="2" charset="-78"/>
              </a:rPr>
              <a:t>سير تحول نظام آموزش و پرورش</a:t>
            </a:r>
            <a:br>
              <a:rPr lang="fa-IR" sz="2700" b="1" dirty="0">
                <a:cs typeface="B Zar" pitchFamily="2" charset="-78"/>
              </a:rPr>
            </a:br>
            <a:r>
              <a:rPr lang="fa-IR" sz="2700" b="1" dirty="0">
                <a:cs typeface="B Zar" pitchFamily="2" charset="-78"/>
              </a:rPr>
              <a:t>2 .هدفهاي آموزشي</a:t>
            </a:r>
            <a:br>
              <a:rPr lang="fa-IR" sz="2700" b="1" dirty="0">
                <a:cs typeface="B Zar" pitchFamily="2" charset="-78"/>
              </a:rPr>
            </a:br>
            <a:r>
              <a:rPr lang="fa-IR" sz="2700" b="1" dirty="0">
                <a:cs typeface="B Zar" pitchFamily="2" charset="-78"/>
              </a:rPr>
              <a:t>3 .</a:t>
            </a:r>
            <a:r>
              <a:rPr lang="fa-IR" sz="2700" b="1" dirty="0" smtClean="0">
                <a:cs typeface="B Zar" pitchFamily="2" charset="-78"/>
              </a:rPr>
              <a:t>ساختار و </a:t>
            </a:r>
            <a:r>
              <a:rPr lang="fa-IR" sz="2700" b="1" dirty="0">
                <a:cs typeface="B Zar" pitchFamily="2" charset="-78"/>
              </a:rPr>
              <a:t>تشكيلات اداري و آموزشي</a:t>
            </a:r>
            <a:br>
              <a:rPr lang="fa-IR" sz="2700" b="1" dirty="0">
                <a:cs typeface="B Zar" pitchFamily="2" charset="-78"/>
              </a:rPr>
            </a:br>
            <a:r>
              <a:rPr lang="fa-IR" sz="2700" b="1" dirty="0">
                <a:cs typeface="B Zar" pitchFamily="2" charset="-78"/>
              </a:rPr>
              <a:t>4 .مقاطع تحصيلي</a:t>
            </a:r>
            <a:br>
              <a:rPr lang="fa-IR" sz="2700" b="1" dirty="0">
                <a:cs typeface="B Zar" pitchFamily="2" charset="-78"/>
              </a:rPr>
            </a:br>
            <a:r>
              <a:rPr lang="fa-IR" sz="2700" b="1" dirty="0">
                <a:cs typeface="B Zar" pitchFamily="2" charset="-78"/>
              </a:rPr>
              <a:t>5 .برنامه ها و محتواي آموزشي</a:t>
            </a:r>
            <a:br>
              <a:rPr lang="fa-IR" sz="2700" b="1" dirty="0">
                <a:cs typeface="B Zar" pitchFamily="2" charset="-78"/>
              </a:rPr>
            </a:br>
            <a:r>
              <a:rPr lang="fa-IR" sz="2700" b="1" dirty="0">
                <a:cs typeface="B Zar" pitchFamily="2" charset="-78"/>
              </a:rPr>
              <a:t>6 .تربيت معلم</a:t>
            </a:r>
            <a:br>
              <a:rPr lang="fa-IR" sz="2700" b="1" dirty="0">
                <a:cs typeface="B Zar" pitchFamily="2" charset="-78"/>
              </a:rPr>
            </a:br>
            <a:r>
              <a:rPr lang="fa-IR" sz="2700" b="1" dirty="0">
                <a:cs typeface="B Zar" pitchFamily="2" charset="-78"/>
              </a:rPr>
              <a:t>7 .بودجه و منابع تامين هزينه هاي آموزش و پرورش</a:t>
            </a:r>
            <a:br>
              <a:rPr lang="fa-IR" sz="2700" b="1" dirty="0">
                <a:cs typeface="B Zar" pitchFamily="2" charset="-78"/>
              </a:rPr>
            </a:br>
            <a:r>
              <a:rPr lang="fa-IR" sz="2700" b="1" dirty="0">
                <a:cs typeface="B Zar" pitchFamily="2" charset="-78"/>
              </a:rPr>
              <a:t>8 .آموزش بزرگسالان تعليمات اجتماعي و تربيت بدني</a:t>
            </a:r>
            <a:br>
              <a:rPr lang="fa-IR" sz="2700" b="1" dirty="0">
                <a:cs typeface="B Zar" pitchFamily="2" charset="-78"/>
              </a:rPr>
            </a:br>
            <a:r>
              <a:rPr lang="fa-IR" sz="2700" b="1" dirty="0">
                <a:cs typeface="B Zar" pitchFamily="2" charset="-78"/>
              </a:rPr>
              <a:t>9.آموزشهاي تخصصي و كارآموزي ضمن خدمت و تمديد آموزشي</a:t>
            </a:r>
            <a:br>
              <a:rPr lang="fa-IR" sz="2700" b="1" dirty="0">
                <a:cs typeface="B Zar" pitchFamily="2" charset="-78"/>
              </a:rPr>
            </a:br>
            <a:r>
              <a:rPr lang="fa-IR" sz="2700" b="1" dirty="0">
                <a:cs typeface="B Zar" pitchFamily="2" charset="-78"/>
              </a:rPr>
              <a:t>10 .تحقيقات و پژوهشهاي تربيتي</a:t>
            </a:r>
            <a:br>
              <a:rPr lang="fa-IR" sz="2700" b="1" dirty="0">
                <a:cs typeface="B Zar" pitchFamily="2" charset="-78"/>
              </a:rPr>
            </a:br>
            <a:r>
              <a:rPr lang="fa-IR" sz="2700" b="1" dirty="0">
                <a:cs typeface="B Zar" pitchFamily="2" charset="-78"/>
              </a:rPr>
              <a:t>11 .</a:t>
            </a:r>
            <a:r>
              <a:rPr lang="fa-IR" sz="2700" b="1" dirty="0" smtClean="0">
                <a:cs typeface="B Zar" pitchFamily="2" charset="-78"/>
              </a:rPr>
              <a:t>ارزشيابي </a:t>
            </a:r>
            <a:r>
              <a:rPr lang="fa-IR" sz="2700" b="1" dirty="0">
                <a:cs typeface="B Zar" pitchFamily="2" charset="-78"/>
              </a:rPr>
              <a:t>و مدارج تحصيلي</a:t>
            </a:r>
          </a:p>
        </p:txBody>
      </p:sp>
    </p:spTree>
    <p:extLst>
      <p:ext uri="{BB962C8B-B14F-4D97-AF65-F5344CB8AC3E}">
        <p14:creationId xmlns:p14="http://schemas.microsoft.com/office/powerpoint/2010/main" val="7254289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6632"/>
            <a:ext cx="8712968" cy="6021288"/>
          </a:xfrm>
        </p:spPr>
        <p:txBody>
          <a:bodyPr>
            <a:normAutofit fontScale="90000"/>
          </a:bodyPr>
          <a:lstStyle/>
          <a:p>
            <a:pPr algn="r"/>
            <a:r>
              <a:rPr lang="fa-IR" dirty="0" smtClean="0">
                <a:cs typeface="B Zar" pitchFamily="2" charset="-78"/>
              </a:rPr>
              <a:t/>
            </a:r>
            <a:br>
              <a:rPr lang="fa-IR" dirty="0" smtClean="0">
                <a:cs typeface="B Zar" pitchFamily="2" charset="-78"/>
              </a:rPr>
            </a:br>
            <a:r>
              <a:rPr lang="fa-IR" sz="3600" b="1" dirty="0">
                <a:cs typeface="B Zar" pitchFamily="2" charset="-78"/>
              </a:rPr>
              <a:t>ب)مسائل و موضوعات مربوط به اقتصاد آموزش و پرورش</a:t>
            </a:r>
            <a:r>
              <a:rPr lang="fa-IR" sz="3600" dirty="0">
                <a:cs typeface="B Zar" pitchFamily="2" charset="-78"/>
              </a:rPr>
              <a:t/>
            </a:r>
            <a:br>
              <a:rPr lang="fa-IR" sz="3600" dirty="0">
                <a:cs typeface="B Zar" pitchFamily="2" charset="-78"/>
              </a:rPr>
            </a:br>
            <a:r>
              <a:rPr lang="fa-IR" sz="3600" dirty="0" smtClean="0">
                <a:cs typeface="B Zar" pitchFamily="2" charset="-78"/>
              </a:rPr>
              <a:t>1.امكانات </a:t>
            </a:r>
            <a:r>
              <a:rPr lang="fa-IR" sz="3600" dirty="0">
                <a:cs typeface="B Zar" pitchFamily="2" charset="-78"/>
              </a:rPr>
              <a:t>و محدوديت هاي مالي در زمينه توسعه آموزش و پرورش</a:t>
            </a:r>
            <a:br>
              <a:rPr lang="fa-IR" sz="3600" dirty="0">
                <a:cs typeface="B Zar" pitchFamily="2" charset="-78"/>
              </a:rPr>
            </a:br>
            <a:r>
              <a:rPr lang="fa-IR" sz="3600" dirty="0">
                <a:cs typeface="B Zar" pitchFamily="2" charset="-78"/>
              </a:rPr>
              <a:t>2.برنامه ريزي آموزشي و برنامه هاي توسعه كلان اقتصادي و اجتماعي</a:t>
            </a:r>
            <a:br>
              <a:rPr lang="fa-IR" sz="3600" dirty="0">
                <a:cs typeface="B Zar" pitchFamily="2" charset="-78"/>
              </a:rPr>
            </a:br>
            <a:r>
              <a:rPr lang="fa-IR" sz="3600" dirty="0">
                <a:cs typeface="B Zar" pitchFamily="2" charset="-78"/>
              </a:rPr>
              <a:t>3.افت تحصيلي و خسرانهاي اقتصادي</a:t>
            </a:r>
            <a:br>
              <a:rPr lang="fa-IR" sz="3600" dirty="0">
                <a:cs typeface="B Zar" pitchFamily="2" charset="-78"/>
              </a:rPr>
            </a:br>
            <a:r>
              <a:rPr lang="fa-IR" sz="3600" dirty="0">
                <a:cs typeface="B Zar" pitchFamily="2" charset="-78"/>
              </a:rPr>
              <a:t>4 .مقايسه هزينه هاي آموزش و پرورش نسبت به كل جمعيت مدرسه رو</a:t>
            </a:r>
            <a:br>
              <a:rPr lang="fa-IR" sz="3600" dirty="0">
                <a:cs typeface="B Zar" pitchFamily="2" charset="-78"/>
              </a:rPr>
            </a:br>
            <a:r>
              <a:rPr lang="fa-IR" sz="3600" dirty="0">
                <a:cs typeface="B Zar" pitchFamily="2" charset="-78"/>
              </a:rPr>
              <a:t>5.بررسي عوامل مؤثر در افزايش هزينه هاي تعليم و تربيت</a:t>
            </a:r>
            <a:br>
              <a:rPr lang="fa-IR" sz="3600" dirty="0">
                <a:cs typeface="B Zar" pitchFamily="2" charset="-78"/>
              </a:rPr>
            </a:br>
            <a:r>
              <a:rPr lang="fa-IR" sz="3600" dirty="0" smtClean="0">
                <a:cs typeface="B Zar" pitchFamily="2" charset="-78"/>
              </a:rPr>
              <a:t>6.مقايسه </a:t>
            </a:r>
            <a:r>
              <a:rPr lang="fa-IR" sz="3600" dirty="0">
                <a:cs typeface="B Zar" pitchFamily="2" charset="-78"/>
              </a:rPr>
              <a:t>رشد سرمايه انساني و تاثير آن بر توسعه اقتصادي</a:t>
            </a:r>
            <a:br>
              <a:rPr lang="fa-IR" sz="3600" dirty="0">
                <a:cs typeface="B Zar" pitchFamily="2" charset="-78"/>
              </a:rPr>
            </a:br>
            <a:r>
              <a:rPr lang="fa-IR" sz="3600" dirty="0">
                <a:cs typeface="B Zar" pitchFamily="2" charset="-78"/>
              </a:rPr>
              <a:t>7 .توسعه اقتصادي و سطح سواد افراد يك جامعه</a:t>
            </a:r>
            <a:br>
              <a:rPr lang="fa-IR" sz="3600" dirty="0">
                <a:cs typeface="B Zar" pitchFamily="2" charset="-78"/>
              </a:rPr>
            </a:br>
            <a:r>
              <a:rPr lang="fa-IR" sz="3600" dirty="0">
                <a:cs typeface="B Zar" pitchFamily="2" charset="-78"/>
              </a:rPr>
              <a:t>8 .اشتغال و آموزش و پرورش</a:t>
            </a:r>
            <a:br>
              <a:rPr lang="fa-IR" sz="3600" dirty="0">
                <a:cs typeface="B Zar" pitchFamily="2" charset="-78"/>
              </a:rPr>
            </a:br>
            <a:r>
              <a:rPr lang="fa-IR" sz="3600" dirty="0" smtClean="0">
                <a:cs typeface="B Zar" pitchFamily="2" charset="-78"/>
              </a:rPr>
              <a:t>9.بيكاري </a:t>
            </a:r>
            <a:r>
              <a:rPr lang="fa-IR" sz="3600" dirty="0">
                <a:cs typeface="B Zar" pitchFamily="2" charset="-78"/>
              </a:rPr>
              <a:t>و آموزشي و پرورشي</a:t>
            </a:r>
            <a:r>
              <a:rPr lang="fa-IR" dirty="0">
                <a:cs typeface="B Zar" pitchFamily="2" charset="-78"/>
              </a:rPr>
              <a:t/>
            </a:r>
            <a:br>
              <a:rPr lang="fa-IR" dirty="0">
                <a:cs typeface="B Zar" pitchFamily="2" charset="-78"/>
              </a:rPr>
            </a:br>
            <a:endParaRPr lang="fa-IR" b="1" dirty="0">
              <a:cs typeface="B Zar" pitchFamily="2" charset="-78"/>
            </a:endParaRPr>
          </a:p>
        </p:txBody>
      </p:sp>
    </p:spTree>
    <p:extLst>
      <p:ext uri="{BB962C8B-B14F-4D97-AF65-F5344CB8AC3E}">
        <p14:creationId xmlns:p14="http://schemas.microsoft.com/office/powerpoint/2010/main" val="7254289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119" y="116632"/>
            <a:ext cx="8712968" cy="5328592"/>
          </a:xfrm>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4000" b="1" dirty="0">
                <a:cs typeface="B Zar" pitchFamily="2" charset="-78"/>
              </a:rPr>
              <a:t>ج)مسائل و موضوعات مربوط به آموزش و پرورش و جامعه</a:t>
            </a:r>
            <a:br>
              <a:rPr lang="fa-IR" sz="4000" b="1" dirty="0">
                <a:cs typeface="B Zar" pitchFamily="2" charset="-78"/>
              </a:rPr>
            </a:br>
            <a:r>
              <a:rPr lang="fa-IR" sz="4000" b="1" dirty="0">
                <a:cs typeface="B Zar" pitchFamily="2" charset="-78"/>
              </a:rPr>
              <a:t>1 .آموزش و پرورش و اقليتهاي قومي ،فرهنگي ،زباني و </a:t>
            </a:r>
            <a:r>
              <a:rPr lang="fa-IR" sz="4000" b="1" dirty="0" smtClean="0">
                <a:cs typeface="B Zar" pitchFamily="2" charset="-78"/>
              </a:rPr>
              <a:t>نژادي</a:t>
            </a:r>
            <a:br>
              <a:rPr lang="fa-IR" sz="4000" b="1" dirty="0" smtClean="0">
                <a:cs typeface="B Zar" pitchFamily="2" charset="-78"/>
              </a:rPr>
            </a:br>
            <a:r>
              <a:rPr lang="fa-IR" sz="4000" b="1" dirty="0" smtClean="0">
                <a:cs typeface="B Zar" pitchFamily="2" charset="-78"/>
              </a:rPr>
              <a:t>2.آموزش </a:t>
            </a:r>
            <a:r>
              <a:rPr lang="fa-IR" sz="4000" b="1" dirty="0">
                <a:cs typeface="B Zar" pitchFamily="2" charset="-78"/>
              </a:rPr>
              <a:t>و پرورش به عنوان عامل تغيير و تطور اجتماعی</a:t>
            </a:r>
            <a:br>
              <a:rPr lang="fa-IR" sz="4000" b="1" dirty="0">
                <a:cs typeface="B Zar" pitchFamily="2" charset="-78"/>
              </a:rPr>
            </a:br>
            <a:r>
              <a:rPr lang="fa-IR" sz="4000" b="1" dirty="0">
                <a:cs typeface="B Zar" pitchFamily="2" charset="-78"/>
              </a:rPr>
              <a:t>4 .آموزش پرورش زمان و تاثير اجتماعي آن</a:t>
            </a:r>
            <a:br>
              <a:rPr lang="fa-IR" sz="4000" b="1" dirty="0">
                <a:cs typeface="B Zar" pitchFamily="2" charset="-78"/>
              </a:rPr>
            </a:br>
            <a:r>
              <a:rPr lang="fa-IR" sz="4000" b="1" dirty="0">
                <a:cs typeface="B Zar" pitchFamily="2" charset="-78"/>
              </a:rPr>
              <a:t>5.تعليمات اجتماعي در مدارس</a:t>
            </a:r>
            <a:br>
              <a:rPr lang="fa-IR" sz="4000" b="1" dirty="0">
                <a:cs typeface="B Zar" pitchFamily="2" charset="-78"/>
              </a:rPr>
            </a:br>
            <a:r>
              <a:rPr lang="fa-IR" sz="4000" b="1" dirty="0">
                <a:cs typeface="B Zar" pitchFamily="2" charset="-78"/>
              </a:rPr>
              <a:t>6 .آينده نگري در آموزش و پرورش</a:t>
            </a:r>
            <a:br>
              <a:rPr lang="fa-IR" sz="4000" b="1" dirty="0">
                <a:cs typeface="B Zar" pitchFamily="2" charset="-78"/>
              </a:rPr>
            </a:br>
            <a:r>
              <a:rPr lang="fa-IR" sz="4000" b="1" dirty="0">
                <a:cs typeface="B Zar" pitchFamily="2" charset="-78"/>
              </a:rPr>
              <a:t>7 .مدرسه به عنوان واحد اجتماعي</a:t>
            </a:r>
            <a:r>
              <a:rPr lang="fa-IR" b="1" dirty="0">
                <a:cs typeface="B Zar" pitchFamily="2" charset="-78"/>
              </a:rPr>
              <a:t/>
            </a:r>
            <a:br>
              <a:rPr lang="fa-IR" b="1" dirty="0">
                <a:cs typeface="B Zar" pitchFamily="2" charset="-78"/>
              </a:rPr>
            </a:br>
            <a:endParaRPr lang="fa-IR" b="1" dirty="0">
              <a:cs typeface="B Zar" pitchFamily="2" charset="-78"/>
            </a:endParaRPr>
          </a:p>
        </p:txBody>
      </p:sp>
    </p:spTree>
    <p:extLst>
      <p:ext uri="{BB962C8B-B14F-4D97-AF65-F5344CB8AC3E}">
        <p14:creationId xmlns:p14="http://schemas.microsoft.com/office/powerpoint/2010/main" val="725428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16632"/>
            <a:ext cx="8496944" cy="6192688"/>
          </a:xfrm>
        </p:spPr>
        <p:txBody>
          <a:bodyPr>
            <a:normAutofit fontScale="90000"/>
          </a:bodyPr>
          <a:lstStyle/>
          <a:p>
            <a:pPr algn="r"/>
            <a:r>
              <a:rPr lang="fa-IR" dirty="0" smtClean="0">
                <a:cs typeface="B Zar" pitchFamily="2" charset="-78"/>
              </a:rPr>
              <a:t> </a:t>
            </a:r>
            <a:r>
              <a:rPr lang="fa-IR" sz="4000" b="1" dirty="0">
                <a:cs typeface="B Zar" pitchFamily="2" charset="-78"/>
              </a:rPr>
              <a:t>د)مسائل و موضوعات مربوط به ارتباط بين مذهب و آموزش و پرورش</a:t>
            </a:r>
            <a:br>
              <a:rPr lang="fa-IR" sz="4000" b="1" dirty="0">
                <a:cs typeface="B Zar" pitchFamily="2" charset="-78"/>
              </a:rPr>
            </a:br>
            <a:r>
              <a:rPr lang="fa-IR" sz="4000" b="1" dirty="0" smtClean="0">
                <a:cs typeface="B Zar" pitchFamily="2" charset="-78"/>
              </a:rPr>
              <a:t>1.</a:t>
            </a:r>
            <a:r>
              <a:rPr lang="fa-IR" sz="3600" b="1" dirty="0" smtClean="0">
                <a:cs typeface="B Zar" pitchFamily="2" charset="-78"/>
              </a:rPr>
              <a:t>دموكراسي </a:t>
            </a:r>
            <a:r>
              <a:rPr lang="fa-IR" sz="3600" b="1" dirty="0">
                <a:cs typeface="B Zar" pitchFamily="2" charset="-78"/>
              </a:rPr>
              <a:t>و آموزش پرورش</a:t>
            </a:r>
            <a:br>
              <a:rPr lang="fa-IR" sz="3600" b="1" dirty="0">
                <a:cs typeface="B Zar" pitchFamily="2" charset="-78"/>
              </a:rPr>
            </a:br>
            <a:r>
              <a:rPr lang="fa-IR" sz="3600" b="1" dirty="0">
                <a:cs typeface="B Zar" pitchFamily="2" charset="-78"/>
              </a:rPr>
              <a:t>2.مسيحيت و تاثير آن بر آموزش و پرورش</a:t>
            </a:r>
            <a:br>
              <a:rPr lang="fa-IR" sz="3600" b="1" dirty="0">
                <a:cs typeface="B Zar" pitchFamily="2" charset="-78"/>
              </a:rPr>
            </a:br>
            <a:r>
              <a:rPr lang="fa-IR" sz="3600" b="1" dirty="0">
                <a:cs typeface="B Zar" pitchFamily="2" charset="-78"/>
              </a:rPr>
              <a:t>3 .نقش كالوينيسم و انگليكانيسم در آرا ء تربيتي علما ء </a:t>
            </a:r>
            <a:r>
              <a:rPr lang="fa-IR" sz="3600" b="1" dirty="0" smtClean="0">
                <a:cs typeface="B Zar" pitchFamily="2" charset="-78"/>
              </a:rPr>
              <a:t>غرب</a:t>
            </a:r>
            <a:r>
              <a:rPr lang="fa-IR" sz="3600" b="1" dirty="0">
                <a:cs typeface="B Zar" pitchFamily="2" charset="-78"/>
              </a:rPr>
              <a:t/>
            </a:r>
            <a:br>
              <a:rPr lang="fa-IR" sz="3600" b="1" dirty="0">
                <a:cs typeface="B Zar" pitchFamily="2" charset="-78"/>
              </a:rPr>
            </a:br>
            <a:r>
              <a:rPr lang="fa-IR" sz="2200" b="1" dirty="0" smtClean="0">
                <a:cs typeface="B Zar" pitchFamily="2" charset="-78"/>
              </a:rPr>
              <a:t>انگلیکانیسم </a:t>
            </a:r>
            <a:r>
              <a:rPr lang="fa-IR" sz="2200" b="1" dirty="0">
                <a:cs typeface="B Zar" pitchFamily="2" charset="-78"/>
              </a:rPr>
              <a:t>شاخه‌ای از مسیحیت با مرجعیت کلیسای انگلیس است. انگلیکانیسم خود فرقه‌ای مجزا و مستقل در مسیحیت است و جزء هیچ‌یک از فرقه‌های دیگر مسیحیت نظیر کاتولیک، پروتستان و ارتدکس نیست.</a:t>
            </a:r>
            <a:br>
              <a:rPr lang="fa-IR" sz="2200" b="1" dirty="0">
                <a:cs typeface="B Zar" pitchFamily="2" charset="-78"/>
              </a:rPr>
            </a:br>
            <a:r>
              <a:rPr lang="fa-IR" sz="2200" b="1" dirty="0">
                <a:cs typeface="B Zar" pitchFamily="2" charset="-78"/>
              </a:rPr>
              <a:t>کالوینیسم نام فلسفه و مکتب سیاسی و مذهبی منسوب به ژان کالون، الهیدان و اصلاح‌طلب پروتستان فرانسوی در قرن ۱۶ که در ۱۵۴۱ وی را برای اصلاحات مذهبی به ژنو </a:t>
            </a:r>
            <a:r>
              <a:rPr lang="en-US" sz="2200" b="1" dirty="0" smtClean="0">
                <a:cs typeface="B Zar" pitchFamily="2" charset="-78"/>
              </a:rPr>
              <a:t> </a:t>
            </a:r>
            <a:r>
              <a:rPr lang="fa-IR" sz="2200" b="1" dirty="0" smtClean="0">
                <a:cs typeface="B Zar" pitchFamily="2" charset="-78"/>
              </a:rPr>
              <a:t>دعوت </a:t>
            </a:r>
            <a:r>
              <a:rPr lang="fa-IR" sz="2200" b="1" dirty="0">
                <a:cs typeface="B Zar" pitchFamily="2" charset="-78"/>
              </a:rPr>
              <a:t>نموده و در آنجا اصلاحاتی انجام داد و انضباط شدیدی در کلیسای ژنو برقرار کرد.</a:t>
            </a:r>
            <a:r>
              <a:rPr lang="fa-IR" sz="3600" b="1" dirty="0">
                <a:cs typeface="B Zar" pitchFamily="2" charset="-78"/>
              </a:rPr>
              <a:t/>
            </a:r>
            <a:br>
              <a:rPr lang="fa-IR" sz="3600" b="1" dirty="0">
                <a:cs typeface="B Zar" pitchFamily="2" charset="-78"/>
              </a:rPr>
            </a:br>
            <a:r>
              <a:rPr lang="fa-IR" sz="3600" b="1" dirty="0">
                <a:cs typeface="B Zar" pitchFamily="2" charset="-78"/>
              </a:rPr>
              <a:t>4.نقش مذاهب در توسعه آموزش و پرورش</a:t>
            </a:r>
            <a:br>
              <a:rPr lang="fa-IR" sz="3600" b="1" dirty="0">
                <a:cs typeface="B Zar" pitchFamily="2" charset="-78"/>
              </a:rPr>
            </a:br>
            <a:r>
              <a:rPr lang="fa-IR" sz="3600" b="1" dirty="0">
                <a:cs typeface="B Zar" pitchFamily="2" charset="-78"/>
              </a:rPr>
              <a:t>5 .ديدگاههاي مذهبيون درباره تربيت انسان</a:t>
            </a:r>
            <a:br>
              <a:rPr lang="fa-IR" sz="3600" b="1" dirty="0">
                <a:cs typeface="B Zar" pitchFamily="2" charset="-78"/>
              </a:rPr>
            </a:br>
            <a:r>
              <a:rPr lang="fa-IR" sz="3600" b="1" dirty="0">
                <a:cs typeface="B Zar" pitchFamily="2" charset="-78"/>
              </a:rPr>
              <a:t>6 .نقش مسلمانان در ايجاد نخستين مراكز علمي و فرهنگي جهان</a:t>
            </a:r>
          </a:p>
        </p:txBody>
      </p:sp>
    </p:spTree>
    <p:extLst>
      <p:ext uri="{BB962C8B-B14F-4D97-AF65-F5344CB8AC3E}">
        <p14:creationId xmlns:p14="http://schemas.microsoft.com/office/powerpoint/2010/main" val="7254289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260648"/>
            <a:ext cx="7848872" cy="5904656"/>
          </a:xfrm>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ه(مسائل مربوطه به سياست و حكومت در ارتباط با آموزش و پرورش</a:t>
            </a:r>
            <a:br>
              <a:rPr lang="fa-IR" sz="3600" b="1" dirty="0">
                <a:cs typeface="B Zar" pitchFamily="2" charset="-78"/>
              </a:rPr>
            </a:br>
            <a:r>
              <a:rPr lang="fa-IR" sz="2700" b="1" dirty="0">
                <a:cs typeface="B Zar" pitchFamily="2" charset="-78"/>
              </a:rPr>
              <a:t>1.تاثير استعمار كهن و نو بر آموزش و </a:t>
            </a:r>
            <a:r>
              <a:rPr lang="fa-IR" sz="2700" b="1" dirty="0" smtClean="0">
                <a:cs typeface="B Zar" pitchFamily="2" charset="-78"/>
              </a:rPr>
              <a:t>پرورش</a:t>
            </a:r>
            <a:br>
              <a:rPr lang="fa-IR" sz="2700" b="1" dirty="0" smtClean="0">
                <a:cs typeface="B Zar" pitchFamily="2" charset="-78"/>
              </a:rPr>
            </a:br>
            <a:r>
              <a:rPr lang="fa-IR" sz="2700" b="1" dirty="0" smtClean="0">
                <a:cs typeface="B Zar" pitchFamily="2" charset="-78"/>
              </a:rPr>
              <a:t>2.آموزش </a:t>
            </a:r>
            <a:r>
              <a:rPr lang="fa-IR" sz="2700" b="1" dirty="0">
                <a:cs typeface="B Zar" pitchFamily="2" charset="-78"/>
              </a:rPr>
              <a:t>و پرورش به منظور آگاه سازي</a:t>
            </a:r>
            <a:br>
              <a:rPr lang="fa-IR" sz="2700" b="1" dirty="0">
                <a:cs typeface="B Zar" pitchFamily="2" charset="-78"/>
              </a:rPr>
            </a:br>
            <a:r>
              <a:rPr lang="fa-IR" sz="2700" b="1" dirty="0">
                <a:cs typeface="B Zar" pitchFamily="2" charset="-78"/>
              </a:rPr>
              <a:t>3 .انقلابها و آموزش وپرورش</a:t>
            </a:r>
            <a:br>
              <a:rPr lang="fa-IR" sz="2700" b="1" dirty="0">
                <a:cs typeface="B Zar" pitchFamily="2" charset="-78"/>
              </a:rPr>
            </a:br>
            <a:r>
              <a:rPr lang="fa-IR" sz="2700" b="1" dirty="0">
                <a:cs typeface="B Zar" pitchFamily="2" charset="-78"/>
              </a:rPr>
              <a:t>4 .آموزش و پرورش در كشورهاي سوسياليستي</a:t>
            </a:r>
            <a:br>
              <a:rPr lang="fa-IR" sz="2700" b="1" dirty="0">
                <a:cs typeface="B Zar" pitchFamily="2" charset="-78"/>
              </a:rPr>
            </a:br>
            <a:r>
              <a:rPr lang="fa-IR" sz="2700" b="1" dirty="0">
                <a:cs typeface="B Zar" pitchFamily="2" charset="-78"/>
              </a:rPr>
              <a:t>5 .آموزش پرورش در كشورهاي درحال </a:t>
            </a:r>
            <a:r>
              <a:rPr lang="fa-IR" sz="2700" b="1" dirty="0" smtClean="0">
                <a:cs typeface="B Zar" pitchFamily="2" charset="-78"/>
              </a:rPr>
              <a:t>رشد</a:t>
            </a:r>
            <a:br>
              <a:rPr lang="fa-IR" sz="2700" b="1" dirty="0" smtClean="0">
                <a:cs typeface="B Zar" pitchFamily="2" charset="-78"/>
              </a:rPr>
            </a:br>
            <a:r>
              <a:rPr lang="fa-IR" sz="2700" b="1" dirty="0">
                <a:cs typeface="B Zar" pitchFamily="2" charset="-78"/>
              </a:rPr>
              <a:t>6.آموزش و پرورش و آگاهيهاي سياسي و اجتماعي</a:t>
            </a:r>
            <a:br>
              <a:rPr lang="fa-IR" sz="2700" b="1" dirty="0">
                <a:cs typeface="B Zar" pitchFamily="2" charset="-78"/>
              </a:rPr>
            </a:br>
            <a:r>
              <a:rPr lang="fa-IR" sz="2700" b="1" dirty="0">
                <a:cs typeface="B Zar" pitchFamily="2" charset="-78"/>
              </a:rPr>
              <a:t>7 .ناسيوناليزم و آموزش و پرورش</a:t>
            </a:r>
            <a:br>
              <a:rPr lang="fa-IR" sz="2700" b="1" dirty="0">
                <a:cs typeface="B Zar" pitchFamily="2" charset="-78"/>
              </a:rPr>
            </a:br>
            <a:r>
              <a:rPr lang="fa-IR" sz="2700" b="1" dirty="0">
                <a:cs typeface="B Zar" pitchFamily="2" charset="-78"/>
              </a:rPr>
              <a:t>8 .</a:t>
            </a:r>
            <a:r>
              <a:rPr lang="fa-IR" sz="2700" b="1" dirty="0" smtClean="0">
                <a:cs typeface="B Zar" pitchFamily="2" charset="-78"/>
              </a:rPr>
              <a:t>كاپيناليزم </a:t>
            </a:r>
            <a:r>
              <a:rPr lang="fa-IR" sz="2700" b="1" dirty="0">
                <a:cs typeface="B Zar" pitchFamily="2" charset="-78"/>
              </a:rPr>
              <a:t>و آموزش و پرورش</a:t>
            </a:r>
            <a:br>
              <a:rPr lang="fa-IR" sz="2700" b="1" dirty="0">
                <a:cs typeface="B Zar" pitchFamily="2" charset="-78"/>
              </a:rPr>
            </a:br>
            <a:r>
              <a:rPr lang="fa-IR" sz="2700" b="1" dirty="0">
                <a:cs typeface="B Zar" pitchFamily="2" charset="-78"/>
              </a:rPr>
              <a:t>9</a:t>
            </a:r>
            <a:r>
              <a:rPr lang="fa-IR" sz="2700" b="1" dirty="0" smtClean="0">
                <a:cs typeface="B Zar" pitchFamily="2" charset="-78"/>
              </a:rPr>
              <a:t>.آموزش </a:t>
            </a:r>
            <a:r>
              <a:rPr lang="fa-IR" sz="2700" b="1" dirty="0">
                <a:cs typeface="B Zar" pitchFamily="2" charset="-78"/>
              </a:rPr>
              <a:t>و پرورش در كشورهاي ناسيوناليستي</a:t>
            </a:r>
            <a:br>
              <a:rPr lang="fa-IR" sz="2700" b="1" dirty="0">
                <a:cs typeface="B Zar" pitchFamily="2" charset="-78"/>
              </a:rPr>
            </a:br>
            <a:r>
              <a:rPr lang="fa-IR" sz="2700" b="1" dirty="0">
                <a:cs typeface="B Zar" pitchFamily="2" charset="-78"/>
              </a:rPr>
              <a:t>10 .آموزش و پرورش دولتي و خصوصي</a:t>
            </a:r>
            <a:br>
              <a:rPr lang="fa-IR" sz="2700" b="1" dirty="0">
                <a:cs typeface="B Zar" pitchFamily="2" charset="-78"/>
              </a:rPr>
            </a:br>
            <a:r>
              <a:rPr lang="fa-IR" sz="2700" b="1" dirty="0">
                <a:cs typeface="B Zar" pitchFamily="2" charset="-78"/>
              </a:rPr>
              <a:t>11 .دموكراسي و آموزش و پرورش</a:t>
            </a:r>
            <a:br>
              <a:rPr lang="fa-IR" sz="2700" b="1" dirty="0">
                <a:cs typeface="B Zar" pitchFamily="2" charset="-78"/>
              </a:rPr>
            </a:br>
            <a:r>
              <a:rPr lang="fa-IR" sz="2700" b="1" dirty="0">
                <a:cs typeface="B Zar" pitchFamily="2" charset="-78"/>
              </a:rPr>
              <a:t>12 .آموزش سياسي به عنوان ركن اساسي برنامه هاي آموزش و پرورش</a:t>
            </a:r>
          </a:p>
        </p:txBody>
      </p:sp>
    </p:spTree>
    <p:extLst>
      <p:ext uri="{BB962C8B-B14F-4D97-AF65-F5344CB8AC3E}">
        <p14:creationId xmlns:p14="http://schemas.microsoft.com/office/powerpoint/2010/main" val="26152443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692696"/>
            <a:ext cx="8028384" cy="3933056"/>
          </a:xfrm>
          <a:blipFill>
            <a:blip r:embed="rId2"/>
            <a:tile tx="0" ty="0" sx="100000" sy="100000" flip="none" algn="tl"/>
          </a:blipFill>
        </p:spPr>
        <p:txBody>
          <a:bodyPr>
            <a:normAutofit fontScale="90000"/>
          </a:bodyPr>
          <a:lstStyle/>
          <a:p>
            <a:pPr algn="r"/>
            <a:r>
              <a:rPr lang="fa-IR" sz="4000" b="1" dirty="0" smtClean="0">
                <a:cs typeface="B Zar" pitchFamily="2" charset="-78"/>
              </a:rPr>
              <a:t>مديريت </a:t>
            </a:r>
            <a:r>
              <a:rPr lang="fa-IR" sz="4000" b="1" dirty="0">
                <a:cs typeface="B Zar" pitchFamily="2" charset="-78"/>
              </a:rPr>
              <a:t>متمركز در اداره آموزش و پرورش </a:t>
            </a:r>
            <a:r>
              <a:rPr lang="fa-IR" sz="4000" b="1" dirty="0" smtClean="0">
                <a:cs typeface="B Zar" pitchFamily="2" charset="-78"/>
              </a:rPr>
              <a:t/>
            </a:r>
            <a:br>
              <a:rPr lang="fa-IR" sz="4000" b="1" dirty="0" smtClean="0">
                <a:cs typeface="B Zar" pitchFamily="2" charset="-78"/>
              </a:rPr>
            </a:br>
            <a:r>
              <a:rPr lang="fa-IR" sz="4000" dirty="0" smtClean="0">
                <a:cs typeface="B Zar" pitchFamily="2" charset="-78"/>
              </a:rPr>
              <a:t>در </a:t>
            </a:r>
            <a:r>
              <a:rPr lang="fa-IR" sz="4000" dirty="0">
                <a:cs typeface="B Zar" pitchFamily="2" charset="-78"/>
              </a:rPr>
              <a:t>اين روش اصول و خط و مشيهاي بنيادي و برنامه هاي اجرايي و مالي از طرف دستگاه مركزي كه معمولا </a:t>
            </a:r>
            <a:r>
              <a:rPr lang="fa-IR" sz="4000" dirty="0" smtClean="0">
                <a:cs typeface="B Zar" pitchFamily="2" charset="-78"/>
              </a:rPr>
              <a:t> وزارت آموزش </a:t>
            </a:r>
            <a:r>
              <a:rPr lang="fa-IR" sz="4000" dirty="0">
                <a:cs typeface="B Zar" pitchFamily="2" charset="-78"/>
              </a:rPr>
              <a:t>و پرورش است اعمال مي گردد . اصول و خط و مشيهاي يكنواخت و واحد با انعطاف پذيري كمتر بر روش </a:t>
            </a:r>
            <a:r>
              <a:rPr lang="fa-IR" sz="4000" dirty="0" smtClean="0">
                <a:cs typeface="B Zar" pitchFamily="2" charset="-78"/>
              </a:rPr>
              <a:t>اداره امور </a:t>
            </a:r>
            <a:r>
              <a:rPr lang="fa-IR" sz="4000" dirty="0">
                <a:cs typeface="B Zar" pitchFamily="2" charset="-78"/>
              </a:rPr>
              <a:t>آموزش و </a:t>
            </a:r>
            <a:r>
              <a:rPr lang="fa-IR" sz="4000" dirty="0" smtClean="0">
                <a:cs typeface="B Zar" pitchFamily="2" charset="-78"/>
              </a:rPr>
              <a:t>پرورش در </a:t>
            </a:r>
            <a:r>
              <a:rPr lang="fa-IR" sz="4000" dirty="0">
                <a:cs typeface="B Zar" pitchFamily="2" charset="-78"/>
              </a:rPr>
              <a:t>سراسر كشور حاكم است.</a:t>
            </a:r>
            <a:endParaRPr lang="fa-IR" sz="3600" dirty="0">
              <a:cs typeface="B Zar" pitchFamily="2" charset="-78"/>
            </a:endParaRPr>
          </a:p>
        </p:txBody>
      </p:sp>
    </p:spTree>
    <p:extLst>
      <p:ext uri="{BB962C8B-B14F-4D97-AF65-F5344CB8AC3E}">
        <p14:creationId xmlns:p14="http://schemas.microsoft.com/office/powerpoint/2010/main" val="319444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116632"/>
            <a:ext cx="7416824" cy="5760639"/>
          </a:xfrm>
        </p:spPr>
        <p:txBody>
          <a:bodyPr>
            <a:noAutofit/>
          </a:bodyPr>
          <a:lstStyle/>
          <a:p>
            <a:pPr algn="r"/>
            <a:r>
              <a:rPr lang="fa-IR" sz="3200" dirty="0" smtClean="0">
                <a:solidFill>
                  <a:srgbClr val="FF0000"/>
                </a:solidFill>
                <a:cs typeface="B Zar" pitchFamily="2" charset="-78"/>
              </a:rPr>
              <a:t>اهداف و كاربرد مطالعات آموزش و پرورش تطبيقي</a:t>
            </a:r>
            <a:r>
              <a:rPr lang="fa-IR" sz="3200" dirty="0" smtClean="0">
                <a:cs typeface="B Zar" pitchFamily="2" charset="-78"/>
              </a:rPr>
              <a:t/>
            </a:r>
            <a:br>
              <a:rPr lang="fa-IR" sz="3200" dirty="0" smtClean="0">
                <a:cs typeface="B Zar" pitchFamily="2" charset="-78"/>
              </a:rPr>
            </a:br>
            <a:r>
              <a:rPr lang="fa-IR" sz="3200" dirty="0" smtClean="0">
                <a:cs typeface="B Zar" pitchFamily="2" charset="-78"/>
              </a:rPr>
              <a:t>1 </a:t>
            </a:r>
            <a:r>
              <a:rPr lang="fa-IR" sz="3200" dirty="0" smtClean="0">
                <a:cs typeface="B Zar" pitchFamily="2" charset="-78"/>
              </a:rPr>
              <a:t>.كشف حقايق و مسائل تربيتي كشور خويش از طريق تحليل و شناخت مسائل نظامهاي آموزشي كشور هاي ديگر</a:t>
            </a:r>
            <a:br>
              <a:rPr lang="fa-IR" sz="3200" dirty="0" smtClean="0">
                <a:cs typeface="B Zar" pitchFamily="2" charset="-78"/>
              </a:rPr>
            </a:br>
            <a:r>
              <a:rPr lang="fa-IR" sz="3200" dirty="0" smtClean="0">
                <a:cs typeface="B Zar" pitchFamily="2" charset="-78"/>
              </a:rPr>
              <a:t>2 .ارزيابي مبتني بر واقعيت نگري و پرهيز از خود شيفتگي فرهنگي منبعث از قوم گرايي ،ايدئولوژي و </a:t>
            </a:r>
            <a:r>
              <a:rPr lang="fa-IR" sz="3200" dirty="0" smtClean="0">
                <a:cs typeface="B Zar" pitchFamily="2" charset="-78"/>
              </a:rPr>
              <a:t>تمايلات ناسيوناليستي </a:t>
            </a:r>
            <a:r>
              <a:rPr lang="fa-IR" sz="3200" dirty="0" smtClean="0">
                <a:cs typeface="B Zar" pitchFamily="2" charset="-78"/>
              </a:rPr>
              <a:t>افراطي</a:t>
            </a:r>
            <a:br>
              <a:rPr lang="fa-IR" sz="3200" dirty="0" smtClean="0">
                <a:cs typeface="B Zar" pitchFamily="2" charset="-78"/>
              </a:rPr>
            </a:br>
            <a:r>
              <a:rPr lang="fa-IR" sz="3200" dirty="0" smtClean="0">
                <a:cs typeface="B Zar" pitchFamily="2" charset="-78"/>
              </a:rPr>
              <a:t>3.برقراري و توسعه روابط فرهنگي بين كشورهاي مختلف جهان در جهت صلح دوستي و تفاهم بين انسانها</a:t>
            </a:r>
            <a:br>
              <a:rPr lang="fa-IR" sz="3200" dirty="0" smtClean="0">
                <a:cs typeface="B Zar" pitchFamily="2" charset="-78"/>
              </a:rPr>
            </a:br>
            <a:r>
              <a:rPr lang="fa-IR" sz="3200" dirty="0" smtClean="0">
                <a:cs typeface="B Zar" pitchFamily="2" charset="-78"/>
              </a:rPr>
              <a:t>4 .معرفي نوآوري هاي آموزشي</a:t>
            </a:r>
            <a:br>
              <a:rPr lang="fa-IR" sz="3200" dirty="0" smtClean="0">
                <a:cs typeface="B Zar" pitchFamily="2" charset="-78"/>
              </a:rPr>
            </a:br>
            <a:r>
              <a:rPr lang="fa-IR" sz="3200" dirty="0" smtClean="0">
                <a:cs typeface="B Zar" pitchFamily="2" charset="-78"/>
              </a:rPr>
              <a:t>5 .شناخت مسائل جهاني آموزشي و پرورش</a:t>
            </a:r>
            <a:br>
              <a:rPr lang="fa-IR" sz="3200" dirty="0" smtClean="0">
                <a:cs typeface="B Zar" pitchFamily="2" charset="-78"/>
              </a:rPr>
            </a:br>
            <a:r>
              <a:rPr lang="fa-IR" sz="3200" dirty="0" smtClean="0">
                <a:cs typeface="B Zar" pitchFamily="2" charset="-78"/>
              </a:rPr>
              <a:t>6 .برنامه ريزي</a:t>
            </a:r>
            <a:endParaRPr lang="fa-IR" sz="3200" dirty="0">
              <a:cs typeface="B Zar" pitchFamily="2" charset="-78"/>
            </a:endParaRPr>
          </a:p>
        </p:txBody>
      </p:sp>
    </p:spTree>
    <p:extLst>
      <p:ext uri="{BB962C8B-B14F-4D97-AF65-F5344CB8AC3E}">
        <p14:creationId xmlns:p14="http://schemas.microsoft.com/office/powerpoint/2010/main" val="29488550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5696" y="404664"/>
            <a:ext cx="7274768" cy="4392488"/>
          </a:xfrm>
          <a:blipFill>
            <a:blip r:embed="rId2"/>
            <a:tile tx="0" ty="0" sx="100000" sy="100000" flip="none" algn="tl"/>
          </a:blipFill>
        </p:spPr>
        <p:txBody>
          <a:bodyPr>
            <a:normAutofit/>
          </a:bodyPr>
          <a:lstStyle/>
          <a:p>
            <a:pPr algn="r"/>
            <a:r>
              <a:rPr lang="fa-IR" dirty="0" smtClean="0">
                <a:cs typeface="B Zar" pitchFamily="2" charset="-78"/>
              </a:rPr>
              <a:t> </a:t>
            </a:r>
            <a:r>
              <a:rPr lang="fa-IR" sz="4000" b="1" dirty="0">
                <a:cs typeface="B Zar" pitchFamily="2" charset="-78"/>
              </a:rPr>
              <a:t>مديريت غير </a:t>
            </a:r>
            <a:r>
              <a:rPr lang="fa-IR" sz="4000" b="1" dirty="0" smtClean="0">
                <a:cs typeface="B Zar" pitchFamily="2" charset="-78"/>
              </a:rPr>
              <a:t>متمركز</a:t>
            </a:r>
            <a:br>
              <a:rPr lang="fa-IR" sz="4000" b="1" dirty="0" smtClean="0">
                <a:cs typeface="B Zar" pitchFamily="2" charset="-78"/>
              </a:rPr>
            </a:br>
            <a:r>
              <a:rPr lang="fa-IR" sz="4000" b="1" dirty="0" smtClean="0">
                <a:cs typeface="B Zar" pitchFamily="2" charset="-78"/>
              </a:rPr>
              <a:t> </a:t>
            </a:r>
            <a:r>
              <a:rPr lang="fa-IR" sz="4000" dirty="0">
                <a:cs typeface="B Zar" pitchFamily="2" charset="-78"/>
              </a:rPr>
              <a:t>اداره امور به </a:t>
            </a:r>
            <a:r>
              <a:rPr lang="fa-IR" sz="4000" dirty="0" smtClean="0">
                <a:cs typeface="B Zar" pitchFamily="2" charset="-78"/>
              </a:rPr>
              <a:t>شيوه اي </a:t>
            </a:r>
            <a:r>
              <a:rPr lang="fa-IR" sz="4000" dirty="0">
                <a:cs typeface="B Zar" pitchFamily="2" charset="-78"/>
              </a:rPr>
              <a:t>است كه هر منطقه و ناحيه از طريق كميته آموزش و پرورش </a:t>
            </a:r>
            <a:r>
              <a:rPr lang="fa-IR" sz="4000" dirty="0" smtClean="0">
                <a:cs typeface="B Zar" pitchFamily="2" charset="-78"/>
              </a:rPr>
              <a:t>كه منتخب </a:t>
            </a:r>
            <a:r>
              <a:rPr lang="fa-IR" sz="4000" dirty="0">
                <a:cs typeface="B Zar" pitchFamily="2" charset="-78"/>
              </a:rPr>
              <a:t>مردم هستند در تدوين ضوابط و قوانين آموزش </a:t>
            </a:r>
            <a:r>
              <a:rPr lang="fa-IR" sz="4000" dirty="0" smtClean="0">
                <a:cs typeface="B Zar" pitchFamily="2" charset="-78"/>
              </a:rPr>
              <a:t>و در </a:t>
            </a:r>
            <a:r>
              <a:rPr lang="fa-IR" sz="4000" dirty="0">
                <a:cs typeface="B Zar" pitchFamily="2" charset="-78"/>
              </a:rPr>
              <a:t>تصميم گيري امور آموزشي ، اداري ، مالي مربوط </a:t>
            </a:r>
            <a:r>
              <a:rPr lang="fa-IR" sz="4000" dirty="0" smtClean="0">
                <a:cs typeface="B Zar" pitchFamily="2" charset="-78"/>
              </a:rPr>
              <a:t>به مناطق </a:t>
            </a:r>
            <a:r>
              <a:rPr lang="fa-IR" sz="4000" dirty="0">
                <a:cs typeface="B Zar" pitchFamily="2" charset="-78"/>
              </a:rPr>
              <a:t>خود از استقلال عمل بر خوردارند.</a:t>
            </a:r>
            <a:endParaRPr lang="fa-IR" sz="3600" dirty="0">
              <a:cs typeface="B Zar" pitchFamily="2" charset="-78"/>
            </a:endParaRPr>
          </a:p>
        </p:txBody>
      </p:sp>
    </p:spTree>
    <p:extLst>
      <p:ext uri="{BB962C8B-B14F-4D97-AF65-F5344CB8AC3E}">
        <p14:creationId xmlns:p14="http://schemas.microsoft.com/office/powerpoint/2010/main" val="3194446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6632"/>
            <a:ext cx="8867328" cy="5832648"/>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4000" b="1" dirty="0">
                <a:cs typeface="B Zar" pitchFamily="2" charset="-78"/>
              </a:rPr>
              <a:t>سه اصل مهم در مديريت آموزش و پرورش غير متمركز</a:t>
            </a:r>
            <a:br>
              <a:rPr lang="fa-IR" sz="4000" b="1" dirty="0">
                <a:cs typeface="B Zar" pitchFamily="2" charset="-78"/>
              </a:rPr>
            </a:br>
            <a:r>
              <a:rPr lang="fa-IR" sz="4000" b="1" dirty="0" smtClean="0">
                <a:cs typeface="B Zar" pitchFamily="2" charset="-78"/>
              </a:rPr>
              <a:t>الف)دستگاه </a:t>
            </a:r>
            <a:r>
              <a:rPr lang="fa-IR" sz="4000" b="1" dirty="0">
                <a:cs typeface="B Zar" pitchFamily="2" charset="-78"/>
              </a:rPr>
              <a:t>مركزي از </a:t>
            </a:r>
            <a:r>
              <a:rPr lang="fa-IR" sz="4000" b="1" dirty="0" smtClean="0">
                <a:cs typeface="B Zar" pitchFamily="2" charset="-78"/>
              </a:rPr>
              <a:t>امر و </a:t>
            </a:r>
            <a:r>
              <a:rPr lang="fa-IR" sz="4000" b="1" dirty="0">
                <a:cs typeface="B Zar" pitchFamily="2" charset="-78"/>
              </a:rPr>
              <a:t>نهي مستقيم در امور آموزش و پرورش نواحي اجتناب مي نمايد و وزارت آموزش </a:t>
            </a:r>
            <a:r>
              <a:rPr lang="fa-IR" sz="4000" b="1" dirty="0" smtClean="0">
                <a:cs typeface="B Zar" pitchFamily="2" charset="-78"/>
              </a:rPr>
              <a:t>و پرورش </a:t>
            </a:r>
            <a:r>
              <a:rPr lang="fa-IR" sz="4000" b="1" dirty="0">
                <a:cs typeface="B Zar" pitchFamily="2" charset="-78"/>
              </a:rPr>
              <a:t>به صورت قدرت هماهنگ كننده و تسهيل كننده در مديريت آموزش و پرورش عمل مي </a:t>
            </a:r>
            <a:r>
              <a:rPr lang="fa-IR" sz="4000" b="1" dirty="0" smtClean="0">
                <a:cs typeface="B Zar" pitchFamily="2" charset="-78"/>
              </a:rPr>
              <a:t>كند.</a:t>
            </a:r>
            <a:r>
              <a:rPr lang="fa-IR" sz="4000" b="1" dirty="0">
                <a:cs typeface="B Zar" pitchFamily="2" charset="-78"/>
              </a:rPr>
              <a:t/>
            </a:r>
            <a:br>
              <a:rPr lang="fa-IR" sz="4000" b="1" dirty="0">
                <a:cs typeface="B Zar" pitchFamily="2" charset="-78"/>
              </a:rPr>
            </a:br>
            <a:r>
              <a:rPr lang="fa-IR" sz="4000" b="1" dirty="0" smtClean="0">
                <a:cs typeface="B Zar" pitchFamily="2" charset="-78"/>
              </a:rPr>
              <a:t>ب) </a:t>
            </a:r>
            <a:r>
              <a:rPr lang="fa-IR" sz="4000" b="1" dirty="0">
                <a:cs typeface="B Zar" pitchFamily="2" charset="-78"/>
              </a:rPr>
              <a:t>اختيارات به طور وسيع و همه جانبه به مقامات محلي </a:t>
            </a:r>
            <a:r>
              <a:rPr lang="fa-IR" sz="4000" b="1" dirty="0" smtClean="0">
                <a:cs typeface="B Zar" pitchFamily="2" charset="-78"/>
              </a:rPr>
              <a:t>آموزش </a:t>
            </a:r>
            <a:r>
              <a:rPr lang="fa-IR" sz="4000" b="1" dirty="0">
                <a:cs typeface="B Zar" pitchFamily="2" charset="-78"/>
              </a:rPr>
              <a:t>و پرورش تفويض مي شود. </a:t>
            </a:r>
            <a:br>
              <a:rPr lang="fa-IR" sz="4000" b="1" dirty="0">
                <a:cs typeface="B Zar" pitchFamily="2" charset="-78"/>
              </a:rPr>
            </a:br>
            <a:r>
              <a:rPr lang="fa-IR" sz="4000" b="1" dirty="0" smtClean="0">
                <a:cs typeface="B Zar" pitchFamily="2" charset="-78"/>
              </a:rPr>
              <a:t>ج) </a:t>
            </a:r>
            <a:r>
              <a:rPr lang="fa-IR" sz="4000" b="1" dirty="0">
                <a:cs typeface="B Zar" pitchFamily="2" charset="-78"/>
              </a:rPr>
              <a:t>مردم به سرمايه گذاري و تاسيس مدارس و كانونهاي آموزشي تشويق مي </a:t>
            </a:r>
            <a:r>
              <a:rPr lang="fa-IR" sz="4000" b="1" dirty="0" smtClean="0">
                <a:cs typeface="B Zar" pitchFamily="2" charset="-78"/>
              </a:rPr>
              <a:t>شوند.</a:t>
            </a:r>
            <a:endParaRPr lang="fa-IR" sz="3600" b="1" dirty="0">
              <a:cs typeface="B Zar" pitchFamily="2" charset="-78"/>
            </a:endParaRPr>
          </a:p>
        </p:txBody>
      </p:sp>
    </p:spTree>
    <p:extLst>
      <p:ext uri="{BB962C8B-B14F-4D97-AF65-F5344CB8AC3E}">
        <p14:creationId xmlns:p14="http://schemas.microsoft.com/office/powerpoint/2010/main" val="3194446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3688" y="1124744"/>
            <a:ext cx="6984776" cy="360040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پايه گذار </a:t>
            </a:r>
            <a:r>
              <a:rPr lang="fa-IR" sz="3600" b="1" dirty="0" smtClean="0">
                <a:cs typeface="B Zar" pitchFamily="2" charset="-78"/>
              </a:rPr>
              <a:t> روش </a:t>
            </a:r>
            <a:r>
              <a:rPr lang="fa-IR" sz="3600" b="1" dirty="0">
                <a:cs typeface="B Zar" pitchFamily="2" charset="-78"/>
              </a:rPr>
              <a:t>شناسي دانش تعليم و تربيت تطبيقي ايساك كندل است .</a:t>
            </a:r>
            <a:br>
              <a:rPr lang="fa-IR" sz="3600" b="1" dirty="0">
                <a:cs typeface="B Zar" pitchFamily="2" charset="-78"/>
              </a:rPr>
            </a:br>
            <a:r>
              <a:rPr lang="fa-IR" sz="3600" b="1" dirty="0">
                <a:cs typeface="B Zar" pitchFamily="2" charset="-78"/>
              </a:rPr>
              <a:t>سعي داشت مسائل و مشكلات سياسي و اجتماعي را در رابطه با نوع تعليم و تربيت جوامع تحت مطالعه اش </a:t>
            </a:r>
            <a:r>
              <a:rPr lang="fa-IR" sz="3600" b="1" dirty="0" smtClean="0">
                <a:cs typeface="B Zar" pitchFamily="2" charset="-78"/>
              </a:rPr>
              <a:t>مورد تجزيه </a:t>
            </a:r>
            <a:r>
              <a:rPr lang="fa-IR" sz="3600" b="1" dirty="0">
                <a:cs typeface="B Zar" pitchFamily="2" charset="-78"/>
              </a:rPr>
              <a:t>و تحليل و بحث قرار دهد .</a:t>
            </a:r>
            <a:endParaRPr lang="fa-IR" sz="2700" b="1" dirty="0">
              <a:cs typeface="B Zar" pitchFamily="2" charset="-78"/>
            </a:endParaRPr>
          </a:p>
        </p:txBody>
      </p:sp>
    </p:spTree>
    <p:extLst>
      <p:ext uri="{BB962C8B-B14F-4D97-AF65-F5344CB8AC3E}">
        <p14:creationId xmlns:p14="http://schemas.microsoft.com/office/powerpoint/2010/main" val="6794525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16632"/>
            <a:ext cx="7920880" cy="576064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smtClean="0">
                <a:cs typeface="B Zar" pitchFamily="2" charset="-78"/>
              </a:rPr>
              <a:t>تاریخ </a:t>
            </a:r>
            <a:r>
              <a:rPr lang="fa-IR" sz="3600" b="1" dirty="0">
                <a:cs typeface="B Zar" pitchFamily="2" charset="-78"/>
              </a:rPr>
              <a:t>تحول آموزش و پرورش ژاپن</a:t>
            </a:r>
            <a:br>
              <a:rPr lang="fa-IR" sz="3600" b="1" dirty="0">
                <a:cs typeface="B Zar" pitchFamily="2" charset="-78"/>
              </a:rPr>
            </a:br>
            <a:r>
              <a:rPr lang="fa-IR" sz="3600" b="1" dirty="0">
                <a:cs typeface="B Zar" pitchFamily="2" charset="-78"/>
              </a:rPr>
              <a:t>در حدود قرن ششم ميلادي ژاپني ها با اقتباس از فرهنگ چيني و تحت تأثير آيين كنفوسيوس و مذهب بودا </a:t>
            </a:r>
            <a:r>
              <a:rPr lang="fa-IR" sz="3600" b="1" dirty="0" smtClean="0">
                <a:cs typeface="B Zar" pitchFamily="2" charset="-78"/>
              </a:rPr>
              <a:t>مدارسي به </a:t>
            </a:r>
            <a:r>
              <a:rPr lang="fa-IR" sz="3600" b="1" dirty="0">
                <a:cs typeface="B Zar" pitchFamily="2" charset="-78"/>
              </a:rPr>
              <a:t>منظور تأمين نيازمنديهاي </a:t>
            </a:r>
            <a:r>
              <a:rPr lang="fa-IR" sz="3600" b="1" dirty="0" smtClean="0">
                <a:cs typeface="B Zar" pitchFamily="2" charset="-78"/>
              </a:rPr>
              <a:t>گروه </a:t>
            </a:r>
            <a:r>
              <a:rPr lang="fa-IR" sz="3600" b="1" dirty="0">
                <a:cs typeface="B Zar" pitchFamily="2" charset="-78"/>
              </a:rPr>
              <a:t>هاي مختلف اجتماعي د رجامعه سنتي خود تأسيس كردند . تعليم </a:t>
            </a:r>
            <a:r>
              <a:rPr lang="fa-IR" sz="3600" b="1" dirty="0" smtClean="0">
                <a:cs typeface="B Zar" pitchFamily="2" charset="-78"/>
              </a:rPr>
              <a:t>عقايد كنفوسيوس </a:t>
            </a:r>
            <a:r>
              <a:rPr lang="fa-IR" sz="3600" b="1" dirty="0">
                <a:cs typeface="B Zar" pitchFamily="2" charset="-78"/>
              </a:rPr>
              <a:t>در مدت چندين قرن قسمت اعظم برنامه مدارس را تشكيل مي داد .</a:t>
            </a:r>
            <a:br>
              <a:rPr lang="fa-IR" sz="3600" b="1" dirty="0">
                <a:cs typeface="B Zar" pitchFamily="2" charset="-78"/>
              </a:rPr>
            </a:br>
            <a:r>
              <a:rPr lang="fa-IR" sz="3600" b="1" dirty="0">
                <a:cs typeface="B Zar" pitchFamily="2" charset="-78"/>
              </a:rPr>
              <a:t>فعاليت هاي آموزشي بر محور تعليم اخلاق ، اطاعت از پدر </a:t>
            </a:r>
            <a:r>
              <a:rPr lang="fa-IR" sz="3600" b="1" dirty="0" smtClean="0">
                <a:cs typeface="B Zar" pitchFamily="2" charset="-78"/>
              </a:rPr>
              <a:t> و </a:t>
            </a:r>
            <a:r>
              <a:rPr lang="fa-IR" sz="3600" b="1" dirty="0">
                <a:cs typeface="B Zar" pitchFamily="2" charset="-78"/>
              </a:rPr>
              <a:t>مادر </a:t>
            </a:r>
            <a:r>
              <a:rPr lang="fa-IR" sz="3600" b="1" dirty="0" smtClean="0">
                <a:cs typeface="B Zar" pitchFamily="2" charset="-78"/>
              </a:rPr>
              <a:t> و </a:t>
            </a:r>
            <a:r>
              <a:rPr lang="fa-IR" sz="3600" b="1" dirty="0">
                <a:cs typeface="B Zar" pitchFamily="2" charset="-78"/>
              </a:rPr>
              <a:t>فرمانبرداري محض از دولت و وظيفه شناسي </a:t>
            </a:r>
            <a:r>
              <a:rPr lang="fa-IR" sz="3600" b="1" dirty="0" smtClean="0">
                <a:cs typeface="B Zar" pitchFamily="2" charset="-78"/>
              </a:rPr>
              <a:t>و نيكوكاري </a:t>
            </a:r>
            <a:r>
              <a:rPr lang="fa-IR" sz="3600" b="1" dirty="0">
                <a:cs typeface="B Zar" pitchFamily="2" charset="-78"/>
              </a:rPr>
              <a:t>استوار بوده است . تربيت افرادي مطيع و فرمانبردار كه در حفظ و حراست وضعيت موجود بكوشند از </a:t>
            </a:r>
            <a:r>
              <a:rPr lang="fa-IR" sz="3600" b="1" dirty="0" smtClean="0">
                <a:cs typeface="B Zar" pitchFamily="2" charset="-78"/>
              </a:rPr>
              <a:t>جمله هدفهاي </a:t>
            </a:r>
            <a:r>
              <a:rPr lang="fa-IR" sz="3600" b="1" dirty="0">
                <a:cs typeface="B Zar" pitchFamily="2" charset="-78"/>
              </a:rPr>
              <a:t>تعليم و تربيت محسوب مي شد .</a:t>
            </a:r>
            <a:endParaRPr lang="fa-IR" sz="2700" b="1" dirty="0">
              <a:cs typeface="B Zar" pitchFamily="2" charset="-78"/>
            </a:endParaRPr>
          </a:p>
        </p:txBody>
      </p:sp>
    </p:spTree>
    <p:extLst>
      <p:ext uri="{BB962C8B-B14F-4D97-AF65-F5344CB8AC3E}">
        <p14:creationId xmlns:p14="http://schemas.microsoft.com/office/powerpoint/2010/main" val="6794525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0643" y="476672"/>
            <a:ext cx="7801838" cy="5616624"/>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sz="4000" b="1" dirty="0">
                <a:cs typeface="B Zar" pitchFamily="2" charset="-78"/>
              </a:rPr>
              <a:t>عصر توكوگاوا </a:t>
            </a:r>
            <a:r>
              <a:rPr lang="fa-IR" sz="4000" dirty="0">
                <a:cs typeface="B Zar" pitchFamily="2" charset="-78"/>
              </a:rPr>
              <a:t>به دوره حكومت فئودالها و نفوذ </a:t>
            </a:r>
            <a:r>
              <a:rPr lang="fa-IR" sz="4000" dirty="0" smtClean="0">
                <a:cs typeface="B Zar" pitchFamily="2" charset="-78"/>
              </a:rPr>
              <a:t>ساموراي ها </a:t>
            </a:r>
            <a:r>
              <a:rPr lang="fa-IR" sz="4000" dirty="0">
                <a:cs typeface="B Zar" pitchFamily="2" charset="-78"/>
              </a:rPr>
              <a:t>معروف است و تا اواسط قرن 19 ظاهر خود را حفظ كرده </a:t>
            </a:r>
            <a:r>
              <a:rPr lang="fa-IR" sz="4000" dirty="0" smtClean="0">
                <a:cs typeface="B Zar" pitchFamily="2" charset="-78"/>
              </a:rPr>
              <a:t>بودند.</a:t>
            </a:r>
            <a:r>
              <a:rPr lang="fa-IR" sz="4000" dirty="0">
                <a:cs typeface="B Zar" pitchFamily="2" charset="-78"/>
              </a:rPr>
              <a:t/>
            </a:r>
            <a:br>
              <a:rPr lang="fa-IR" sz="4000" dirty="0">
                <a:cs typeface="B Zar" pitchFamily="2" charset="-78"/>
              </a:rPr>
            </a:br>
            <a:r>
              <a:rPr lang="fa-IR" sz="4000" dirty="0">
                <a:cs typeface="B Zar" pitchFamily="2" charset="-78"/>
              </a:rPr>
              <a:t>آموزش و پرورش جنبه محافظه كارانه و سنتي به خود گرفته بود و افراد بر حسب اصل و نسب و تبار خانوادگي به </a:t>
            </a:r>
            <a:r>
              <a:rPr lang="fa-IR" sz="4000" dirty="0" smtClean="0">
                <a:cs typeface="B Zar" pitchFamily="2" charset="-78"/>
              </a:rPr>
              <a:t>گونه اي </a:t>
            </a:r>
            <a:r>
              <a:rPr lang="fa-IR" sz="4000" dirty="0">
                <a:cs typeface="B Zar" pitchFamily="2" charset="-78"/>
              </a:rPr>
              <a:t>تربيت مي شدند تا مناصب و مشاغل خانوادگي را حفظ </a:t>
            </a:r>
            <a:r>
              <a:rPr lang="fa-IR" sz="4000" dirty="0" smtClean="0">
                <a:cs typeface="B Zar" pitchFamily="2" charset="-78"/>
              </a:rPr>
              <a:t>كنند.</a:t>
            </a:r>
            <a:r>
              <a:rPr lang="fa-IR" sz="4000" dirty="0">
                <a:cs typeface="B Zar" pitchFamily="2" charset="-78"/>
              </a:rPr>
              <a:t/>
            </a:r>
            <a:br>
              <a:rPr lang="fa-IR" sz="4000" dirty="0">
                <a:cs typeface="B Zar" pitchFamily="2" charset="-78"/>
              </a:rPr>
            </a:br>
            <a:r>
              <a:rPr lang="fa-IR" sz="4000" dirty="0">
                <a:cs typeface="B Zar" pitchFamily="2" charset="-78"/>
              </a:rPr>
              <a:t>آموزش و پرورش تحت تأثير اريتوكراسي يعني حكومت اشراف قرار گرفته بود .</a:t>
            </a:r>
            <a:br>
              <a:rPr lang="fa-IR" sz="4000" dirty="0">
                <a:cs typeface="B Zar" pitchFamily="2" charset="-78"/>
              </a:rPr>
            </a:br>
            <a:r>
              <a:rPr lang="fa-IR" sz="4000" dirty="0">
                <a:cs typeface="B Zar" pitchFamily="2" charset="-78"/>
              </a:rPr>
              <a:t>در عصر توكوگاوا براي نخستين بار نهاد آموزش و پرورش در يك بافت ملي استقرار </a:t>
            </a:r>
            <a:r>
              <a:rPr lang="fa-IR" sz="4000" dirty="0" smtClean="0">
                <a:cs typeface="B Zar" pitchFamily="2" charset="-78"/>
              </a:rPr>
              <a:t>يافت.</a:t>
            </a:r>
            <a:endParaRPr lang="fa-IR" sz="2200" b="1" dirty="0">
              <a:cs typeface="B Zar" pitchFamily="2" charset="-78"/>
            </a:endParaRPr>
          </a:p>
        </p:txBody>
      </p:sp>
    </p:spTree>
    <p:extLst>
      <p:ext uri="{BB962C8B-B14F-4D97-AF65-F5344CB8AC3E}">
        <p14:creationId xmlns:p14="http://schemas.microsoft.com/office/powerpoint/2010/main" val="6794525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836712"/>
            <a:ext cx="7416824" cy="2664296"/>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در سال 1868 امپراتور ميجي حكومت فئودالها را در ژاپن برانداخت و حكومت مركزي پراقتداري را بوجود آورد .</a:t>
            </a:r>
            <a:br>
              <a:rPr lang="fa-IR" sz="3600" b="1" dirty="0">
                <a:cs typeface="B Zar" pitchFamily="2" charset="-78"/>
              </a:rPr>
            </a:br>
            <a:r>
              <a:rPr lang="fa-IR" sz="3600" b="1" dirty="0">
                <a:cs typeface="B Zar" pitchFamily="2" charset="-78"/>
              </a:rPr>
              <a:t>در منشور پنج ماده اي ميجي آمده است كه عموم افراد بايد از تعليم و تربيت بهره مند شوند و بنياد حكومت بايد بر</a:t>
            </a:r>
            <a:br>
              <a:rPr lang="fa-IR" sz="3600" b="1" dirty="0">
                <a:cs typeface="B Zar" pitchFamily="2" charset="-78"/>
              </a:rPr>
            </a:br>
            <a:r>
              <a:rPr lang="fa-IR" sz="3600" b="1" dirty="0">
                <a:cs typeface="B Zar" pitchFamily="2" charset="-78"/>
              </a:rPr>
              <a:t>توسعه فرهنگ استوار باشد .</a:t>
            </a:r>
            <a:endParaRPr lang="fa-IR" sz="2700" b="1" dirty="0">
              <a:cs typeface="B Zar" pitchFamily="2" charset="-78"/>
            </a:endParaRPr>
          </a:p>
        </p:txBody>
      </p:sp>
    </p:spTree>
    <p:extLst>
      <p:ext uri="{BB962C8B-B14F-4D97-AF65-F5344CB8AC3E}">
        <p14:creationId xmlns:p14="http://schemas.microsoft.com/office/powerpoint/2010/main" val="6794525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196752"/>
            <a:ext cx="7776864" cy="3312368"/>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دو اصل حكومت ميجي</a:t>
            </a:r>
            <a:br>
              <a:rPr lang="fa-IR" sz="3600" b="1" dirty="0">
                <a:cs typeface="B Zar" pitchFamily="2" charset="-78"/>
              </a:rPr>
            </a:br>
            <a:r>
              <a:rPr lang="fa-IR" sz="3600" b="1" dirty="0">
                <a:cs typeface="B Zar" pitchFamily="2" charset="-78"/>
              </a:rPr>
              <a:t>الف </a:t>
            </a:r>
            <a:r>
              <a:rPr lang="fa-IR" sz="3600" b="1" dirty="0" smtClean="0">
                <a:cs typeface="B Zar" pitchFamily="2" charset="-78"/>
              </a:rPr>
              <a:t>) اعزام </a:t>
            </a:r>
            <a:r>
              <a:rPr lang="fa-IR" sz="3600" b="1" dirty="0">
                <a:cs typeface="B Zar" pitchFamily="2" charset="-78"/>
              </a:rPr>
              <a:t>جوانان صاحب استعدادهاي درخشان به دانشگاهها و موسسات آموزش عالي خارج از كشور به </a:t>
            </a:r>
            <a:r>
              <a:rPr lang="fa-IR" sz="3600" b="1" dirty="0" smtClean="0">
                <a:cs typeface="B Zar" pitchFamily="2" charset="-78"/>
              </a:rPr>
              <a:t>منظور فراگيري </a:t>
            </a:r>
            <a:r>
              <a:rPr lang="fa-IR" sz="3600" b="1" dirty="0">
                <a:cs typeface="B Zar" pitchFamily="2" charset="-78"/>
              </a:rPr>
              <a:t>علوم و فنون جديد .</a:t>
            </a:r>
            <a:br>
              <a:rPr lang="fa-IR" sz="3600" b="1" dirty="0">
                <a:cs typeface="B Zar" pitchFamily="2" charset="-78"/>
              </a:rPr>
            </a:br>
            <a:r>
              <a:rPr lang="fa-IR" sz="3600" b="1" dirty="0" smtClean="0">
                <a:cs typeface="B Zar" pitchFamily="2" charset="-78"/>
              </a:rPr>
              <a:t>  ب ) </a:t>
            </a:r>
            <a:r>
              <a:rPr lang="fa-IR" sz="3600" b="1" dirty="0">
                <a:cs typeface="B Zar" pitchFamily="2" charset="-78"/>
              </a:rPr>
              <a:t>استخدام كارشناسان براي تربيت متخصصان ژاپني در داخل كشور .</a:t>
            </a:r>
            <a:endParaRPr lang="fa-IR" sz="2700" b="1" dirty="0">
              <a:cs typeface="B Zar" pitchFamily="2" charset="-78"/>
            </a:endParaRPr>
          </a:p>
        </p:txBody>
      </p:sp>
    </p:spTree>
    <p:extLst>
      <p:ext uri="{BB962C8B-B14F-4D97-AF65-F5344CB8AC3E}">
        <p14:creationId xmlns:p14="http://schemas.microsoft.com/office/powerpoint/2010/main" val="7331087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22029"/>
            <a:ext cx="7560840" cy="5760640"/>
          </a:xfrm>
        </p:spPr>
        <p:txBody>
          <a:bodyPr>
            <a:normAutofit fontScale="90000"/>
          </a:bodyPr>
          <a:lstStyle/>
          <a:p>
            <a:pPr algn="r"/>
            <a:r>
              <a:rPr lang="fa-IR" dirty="0" smtClean="0">
                <a:cs typeface="B Zar" pitchFamily="2" charset="-78"/>
              </a:rPr>
              <a:t/>
            </a:r>
            <a:br>
              <a:rPr lang="fa-IR" dirty="0" smtClean="0">
                <a:cs typeface="B Zar" pitchFamily="2" charset="-78"/>
              </a:rPr>
            </a:br>
            <a:r>
              <a:rPr lang="fa-IR" dirty="0">
                <a:cs typeface="B Zar" pitchFamily="2" charset="-78"/>
              </a:rPr>
              <a:t>در سال 1945 آموزش وطن خواهي مطرود اعلام شد و روحيه صلح طلبي مورد تشويق قرار گرفت . تمركز </a:t>
            </a:r>
            <a:r>
              <a:rPr lang="fa-IR" dirty="0" smtClean="0">
                <a:cs typeface="B Zar" pitchFamily="2" charset="-78"/>
              </a:rPr>
              <a:t>زدايي در </a:t>
            </a:r>
            <a:r>
              <a:rPr lang="fa-IR" dirty="0">
                <a:cs typeface="B Zar" pitchFamily="2" charset="-78"/>
              </a:rPr>
              <a:t>مديريت آموزش و پرورش آغاز شد ، آموزش مختلط آغاز شد ، دروس اجتماعي جانشين آموزش اخلاق سنتي شد .</a:t>
            </a:r>
            <a:endParaRPr lang="fa-IR" sz="2700" b="1" dirty="0">
              <a:cs typeface="B Zar" pitchFamily="2" charset="-78"/>
            </a:endParaRPr>
          </a:p>
        </p:txBody>
      </p:sp>
    </p:spTree>
    <p:extLst>
      <p:ext uri="{BB962C8B-B14F-4D97-AF65-F5344CB8AC3E}">
        <p14:creationId xmlns:p14="http://schemas.microsoft.com/office/powerpoint/2010/main" val="7331087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0"/>
            <a:ext cx="8712968" cy="666936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مقاطع و مراحل تحصيلي در ژاپن</a:t>
            </a:r>
            <a:br>
              <a:rPr lang="fa-IR" sz="3600" b="1" dirty="0">
                <a:cs typeface="B Zar" pitchFamily="2" charset="-78"/>
              </a:rPr>
            </a:br>
            <a:r>
              <a:rPr lang="fa-IR" sz="3600" b="1" dirty="0">
                <a:cs typeface="B Zar" pitchFamily="2" charset="-78"/>
              </a:rPr>
              <a:t>مراحل تحصيل در ژاپن شامل:</a:t>
            </a:r>
            <a:br>
              <a:rPr lang="fa-IR" sz="3600" b="1" dirty="0">
                <a:cs typeface="B Zar" pitchFamily="2" charset="-78"/>
              </a:rPr>
            </a:br>
            <a:r>
              <a:rPr lang="fa-IR" sz="3600" b="1" dirty="0">
                <a:cs typeface="B Zar" pitchFamily="2" charset="-78"/>
              </a:rPr>
              <a:t>دوره قبل از </a:t>
            </a:r>
            <a:r>
              <a:rPr lang="fa-IR" sz="3600" b="1" dirty="0" smtClean="0">
                <a:cs typeface="B Zar" pitchFamily="2" charset="-78"/>
              </a:rPr>
              <a:t>ابتدائي، </a:t>
            </a:r>
            <a:r>
              <a:rPr lang="fa-IR" sz="3600" b="1" dirty="0">
                <a:cs typeface="B Zar" pitchFamily="2" charset="-78"/>
              </a:rPr>
              <a:t>دوره </a:t>
            </a:r>
            <a:r>
              <a:rPr lang="fa-IR" sz="3600" b="1" dirty="0" smtClean="0">
                <a:cs typeface="B Zar" pitchFamily="2" charset="-78"/>
              </a:rPr>
              <a:t>ابتدائي، </a:t>
            </a:r>
            <a:r>
              <a:rPr lang="fa-IR" sz="3600" b="1" dirty="0">
                <a:cs typeface="B Zar" pitchFamily="2" charset="-78"/>
              </a:rPr>
              <a:t>دوره آموزش متوسطه اول و دوم و مرحله آموزش </a:t>
            </a:r>
            <a:r>
              <a:rPr lang="fa-IR" sz="3600" b="1" dirty="0" smtClean="0">
                <a:cs typeface="B Zar" pitchFamily="2" charset="-78"/>
              </a:rPr>
              <a:t>عالي</a:t>
            </a:r>
            <a:br>
              <a:rPr lang="fa-IR" sz="3600" b="1" dirty="0" smtClean="0">
                <a:cs typeface="B Zar" pitchFamily="2" charset="-78"/>
              </a:rPr>
            </a:br>
            <a:r>
              <a:rPr lang="fa-IR" sz="3600" b="1" dirty="0">
                <a:cs typeface="B Zar" pitchFamily="2" charset="-78"/>
              </a:rPr>
              <a:t/>
            </a:r>
            <a:br>
              <a:rPr lang="fa-IR" sz="3600" b="1" dirty="0">
                <a:cs typeface="B Zar" pitchFamily="2" charset="-78"/>
              </a:rPr>
            </a:br>
            <a:r>
              <a:rPr lang="fa-IR" sz="3600" b="1" dirty="0">
                <a:cs typeface="B Zar" pitchFamily="2" charset="-78"/>
              </a:rPr>
              <a:t>آموزش قبل از </a:t>
            </a:r>
            <a:r>
              <a:rPr lang="fa-IR" sz="3600" b="1" dirty="0" smtClean="0">
                <a:cs typeface="B Zar" pitchFamily="2" charset="-78"/>
              </a:rPr>
              <a:t>دبستان:</a:t>
            </a:r>
            <a:r>
              <a:rPr lang="fa-IR" sz="3600" b="1" dirty="0">
                <a:cs typeface="B Zar" pitchFamily="2" charset="-78"/>
              </a:rPr>
              <a:t/>
            </a:r>
            <a:br>
              <a:rPr lang="fa-IR" sz="3600" b="1" dirty="0">
                <a:cs typeface="B Zar" pitchFamily="2" charset="-78"/>
              </a:rPr>
            </a:br>
            <a:r>
              <a:rPr lang="fa-IR" sz="3600" b="1" dirty="0">
                <a:cs typeface="B Zar" pitchFamily="2" charset="-78"/>
              </a:rPr>
              <a:t>كودكان زير سه سال در مهد و 3 و 4 و 5 ساله در كودكستان عهده </a:t>
            </a:r>
            <a:r>
              <a:rPr lang="fa-IR" sz="3600" b="1" dirty="0" smtClean="0">
                <a:cs typeface="B Zar" pitchFamily="2" charset="-78"/>
              </a:rPr>
              <a:t>دار اين </a:t>
            </a:r>
            <a:r>
              <a:rPr lang="fa-IR" sz="3600" b="1" dirty="0">
                <a:cs typeface="B Zar" pitchFamily="2" charset="-78"/>
              </a:rPr>
              <a:t>نوع آموزش هستند.</a:t>
            </a:r>
            <a:br>
              <a:rPr lang="fa-IR" sz="3600" b="1" dirty="0">
                <a:cs typeface="B Zar" pitchFamily="2" charset="-78"/>
              </a:rPr>
            </a:br>
            <a:r>
              <a:rPr lang="fa-IR" sz="3600" b="1" dirty="0">
                <a:cs typeface="B Zar" pitchFamily="2" charset="-78"/>
              </a:rPr>
              <a:t>مهدكودك را </a:t>
            </a:r>
            <a:r>
              <a:rPr lang="fa-IR" sz="3600" b="1" dirty="0" smtClean="0">
                <a:cs typeface="B Zar" pitchFamily="2" charset="-78"/>
              </a:rPr>
              <a:t>مقامات </a:t>
            </a:r>
            <a:r>
              <a:rPr lang="fa-IR" sz="3600" b="1" dirty="0">
                <a:cs typeface="B Zar" pitchFamily="2" charset="-78"/>
              </a:rPr>
              <a:t>رفاه اجتماعي محل داير مي </a:t>
            </a:r>
            <a:r>
              <a:rPr lang="fa-IR" sz="3600" b="1" dirty="0" smtClean="0">
                <a:cs typeface="B Zar" pitchFamily="2" charset="-78"/>
              </a:rPr>
              <a:t>كنند. </a:t>
            </a:r>
            <a:r>
              <a:rPr lang="fa-IR" sz="3600" b="1" dirty="0">
                <a:cs typeface="B Zar" pitchFamily="2" charset="-78"/>
              </a:rPr>
              <a:t>وظيفه اصلي مهد كودك ها پرستاري و مراقبت از كودكان </a:t>
            </a:r>
            <a:r>
              <a:rPr lang="fa-IR" sz="3600" b="1" dirty="0" smtClean="0">
                <a:cs typeface="B Zar" pitchFamily="2" charset="-78"/>
              </a:rPr>
              <a:t>و پاسخگوئي </a:t>
            </a:r>
            <a:r>
              <a:rPr lang="fa-IR" sz="3600" b="1" dirty="0">
                <a:cs typeface="B Zar" pitchFamily="2" charset="-78"/>
              </a:rPr>
              <a:t>به نيازهاي </a:t>
            </a:r>
            <a:r>
              <a:rPr lang="fa-IR" sz="3600" b="1" dirty="0" smtClean="0">
                <a:cs typeface="B Zar" pitchFamily="2" charset="-78"/>
              </a:rPr>
              <a:t>زيستي، </a:t>
            </a:r>
            <a:r>
              <a:rPr lang="fa-IR" sz="3600" b="1" dirty="0">
                <a:cs typeface="B Zar" pitchFamily="2" charset="-78"/>
              </a:rPr>
              <a:t>بهداشتي و روانشناختي آنان </a:t>
            </a:r>
            <a:r>
              <a:rPr lang="fa-IR" sz="3600" b="1" dirty="0" smtClean="0">
                <a:cs typeface="B Zar" pitchFamily="2" charset="-78"/>
              </a:rPr>
              <a:t>است.</a:t>
            </a: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1304020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60648"/>
            <a:ext cx="8352928" cy="432048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مهمترين هدفهاي آموزش پيش از دبستان</a:t>
            </a:r>
            <a:br>
              <a:rPr lang="fa-IR" sz="3600" b="1" dirty="0">
                <a:cs typeface="B Zar" pitchFamily="2" charset="-78"/>
              </a:rPr>
            </a:br>
            <a:r>
              <a:rPr lang="fa-IR" sz="2700" b="1" dirty="0">
                <a:cs typeface="B Zar" pitchFamily="2" charset="-78"/>
              </a:rPr>
              <a:t>1 پرورش عادات لازم جهت زندگي سالم و شاد كه لازمه رشد هماهنگ جسم و روح </a:t>
            </a:r>
            <a:r>
              <a:rPr lang="fa-IR" sz="2700" b="1" dirty="0" smtClean="0">
                <a:cs typeface="B Zar" pitchFamily="2" charset="-78"/>
              </a:rPr>
              <a:t>است</a:t>
            </a:r>
            <a:r>
              <a:rPr lang="fa-IR" sz="2700" b="1" dirty="0">
                <a:cs typeface="B Zar" pitchFamily="2" charset="-78"/>
              </a:rPr>
              <a:t/>
            </a:r>
            <a:br>
              <a:rPr lang="fa-IR" sz="2700" b="1" dirty="0">
                <a:cs typeface="B Zar" pitchFamily="2" charset="-78"/>
              </a:rPr>
            </a:br>
            <a:r>
              <a:rPr lang="fa-IR" sz="2700" b="1" dirty="0">
                <a:cs typeface="B Zar" pitchFamily="2" charset="-78"/>
              </a:rPr>
              <a:t>2 پرورش درك صحيح و تقويت نگرش درست كودكان نسبت به وقايع و رويدادهايي كه در محيط زندگي </a:t>
            </a:r>
            <a:r>
              <a:rPr lang="fa-IR" sz="2700" b="1" dirty="0" smtClean="0">
                <a:cs typeface="B Zar" pitchFamily="2" charset="-78"/>
              </a:rPr>
              <a:t>اجتماعي</a:t>
            </a:r>
            <a:r>
              <a:rPr lang="fa-IR" sz="2700" b="1" dirty="0">
                <a:cs typeface="B Zar" pitchFamily="2" charset="-78"/>
              </a:rPr>
              <a:t> </a:t>
            </a:r>
            <a:r>
              <a:rPr lang="fa-IR" sz="2700" b="1" dirty="0" smtClean="0">
                <a:cs typeface="B Zar" pitchFamily="2" charset="-78"/>
              </a:rPr>
              <a:t>آنان </a:t>
            </a:r>
            <a:r>
              <a:rPr lang="fa-IR" sz="2700" b="1" dirty="0">
                <a:cs typeface="B Zar" pitchFamily="2" charset="-78"/>
              </a:rPr>
              <a:t>به </a:t>
            </a:r>
            <a:r>
              <a:rPr lang="fa-IR" sz="2700" b="1" dirty="0" smtClean="0">
                <a:cs typeface="B Zar" pitchFamily="2" charset="-78"/>
              </a:rPr>
              <a:t>وقوع </a:t>
            </a:r>
            <a:r>
              <a:rPr lang="fa-IR" sz="2700" b="1" dirty="0">
                <a:cs typeface="B Zar" pitchFamily="2" charset="-78"/>
              </a:rPr>
              <a:t>مي پيوندد</a:t>
            </a:r>
            <a:br>
              <a:rPr lang="fa-IR" sz="2700" b="1" dirty="0">
                <a:cs typeface="B Zar" pitchFamily="2" charset="-78"/>
              </a:rPr>
            </a:br>
            <a:r>
              <a:rPr lang="fa-IR" sz="2700" b="1" dirty="0">
                <a:cs typeface="B Zar" pitchFamily="2" charset="-78"/>
              </a:rPr>
              <a:t>3 غنابخشيدن به تجارب زندگي گروهي كودكان و تقويت حس همكاري و مشاركت آنان</a:t>
            </a:r>
            <a:br>
              <a:rPr lang="fa-IR" sz="2700" b="1" dirty="0">
                <a:cs typeface="B Zar" pitchFamily="2" charset="-78"/>
              </a:rPr>
            </a:br>
            <a:r>
              <a:rPr lang="fa-IR" sz="2700" b="1" dirty="0">
                <a:cs typeface="B Zar" pitchFamily="2" charset="-78"/>
              </a:rPr>
              <a:t>4 هدايت و راهنمايي كودكان در فراگيري درست زبان و پرورش علايق آنان نسبت به كتب مصور و داستانهاي </a:t>
            </a:r>
            <a:r>
              <a:rPr lang="fa-IR" sz="2700" b="1" dirty="0" smtClean="0">
                <a:cs typeface="B Zar" pitchFamily="2" charset="-78"/>
              </a:rPr>
              <a:t>آموزنده از </a:t>
            </a:r>
            <a:r>
              <a:rPr lang="fa-IR" sz="2700" b="1" dirty="0">
                <a:cs typeface="B Zar" pitchFamily="2" charset="-78"/>
              </a:rPr>
              <a:t>طريق قصه گويي و كتابخواني و فيلمهاي آموزشي</a:t>
            </a:r>
            <a:br>
              <a:rPr lang="fa-IR" sz="2700" b="1" dirty="0">
                <a:cs typeface="B Zar" pitchFamily="2" charset="-78"/>
              </a:rPr>
            </a:br>
            <a:r>
              <a:rPr lang="fa-IR" sz="2700" b="1" dirty="0">
                <a:cs typeface="B Zar" pitchFamily="2" charset="-78"/>
              </a:rPr>
              <a:t>5 پرورش و تقويت حس </a:t>
            </a:r>
            <a:r>
              <a:rPr lang="fa-IR" sz="2700" b="1" dirty="0" smtClean="0">
                <a:cs typeface="B Zar" pitchFamily="2" charset="-78"/>
              </a:rPr>
              <a:t>ابتكار وكنجكاوي </a:t>
            </a:r>
            <a:r>
              <a:rPr lang="fa-IR" sz="2700" b="1" dirty="0">
                <a:cs typeface="B Zar" pitchFamily="2" charset="-78"/>
              </a:rPr>
              <a:t>كودكان از طريق بازيها، نقاشي ،كارهاي دستي،موسيقي و ساير </a:t>
            </a:r>
            <a:r>
              <a:rPr lang="fa-IR" sz="2700" b="1" dirty="0" smtClean="0">
                <a:cs typeface="B Zar" pitchFamily="2" charset="-78"/>
              </a:rPr>
              <a:t>وسايل. بخش </a:t>
            </a:r>
            <a:r>
              <a:rPr lang="fa-IR" sz="2700" b="1" dirty="0">
                <a:cs typeface="B Zar" pitchFamily="2" charset="-78"/>
              </a:rPr>
              <a:t>عمده اي از آموزشهاي عملي در كودكستانها و مهد كودكها كسب مهارتهاي اجتماعي است</a:t>
            </a:r>
            <a:endParaRPr lang="fa-IR" sz="2000" b="1" dirty="0">
              <a:cs typeface="B Zar" pitchFamily="2" charset="-78"/>
            </a:endParaRPr>
          </a:p>
        </p:txBody>
      </p:sp>
    </p:spTree>
    <p:extLst>
      <p:ext uri="{BB962C8B-B14F-4D97-AF65-F5344CB8AC3E}">
        <p14:creationId xmlns:p14="http://schemas.microsoft.com/office/powerpoint/2010/main" val="130402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188640"/>
            <a:ext cx="7682020" cy="4536504"/>
          </a:xfrm>
        </p:spPr>
        <p:txBody>
          <a:bodyPr>
            <a:normAutofit/>
          </a:bodyPr>
          <a:lstStyle/>
          <a:p>
            <a:pPr algn="r"/>
            <a:r>
              <a:rPr lang="fa-IR" b="0" i="0" u="none" strike="noStrike" baseline="0" dirty="0" smtClean="0">
                <a:cs typeface="B Nazanin"/>
              </a:rPr>
              <a:t>محققي به نام هرمان كن بوئر براي اولين بار دست به انتشار مجله آموزش و پرورش تطبيقي به سه زبان زد و در ايجاد انجمن بين الملل تعليم و تربيت همت گماشت.</a:t>
            </a:r>
            <a:endParaRPr lang="fa-IR" dirty="0">
              <a:cs typeface="B Zar" pitchFamily="2" charset="-78"/>
            </a:endParaRPr>
          </a:p>
        </p:txBody>
      </p:sp>
    </p:spTree>
    <p:extLst>
      <p:ext uri="{BB962C8B-B14F-4D97-AF65-F5344CB8AC3E}">
        <p14:creationId xmlns:p14="http://schemas.microsoft.com/office/powerpoint/2010/main" val="21237083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6632"/>
            <a:ext cx="8712968" cy="5976664"/>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آموزش ابتدائي :</a:t>
            </a:r>
            <a:br>
              <a:rPr lang="fa-IR" sz="3600" b="1" dirty="0">
                <a:cs typeface="B Zar" pitchFamily="2" charset="-78"/>
              </a:rPr>
            </a:br>
            <a:r>
              <a:rPr lang="fa-IR" sz="3600" b="1" dirty="0">
                <a:cs typeface="B Zar" pitchFamily="2" charset="-78"/>
              </a:rPr>
              <a:t>كليه كودكان 6 ساله در اين مرحله پذيرفته مي شوند دوره تعليمات ابتدائي 6 سال است كه از 6 سالگي </a:t>
            </a:r>
            <a:r>
              <a:rPr lang="fa-IR" sz="3600" b="1" dirty="0" smtClean="0">
                <a:cs typeface="B Zar" pitchFamily="2" charset="-78"/>
              </a:rPr>
              <a:t>آغاز  و در 12سالگي </a:t>
            </a:r>
            <a:r>
              <a:rPr lang="fa-IR" sz="3600" b="1" dirty="0">
                <a:cs typeface="B Zar" pitchFamily="2" charset="-78"/>
              </a:rPr>
              <a:t>پايان مي يابد.</a:t>
            </a:r>
            <a:br>
              <a:rPr lang="fa-IR" sz="3600" b="1" dirty="0">
                <a:cs typeface="B Zar" pitchFamily="2" charset="-78"/>
              </a:rPr>
            </a:br>
            <a:r>
              <a:rPr lang="fa-IR" sz="3600" b="1" dirty="0">
                <a:cs typeface="B Zar" pitchFamily="2" charset="-78"/>
              </a:rPr>
              <a:t>1 .پرورش </a:t>
            </a:r>
            <a:r>
              <a:rPr lang="fa-IR" sz="3600" b="1" dirty="0" smtClean="0">
                <a:cs typeface="B Zar" pitchFamily="2" charset="-78"/>
              </a:rPr>
              <a:t>روحیه </a:t>
            </a:r>
            <a:r>
              <a:rPr lang="fa-IR" sz="3600" b="1" dirty="0">
                <a:cs typeface="B Zar" pitchFamily="2" charset="-78"/>
              </a:rPr>
              <a:t>همكاري و ايجاد و تقويت اعتماد به نفس در كودكان</a:t>
            </a:r>
            <a:br>
              <a:rPr lang="fa-IR" sz="3600" b="1" dirty="0">
                <a:cs typeface="B Zar" pitchFamily="2" charset="-78"/>
              </a:rPr>
            </a:br>
            <a:r>
              <a:rPr lang="fa-IR" sz="3600" b="1" dirty="0">
                <a:cs typeface="B Zar" pitchFamily="2" charset="-78"/>
              </a:rPr>
              <a:t>2 .پرورش درك صحيح از شرايط واقعي و رسوم جاري در جامعه محلي و ملي و پرورش </a:t>
            </a:r>
            <a:r>
              <a:rPr lang="fa-IR" sz="3600" b="1" dirty="0" smtClean="0">
                <a:cs typeface="B Zar" pitchFamily="2" charset="-78"/>
              </a:rPr>
              <a:t>روحیه </a:t>
            </a:r>
            <a:r>
              <a:rPr lang="fa-IR" sz="3600" b="1" dirty="0">
                <a:cs typeface="B Zar" pitchFamily="2" charset="-78"/>
              </a:rPr>
              <a:t>همكاري بين المللي .</a:t>
            </a:r>
            <a:br>
              <a:rPr lang="fa-IR" sz="3600" b="1" dirty="0">
                <a:cs typeface="B Zar" pitchFamily="2" charset="-78"/>
              </a:rPr>
            </a:br>
            <a:r>
              <a:rPr lang="fa-IR" sz="3600" b="1" dirty="0">
                <a:cs typeface="B Zar" pitchFamily="2" charset="-78"/>
              </a:rPr>
              <a:t>3 .آشنا ساختن كودكان با مهارتهايي كه در ارتباط با تهيه غذا ،پوشاك و صنايع است.</a:t>
            </a:r>
            <a:br>
              <a:rPr lang="fa-IR" sz="3600" b="1" dirty="0">
                <a:cs typeface="B Zar" pitchFamily="2" charset="-78"/>
              </a:rPr>
            </a:br>
            <a:r>
              <a:rPr lang="fa-IR" sz="3600" b="1" dirty="0">
                <a:cs typeface="B Zar" pitchFamily="2" charset="-78"/>
              </a:rPr>
              <a:t>4 .پرورش </a:t>
            </a:r>
            <a:r>
              <a:rPr lang="fa-IR" sz="3600" b="1" dirty="0" smtClean="0">
                <a:cs typeface="B Zar" pitchFamily="2" charset="-78"/>
              </a:rPr>
              <a:t>درك و </a:t>
            </a:r>
            <a:r>
              <a:rPr lang="fa-IR" sz="3600" b="1" dirty="0">
                <a:cs typeface="B Zar" pitchFamily="2" charset="-78"/>
              </a:rPr>
              <a:t>قابليت به كارگيري كلمات و </a:t>
            </a:r>
            <a:r>
              <a:rPr lang="fa-IR" sz="3600" b="1" dirty="0" smtClean="0">
                <a:cs typeface="B Zar" pitchFamily="2" charset="-78"/>
              </a:rPr>
              <a:t>عبارات </a:t>
            </a:r>
            <a:r>
              <a:rPr lang="fa-IR" sz="3600" b="1" dirty="0">
                <a:cs typeface="B Zar" pitchFamily="2" charset="-78"/>
              </a:rPr>
              <a:t>زبان ژاپني كه در زندگي روزانه مورد نياز است.</a:t>
            </a:r>
            <a:endParaRPr lang="fa-IR" sz="2700" b="1" dirty="0">
              <a:cs typeface="B Zar" pitchFamily="2" charset="-78"/>
            </a:endParaRPr>
          </a:p>
        </p:txBody>
      </p:sp>
    </p:spTree>
    <p:extLst>
      <p:ext uri="{BB962C8B-B14F-4D97-AF65-F5344CB8AC3E}">
        <p14:creationId xmlns:p14="http://schemas.microsoft.com/office/powerpoint/2010/main" val="1304020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632" y="1"/>
            <a:ext cx="7885384" cy="6069212"/>
          </a:xfrm>
          <a:blipFill>
            <a:blip r:embed="rId2"/>
            <a:tile tx="0" ty="0" sx="100000" sy="100000" flip="none" algn="tl"/>
          </a:blipFill>
        </p:spPr>
        <p:txBody>
          <a:bodyPr>
            <a:normAutofit fontScale="90000"/>
          </a:bodyPr>
          <a:lstStyle/>
          <a:p>
            <a:pPr algn="r"/>
            <a:r>
              <a:rPr lang="fa-IR" sz="3600" dirty="0" smtClean="0">
                <a:cs typeface="B Zar" pitchFamily="2" charset="-78"/>
              </a:rPr>
              <a:t/>
            </a:r>
            <a:br>
              <a:rPr lang="fa-IR" sz="3600" dirty="0" smtClean="0">
                <a:cs typeface="B Zar" pitchFamily="2" charset="-78"/>
              </a:rPr>
            </a:br>
            <a:r>
              <a:rPr lang="fa-IR" sz="3600" dirty="0">
                <a:cs typeface="B Zar" pitchFamily="2" charset="-78"/>
              </a:rPr>
              <a:t>مهمترين اقدامات براي اصلاح هدفها و برنامه هاي درسي مدارس ابتدائي:</a:t>
            </a:r>
            <a:br>
              <a:rPr lang="fa-IR" sz="3600" dirty="0">
                <a:cs typeface="B Zar" pitchFamily="2" charset="-78"/>
              </a:rPr>
            </a:br>
            <a:r>
              <a:rPr lang="fa-IR" sz="3600" dirty="0">
                <a:cs typeface="B Zar" pitchFamily="2" charset="-78"/>
              </a:rPr>
              <a:t>1 .تاكيد بر آموزش اخلاق به منظور درك و قبول مسئوليتهاي اجتماعي و كنترل نقش و خويشتن داري</a:t>
            </a:r>
            <a:br>
              <a:rPr lang="fa-IR" sz="3600" dirty="0">
                <a:cs typeface="B Zar" pitchFamily="2" charset="-78"/>
              </a:rPr>
            </a:br>
            <a:r>
              <a:rPr lang="fa-IR" sz="3600" dirty="0">
                <a:cs typeface="B Zar" pitchFamily="2" charset="-78"/>
              </a:rPr>
              <a:t>2 .بالا بردن قابليتهاي اساسي دانش آموزان و خواندن ،نوشتن ،حساب كردن .</a:t>
            </a:r>
            <a:br>
              <a:rPr lang="fa-IR" sz="3600" dirty="0">
                <a:cs typeface="B Zar" pitchFamily="2" charset="-78"/>
              </a:rPr>
            </a:br>
            <a:r>
              <a:rPr lang="fa-IR" sz="3600" dirty="0">
                <a:cs typeface="B Zar" pitchFamily="2" charset="-78"/>
              </a:rPr>
              <a:t>3 .اصلاح محتواي برنامه و گنجاندن مطالب درباره محيط زيست در برنامه درسي دوره ابتدائي .</a:t>
            </a:r>
            <a:br>
              <a:rPr lang="fa-IR" sz="3600" dirty="0">
                <a:cs typeface="B Zar" pitchFamily="2" charset="-78"/>
              </a:rPr>
            </a:br>
            <a:r>
              <a:rPr lang="fa-IR" sz="3600" dirty="0">
                <a:cs typeface="B Zar" pitchFamily="2" charset="-78"/>
              </a:rPr>
              <a:t>4 </a:t>
            </a:r>
            <a:r>
              <a:rPr lang="fa-IR" sz="3600" dirty="0" smtClean="0">
                <a:cs typeface="B Zar" pitchFamily="2" charset="-78"/>
              </a:rPr>
              <a:t>.</a:t>
            </a:r>
            <a:r>
              <a:rPr lang="fa-IR" sz="3600" dirty="0">
                <a:cs typeface="B Zar" pitchFamily="2" charset="-78"/>
              </a:rPr>
              <a:t>هماهنگ كردن برنامه هاي درسي مدارس ابتدائي با </a:t>
            </a:r>
            <a:r>
              <a:rPr lang="fa-IR" sz="3600" dirty="0" smtClean="0">
                <a:cs typeface="B Zar" pitchFamily="2" charset="-78"/>
              </a:rPr>
              <a:t>دوره هاي </a:t>
            </a:r>
            <a:r>
              <a:rPr lang="fa-IR" sz="3600" dirty="0">
                <a:cs typeface="B Zar" pitchFamily="2" charset="-78"/>
              </a:rPr>
              <a:t>تحصيلي بالاتر</a:t>
            </a:r>
            <a:endParaRPr lang="fa-IR" sz="3600" b="1" dirty="0">
              <a:cs typeface="B Zar" pitchFamily="2" charset="-78"/>
            </a:endParaRPr>
          </a:p>
        </p:txBody>
      </p:sp>
    </p:spTree>
    <p:extLst>
      <p:ext uri="{BB962C8B-B14F-4D97-AF65-F5344CB8AC3E}">
        <p14:creationId xmlns:p14="http://schemas.microsoft.com/office/powerpoint/2010/main" val="1304020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1351" y="188640"/>
            <a:ext cx="8712968" cy="4896543"/>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اهداف تعليمات دوره اول متوسطه :</a:t>
            </a:r>
            <a:br>
              <a:rPr lang="fa-IR" sz="3600" b="1" dirty="0">
                <a:cs typeface="B Zar" pitchFamily="2" charset="-78"/>
              </a:rPr>
            </a:br>
            <a:r>
              <a:rPr lang="fa-IR" sz="3600" b="1" dirty="0">
                <a:cs typeface="B Zar" pitchFamily="2" charset="-78"/>
              </a:rPr>
              <a:t>1.شناخت و پرورش استعدادهاي متنوع دانش آموزان</a:t>
            </a:r>
            <a:br>
              <a:rPr lang="fa-IR" sz="3600" b="1" dirty="0">
                <a:cs typeface="B Zar" pitchFamily="2" charset="-78"/>
              </a:rPr>
            </a:br>
            <a:r>
              <a:rPr lang="fa-IR" sz="3600" b="1" dirty="0">
                <a:cs typeface="B Zar" pitchFamily="2" charset="-78"/>
              </a:rPr>
              <a:t>2 .بالا بردن معرفت عمومي ،دانش و مهارتهاي عملي در دانش آموزان كه مورد نياز دنياي كار و تحصيل است .</a:t>
            </a:r>
            <a:br>
              <a:rPr lang="fa-IR" sz="3600" b="1" dirty="0">
                <a:cs typeface="B Zar" pitchFamily="2" charset="-78"/>
              </a:rPr>
            </a:br>
            <a:r>
              <a:rPr lang="fa-IR" sz="3600" b="1" dirty="0">
                <a:cs typeface="B Zar" pitchFamily="2" charset="-78"/>
              </a:rPr>
              <a:t>3 .تقويت روحيه كار طلبي و كار جويي بر اساس قابليتهاي هر يك از دانش آموزان .</a:t>
            </a:r>
            <a:br>
              <a:rPr lang="fa-IR" sz="3600" b="1" dirty="0">
                <a:cs typeface="B Zar" pitchFamily="2" charset="-78"/>
              </a:rPr>
            </a:br>
            <a:r>
              <a:rPr lang="fa-IR" sz="3600" b="1" dirty="0">
                <a:cs typeface="B Zar" pitchFamily="2" charset="-78"/>
              </a:rPr>
              <a:t>4.توسعه فعاليتهاي اجتماعي دانش آموزان در خارج از آموزشگاه </a:t>
            </a:r>
            <a:r>
              <a:rPr lang="fa-IR" sz="3600" b="1" dirty="0" smtClean="0">
                <a:cs typeface="B Zar" pitchFamily="2" charset="-78"/>
              </a:rPr>
              <a:t>به </a:t>
            </a:r>
            <a:r>
              <a:rPr lang="fa-IR" sz="3600" b="1" dirty="0">
                <a:cs typeface="B Zar" pitchFamily="2" charset="-78"/>
              </a:rPr>
              <a:t>منظور تقويت بينش و قضاوت آنان در </a:t>
            </a:r>
            <a:r>
              <a:rPr lang="fa-IR" sz="3600" b="1" dirty="0" smtClean="0">
                <a:cs typeface="B Zar" pitchFamily="2" charset="-78"/>
              </a:rPr>
              <a:t>جهت انتخاب </a:t>
            </a:r>
            <a:r>
              <a:rPr lang="fa-IR" sz="3600" b="1" dirty="0">
                <a:cs typeface="B Zar" pitchFamily="2" charset="-78"/>
              </a:rPr>
              <a:t>مسير زندگي.</a:t>
            </a:r>
            <a:endParaRPr lang="fa-IR" sz="2700" b="1" dirty="0">
              <a:cs typeface="B Zar" pitchFamily="2" charset="-78"/>
            </a:endParaRPr>
          </a:p>
        </p:txBody>
      </p:sp>
    </p:spTree>
    <p:extLst>
      <p:ext uri="{BB962C8B-B14F-4D97-AF65-F5344CB8AC3E}">
        <p14:creationId xmlns:p14="http://schemas.microsoft.com/office/powerpoint/2010/main" val="22227805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0"/>
            <a:ext cx="8064896" cy="5688632"/>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هدفها و سياست دستگاه تعليم و تربيت ژاپن</a:t>
            </a:r>
            <a:br>
              <a:rPr lang="fa-IR" sz="3600" b="1" dirty="0">
                <a:cs typeface="B Zar" pitchFamily="2" charset="-78"/>
              </a:rPr>
            </a:br>
            <a:r>
              <a:rPr lang="fa-IR" sz="3600" dirty="0">
                <a:cs typeface="B Zar" pitchFamily="2" charset="-78"/>
              </a:rPr>
              <a:t>هدف تربيت پرورش كامل شخصيت و كوشش در جهت رشد و سلامت روحي و جسمي افراد جامعه باشد . مردم </a:t>
            </a:r>
            <a:r>
              <a:rPr lang="fa-IR" sz="3600" dirty="0" smtClean="0">
                <a:cs typeface="B Zar" pitchFamily="2" charset="-78"/>
              </a:rPr>
              <a:t>چنان بايد </a:t>
            </a:r>
            <a:r>
              <a:rPr lang="fa-IR" sz="3600" dirty="0">
                <a:cs typeface="B Zar" pitchFamily="2" charset="-78"/>
              </a:rPr>
              <a:t>پرورش يابند كه به عنوان سازندگان جامعه و كشوري صلح دوست به راستي </a:t>
            </a:r>
            <a:r>
              <a:rPr lang="fa-IR" sz="3600" dirty="0" smtClean="0">
                <a:cs typeface="B Zar" pitchFamily="2" charset="-78"/>
              </a:rPr>
              <a:t>به </a:t>
            </a:r>
            <a:r>
              <a:rPr lang="fa-IR" sz="3600" dirty="0">
                <a:cs typeface="B Zar" pitchFamily="2" charset="-78"/>
              </a:rPr>
              <a:t>عدالت ارج نهد به ارزشهاي </a:t>
            </a:r>
            <a:r>
              <a:rPr lang="fa-IR" sz="3600" dirty="0" smtClean="0">
                <a:cs typeface="B Zar" pitchFamily="2" charset="-78"/>
              </a:rPr>
              <a:t>فردي معتقد </a:t>
            </a:r>
            <a:r>
              <a:rPr lang="fa-IR" sz="3600" dirty="0">
                <a:cs typeface="B Zar" pitchFamily="2" charset="-78"/>
              </a:rPr>
              <a:t>باشند .</a:t>
            </a:r>
            <a:br>
              <a:rPr lang="fa-IR" sz="3600" dirty="0">
                <a:cs typeface="B Zar" pitchFamily="2" charset="-78"/>
              </a:rPr>
            </a:br>
            <a:r>
              <a:rPr lang="fa-IR" sz="3600" dirty="0">
                <a:cs typeface="B Zar" pitchFamily="2" charset="-78"/>
              </a:rPr>
              <a:t>كارجو و كار طلب بوده ، براي كار ارزش قائل شوند .</a:t>
            </a:r>
            <a:br>
              <a:rPr lang="fa-IR" sz="3600" dirty="0">
                <a:cs typeface="B Zar" pitchFamily="2" charset="-78"/>
              </a:rPr>
            </a:br>
            <a:r>
              <a:rPr lang="fa-IR" sz="3600" dirty="0">
                <a:cs typeface="B Zar" pitchFamily="2" charset="-78"/>
              </a:rPr>
              <a:t>احساس مسئوليت كنند ، سرشار از روح استقلال باشند و براي صلح جهاني و رفاه و آسايش بشر از هيچ كوششي </a:t>
            </a:r>
            <a:r>
              <a:rPr lang="fa-IR" sz="3600" dirty="0" smtClean="0">
                <a:cs typeface="B Zar" pitchFamily="2" charset="-78"/>
              </a:rPr>
              <a:t>دريغ نورزند.</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2227805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8615" y="188640"/>
            <a:ext cx="8712968" cy="5184576"/>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اصول حاكم بر آموزش و پرورش ملي براساس قانون اساسي</a:t>
            </a:r>
            <a:br>
              <a:rPr lang="fa-IR" sz="3600" b="1" dirty="0">
                <a:cs typeface="B Zar" pitchFamily="2" charset="-78"/>
              </a:rPr>
            </a:br>
            <a:r>
              <a:rPr lang="fa-IR" sz="3600" b="1" dirty="0" smtClean="0">
                <a:cs typeface="B Zar" pitchFamily="2" charset="-78"/>
              </a:rPr>
              <a:t>1 . اصل </a:t>
            </a:r>
            <a:r>
              <a:rPr lang="fa-IR" sz="3600" b="1" dirty="0">
                <a:cs typeface="B Zar" pitchFamily="2" charset="-78"/>
              </a:rPr>
              <a:t>برخورداري از فرصتهاي برابر آموزش به دور ازهر گونه </a:t>
            </a:r>
            <a:r>
              <a:rPr lang="fa-IR" sz="3600" b="1" dirty="0" smtClean="0">
                <a:cs typeface="B Zar" pitchFamily="2" charset="-78"/>
              </a:rPr>
              <a:t>تبعيض</a:t>
            </a:r>
            <a:r>
              <a:rPr lang="fa-IR" sz="3600" b="1" dirty="0">
                <a:cs typeface="B Zar" pitchFamily="2" charset="-78"/>
              </a:rPr>
              <a:t/>
            </a:r>
            <a:br>
              <a:rPr lang="fa-IR" sz="3600" b="1" dirty="0">
                <a:cs typeface="B Zar" pitchFamily="2" charset="-78"/>
              </a:rPr>
            </a:br>
            <a:r>
              <a:rPr lang="fa-IR" sz="3600" b="1" dirty="0" smtClean="0">
                <a:cs typeface="B Zar" pitchFamily="2" charset="-78"/>
              </a:rPr>
              <a:t>2 . </a:t>
            </a:r>
            <a:r>
              <a:rPr lang="fa-IR" sz="3600" b="1" dirty="0">
                <a:cs typeface="B Zar" pitchFamily="2" charset="-78"/>
              </a:rPr>
              <a:t>اصل آموزش و پرورش عمومي و همگاني به مدت </a:t>
            </a:r>
            <a:r>
              <a:rPr lang="fa-IR" sz="3600" b="1" dirty="0" smtClean="0">
                <a:cs typeface="B Zar" pitchFamily="2" charset="-78"/>
              </a:rPr>
              <a:t>9 </a:t>
            </a:r>
            <a:r>
              <a:rPr lang="fa-IR" sz="3600" b="1" dirty="0">
                <a:cs typeface="B Zar" pitchFamily="2" charset="-78"/>
              </a:rPr>
              <a:t>سال </a:t>
            </a:r>
            <a:r>
              <a:rPr lang="fa-IR" sz="3600" b="1" dirty="0" smtClean="0">
                <a:cs typeface="B Zar" pitchFamily="2" charset="-78"/>
              </a:rPr>
              <a:t>( </a:t>
            </a:r>
            <a:r>
              <a:rPr lang="fa-IR" sz="3600" b="1" dirty="0">
                <a:cs typeface="B Zar" pitchFamily="2" charset="-78"/>
              </a:rPr>
              <a:t>6 سال ابتدائي و 3 سال اول متوسطه </a:t>
            </a:r>
            <a:r>
              <a:rPr lang="fa-IR" sz="3600" b="1" dirty="0" smtClean="0">
                <a:cs typeface="B Zar" pitchFamily="2" charset="-78"/>
              </a:rPr>
              <a:t>)</a:t>
            </a:r>
            <a:r>
              <a:rPr lang="fa-IR" sz="3600" b="1" dirty="0">
                <a:cs typeface="B Zar" pitchFamily="2" charset="-78"/>
              </a:rPr>
              <a:t/>
            </a:r>
            <a:br>
              <a:rPr lang="fa-IR" sz="3600" b="1" dirty="0">
                <a:cs typeface="B Zar" pitchFamily="2" charset="-78"/>
              </a:rPr>
            </a:br>
            <a:r>
              <a:rPr lang="fa-IR" sz="3600" b="1" dirty="0" smtClean="0">
                <a:cs typeface="B Zar" pitchFamily="2" charset="-78"/>
              </a:rPr>
              <a:t>3 . </a:t>
            </a:r>
            <a:r>
              <a:rPr lang="fa-IR" sz="3600" b="1" dirty="0">
                <a:cs typeface="B Zar" pitchFamily="2" charset="-78"/>
              </a:rPr>
              <a:t>اصل آموزش و پرورش مختلط –</a:t>
            </a:r>
            <a:br>
              <a:rPr lang="fa-IR" sz="3600" b="1" dirty="0">
                <a:cs typeface="B Zar" pitchFamily="2" charset="-78"/>
              </a:rPr>
            </a:br>
            <a:r>
              <a:rPr lang="fa-IR" sz="3600" b="1" dirty="0" smtClean="0">
                <a:cs typeface="B Zar" pitchFamily="2" charset="-78"/>
              </a:rPr>
              <a:t>4 .اصل </a:t>
            </a:r>
            <a:r>
              <a:rPr lang="fa-IR" sz="3600" b="1" dirty="0">
                <a:cs typeface="B Zar" pitchFamily="2" charset="-78"/>
              </a:rPr>
              <a:t>ممنوعيت هرگونه تعليمات سياسي ، حزبي و مذهبي –</a:t>
            </a:r>
            <a:br>
              <a:rPr lang="fa-IR" sz="3600" b="1" dirty="0">
                <a:cs typeface="B Zar" pitchFamily="2" charset="-78"/>
              </a:rPr>
            </a:br>
            <a:r>
              <a:rPr lang="fa-IR" sz="3600" b="1" dirty="0">
                <a:cs typeface="B Zar" pitchFamily="2" charset="-78"/>
              </a:rPr>
              <a:t>5 </a:t>
            </a:r>
            <a:r>
              <a:rPr lang="fa-IR" sz="3600" b="1" dirty="0" smtClean="0">
                <a:cs typeface="B Zar" pitchFamily="2" charset="-78"/>
              </a:rPr>
              <a:t>.اصل </a:t>
            </a:r>
            <a:r>
              <a:rPr lang="fa-IR" sz="3600" b="1" dirty="0">
                <a:cs typeface="B Zar" pitchFamily="2" charset="-78"/>
              </a:rPr>
              <a:t>تدوين قوانين و موازين مقتضي</a:t>
            </a:r>
            <a:endParaRPr lang="fa-IR" sz="2700" b="1" dirty="0">
              <a:cs typeface="B Zar" pitchFamily="2" charset="-78"/>
            </a:endParaRPr>
          </a:p>
        </p:txBody>
      </p:sp>
    </p:spTree>
    <p:extLst>
      <p:ext uri="{BB962C8B-B14F-4D97-AF65-F5344CB8AC3E}">
        <p14:creationId xmlns:p14="http://schemas.microsoft.com/office/powerpoint/2010/main" val="22227805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6632"/>
            <a:ext cx="8712968" cy="5184576"/>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پنج وظيفه و نقش اصلي مديران و معاونان مدارس</a:t>
            </a:r>
            <a:br>
              <a:rPr lang="fa-IR" sz="3600" b="1" dirty="0">
                <a:cs typeface="B Zar" pitchFamily="2" charset="-78"/>
              </a:rPr>
            </a:br>
            <a:r>
              <a:rPr lang="fa-IR" sz="3600" b="1" dirty="0">
                <a:cs typeface="B Zar" pitchFamily="2" charset="-78"/>
              </a:rPr>
              <a:t>1 </a:t>
            </a:r>
            <a:r>
              <a:rPr lang="fa-IR" sz="3600" b="1" dirty="0" smtClean="0">
                <a:cs typeface="B Zar" pitchFamily="2" charset="-78"/>
              </a:rPr>
              <a:t>.الهام دهنده</a:t>
            </a:r>
            <a:r>
              <a:rPr lang="fa-IR" sz="3600" b="1" dirty="0">
                <a:cs typeface="B Zar" pitchFamily="2" charset="-78"/>
              </a:rPr>
              <a:t/>
            </a:r>
            <a:br>
              <a:rPr lang="fa-IR" sz="3600" b="1" dirty="0">
                <a:cs typeface="B Zar" pitchFamily="2" charset="-78"/>
              </a:rPr>
            </a:br>
            <a:r>
              <a:rPr lang="fa-IR" sz="3600" b="1" dirty="0">
                <a:cs typeface="B Zar" pitchFamily="2" charset="-78"/>
              </a:rPr>
              <a:t>2 </a:t>
            </a:r>
            <a:r>
              <a:rPr lang="fa-IR" sz="3600" b="1" dirty="0" smtClean="0">
                <a:cs typeface="B Zar" pitchFamily="2" charset="-78"/>
              </a:rPr>
              <a:t>.تجهيز كننده</a:t>
            </a:r>
            <a:r>
              <a:rPr lang="fa-IR" sz="3600" b="1" dirty="0">
                <a:cs typeface="B Zar" pitchFamily="2" charset="-78"/>
              </a:rPr>
              <a:t/>
            </a:r>
            <a:br>
              <a:rPr lang="fa-IR" sz="3600" b="1" dirty="0">
                <a:cs typeface="B Zar" pitchFamily="2" charset="-78"/>
              </a:rPr>
            </a:br>
            <a:r>
              <a:rPr lang="fa-IR" sz="3600" b="1" dirty="0">
                <a:cs typeface="B Zar" pitchFamily="2" charset="-78"/>
              </a:rPr>
              <a:t>3 </a:t>
            </a:r>
            <a:r>
              <a:rPr lang="fa-IR" sz="3600" b="1" dirty="0" smtClean="0">
                <a:cs typeface="B Zar" pitchFamily="2" charset="-78"/>
              </a:rPr>
              <a:t>.آموزش دهنده</a:t>
            </a:r>
            <a:r>
              <a:rPr lang="fa-IR" sz="3600" b="1" dirty="0">
                <a:cs typeface="B Zar" pitchFamily="2" charset="-78"/>
              </a:rPr>
              <a:t/>
            </a:r>
            <a:br>
              <a:rPr lang="fa-IR" sz="3600" b="1" dirty="0">
                <a:cs typeface="B Zar" pitchFamily="2" charset="-78"/>
              </a:rPr>
            </a:br>
            <a:r>
              <a:rPr lang="fa-IR" sz="3600" b="1" dirty="0">
                <a:cs typeface="B Zar" pitchFamily="2" charset="-78"/>
              </a:rPr>
              <a:t>4 </a:t>
            </a:r>
            <a:r>
              <a:rPr lang="fa-IR" sz="3600" b="1" dirty="0" smtClean="0">
                <a:cs typeface="B Zar" pitchFamily="2" charset="-78"/>
              </a:rPr>
              <a:t>.جهت دهنده</a:t>
            </a:r>
            <a:r>
              <a:rPr lang="fa-IR" sz="3600" b="1" dirty="0">
                <a:cs typeface="B Zar" pitchFamily="2" charset="-78"/>
              </a:rPr>
              <a:t/>
            </a:r>
            <a:br>
              <a:rPr lang="fa-IR" sz="3600" b="1" dirty="0">
                <a:cs typeface="B Zar" pitchFamily="2" charset="-78"/>
              </a:rPr>
            </a:br>
            <a:r>
              <a:rPr lang="fa-IR" sz="3600" b="1" dirty="0">
                <a:cs typeface="B Zar" pitchFamily="2" charset="-78"/>
              </a:rPr>
              <a:t>5 </a:t>
            </a:r>
            <a:r>
              <a:rPr lang="fa-IR" sz="3600" b="1" dirty="0" smtClean="0">
                <a:cs typeface="B Zar" pitchFamily="2" charset="-78"/>
              </a:rPr>
              <a:t>.سازمان </a:t>
            </a:r>
            <a:r>
              <a:rPr lang="fa-IR" sz="3600" b="1" dirty="0">
                <a:cs typeface="B Zar" pitchFamily="2" charset="-78"/>
              </a:rPr>
              <a:t>دهنده</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5023429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0"/>
            <a:ext cx="8712968" cy="666936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تاريخ تحول آموزش و پرورش انگلستان .</a:t>
            </a:r>
            <a:br>
              <a:rPr lang="fa-IR" sz="3600" b="1" dirty="0">
                <a:cs typeface="B Zar" pitchFamily="2" charset="-78"/>
              </a:rPr>
            </a:br>
            <a:r>
              <a:rPr lang="fa-IR" sz="3600" dirty="0">
                <a:cs typeface="B Zar" pitchFamily="2" charset="-78"/>
              </a:rPr>
              <a:t>مطالعه سير تاريخي آموزش و پرورش در كشوري چون انگلستان به عنوان موطن انقلاب صنعتي و وارث فرهنگ </a:t>
            </a:r>
            <a:r>
              <a:rPr lang="fa-IR" sz="3600" dirty="0" smtClean="0">
                <a:cs typeface="B Zar" pitchFamily="2" charset="-78"/>
              </a:rPr>
              <a:t>قرون وسطايي </a:t>
            </a:r>
            <a:r>
              <a:rPr lang="fa-IR" sz="3600" dirty="0">
                <a:cs typeface="B Zar" pitchFamily="2" charset="-78"/>
              </a:rPr>
              <a:t>و دوره رنسانس بر دو هدف </a:t>
            </a:r>
            <a:r>
              <a:rPr lang="fa-IR" sz="3600" dirty="0" smtClean="0">
                <a:cs typeface="B Zar" pitchFamily="2" charset="-78"/>
              </a:rPr>
              <a:t>استوار است</a:t>
            </a:r>
            <a:r>
              <a:rPr lang="fa-IR" sz="3600" dirty="0">
                <a:cs typeface="B Zar" pitchFamily="2" charset="-78"/>
              </a:rPr>
              <a:t>.</a:t>
            </a:r>
            <a:br>
              <a:rPr lang="fa-IR" sz="3600" dirty="0">
                <a:cs typeface="B Zar" pitchFamily="2" charset="-78"/>
              </a:rPr>
            </a:br>
            <a:r>
              <a:rPr lang="fa-IR" sz="3600" dirty="0">
                <a:cs typeface="B Zar" pitchFamily="2" charset="-78"/>
              </a:rPr>
              <a:t>نخست در جريان شكل گيري نهاد آموزش و پرورش كشوري قرار گردد كه نظام تربيتي آن در ايجاد تمدن و </a:t>
            </a:r>
            <a:r>
              <a:rPr lang="fa-IR" sz="3600" dirty="0" smtClean="0">
                <a:cs typeface="B Zar" pitchFamily="2" charset="-78"/>
              </a:rPr>
              <a:t>فرهنگ قرن </a:t>
            </a:r>
            <a:r>
              <a:rPr lang="fa-IR" sz="3600" dirty="0">
                <a:cs typeface="B Zar" pitchFamily="2" charset="-78"/>
              </a:rPr>
              <a:t>معاصر نقش موثري داشته است.</a:t>
            </a:r>
            <a:br>
              <a:rPr lang="fa-IR" sz="3600" dirty="0">
                <a:cs typeface="B Zar" pitchFamily="2" charset="-78"/>
              </a:rPr>
            </a:br>
            <a:r>
              <a:rPr lang="fa-IR" sz="3600" dirty="0">
                <a:cs typeface="B Zar" pitchFamily="2" charset="-78"/>
              </a:rPr>
              <a:t>دومين هدف آن است كه از طريق بررسي تاريخي كه يكي </a:t>
            </a:r>
            <a:r>
              <a:rPr lang="fa-IR" sz="3600" dirty="0" smtClean="0">
                <a:cs typeface="B Zar" pitchFamily="2" charset="-78"/>
              </a:rPr>
              <a:t>از متداولترين </a:t>
            </a:r>
            <a:r>
              <a:rPr lang="fa-IR" sz="3600" dirty="0">
                <a:cs typeface="B Zar" pitchFamily="2" charset="-78"/>
              </a:rPr>
              <a:t>شيوه هاي پژوهش تطبيقي است دريابيم </a:t>
            </a:r>
            <a:r>
              <a:rPr lang="fa-IR" sz="3600" dirty="0" smtClean="0">
                <a:cs typeface="B Zar" pitchFamily="2" charset="-78"/>
              </a:rPr>
              <a:t>كه نظام </a:t>
            </a:r>
            <a:r>
              <a:rPr lang="fa-IR" sz="3600" dirty="0">
                <a:cs typeface="B Zar" pitchFamily="2" charset="-78"/>
              </a:rPr>
              <a:t>آموزش و پرورش در اين كشور پديد </a:t>
            </a:r>
            <a:r>
              <a:rPr lang="fa-IR" sz="3600" dirty="0" smtClean="0">
                <a:cs typeface="B Zar" pitchFamily="2" charset="-78"/>
              </a:rPr>
              <a:t>ه اي </a:t>
            </a:r>
            <a:r>
              <a:rPr lang="fa-IR" sz="3600" dirty="0">
                <a:cs typeface="B Zar" pitchFamily="2" charset="-78"/>
              </a:rPr>
              <a:t>است ناشي از سالهاي تحول و دگرگوني و محصول تجربه ها و </a:t>
            </a:r>
            <a:r>
              <a:rPr lang="fa-IR" sz="3600" dirty="0" smtClean="0">
                <a:cs typeface="B Zar" pitchFamily="2" charset="-78"/>
              </a:rPr>
              <a:t>چالشهاي ملت </a:t>
            </a:r>
            <a:r>
              <a:rPr lang="fa-IR" sz="3600" dirty="0">
                <a:cs typeface="B Zar" pitchFamily="2" charset="-78"/>
              </a:rPr>
              <a:t>و دولتمردان و قانون گذاران رفاه خواه.</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5023429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blipFill>
            <a:blip r:embed="rId2"/>
            <a:tile tx="0" ty="0" sx="100000" sy="100000" flip="none" algn="tl"/>
          </a:blipFill>
        </p:spPr>
        <p:txBody>
          <a:bodyPr>
            <a:normAutofit fontScale="90000"/>
          </a:bodyPr>
          <a:lstStyle/>
          <a:p>
            <a:pPr algn="r"/>
            <a:r>
              <a:rPr lang="fa-IR" dirty="0">
                <a:cs typeface="B Zar" pitchFamily="2" charset="-78"/>
              </a:rPr>
              <a:t/>
            </a:r>
            <a:br>
              <a:rPr lang="fa-IR" dirty="0">
                <a:cs typeface="B Zar" pitchFamily="2" charset="-78"/>
              </a:rPr>
            </a:br>
            <a:r>
              <a:rPr lang="fa-IR" dirty="0">
                <a:cs typeface="B Zar" pitchFamily="2" charset="-78"/>
              </a:rPr>
              <a:t>نهضت ديني و تربيتي كه </a:t>
            </a:r>
            <a:r>
              <a:rPr lang="fa-IR" b="1" dirty="0">
                <a:cs typeface="B Zar" pitchFamily="2" charset="-78"/>
              </a:rPr>
              <a:t>مارتين لوتر و جان كالوين </a:t>
            </a:r>
            <a:r>
              <a:rPr lang="fa-IR" dirty="0">
                <a:cs typeface="B Zar" pitchFamily="2" charset="-78"/>
              </a:rPr>
              <a:t>در نيمه اول قرن 16 ايجاد كردند از نفوذ كليساي كاتوليك در </a:t>
            </a:r>
            <a:r>
              <a:rPr lang="fa-IR" dirty="0" smtClean="0">
                <a:cs typeface="B Zar" pitchFamily="2" charset="-78"/>
              </a:rPr>
              <a:t>امور آموزش </a:t>
            </a:r>
            <a:r>
              <a:rPr lang="fa-IR" dirty="0">
                <a:cs typeface="B Zar" pitchFamily="2" charset="-78"/>
              </a:rPr>
              <a:t>و پرورش در سطح اروپا كاست و وحدت مسيحيت و روش اسكولاستيك را متزلزل </a:t>
            </a:r>
            <a:r>
              <a:rPr lang="fa-IR" dirty="0" smtClean="0">
                <a:cs typeface="B Zar" pitchFamily="2" charset="-78"/>
              </a:rPr>
              <a:t>ساخت. لوتر </a:t>
            </a:r>
            <a:r>
              <a:rPr lang="fa-IR" dirty="0">
                <a:cs typeface="B Zar" pitchFamily="2" charset="-78"/>
              </a:rPr>
              <a:t>مي </a:t>
            </a:r>
            <a:r>
              <a:rPr lang="fa-IR" dirty="0" smtClean="0">
                <a:cs typeface="B Zar" pitchFamily="2" charset="-78"/>
              </a:rPr>
              <a:t>خواست آموزش </a:t>
            </a:r>
            <a:r>
              <a:rPr lang="fa-IR" dirty="0">
                <a:cs typeface="B Zar" pitchFamily="2" charset="-78"/>
              </a:rPr>
              <a:t>وپرورش رايگان ونامحدود مانند آيات كتاب مقدس در دسترس همه باشد و اختلافي ميان زن و مرد و </a:t>
            </a:r>
            <a:r>
              <a:rPr lang="fa-IR" dirty="0" smtClean="0">
                <a:cs typeface="B Zar" pitchFamily="2" charset="-78"/>
              </a:rPr>
              <a:t>طبقات اجتماعي </a:t>
            </a:r>
            <a:r>
              <a:rPr lang="fa-IR" dirty="0">
                <a:cs typeface="B Zar" pitchFamily="2" charset="-78"/>
              </a:rPr>
              <a:t>وجود نداشته باشد.</a:t>
            </a:r>
            <a:r>
              <a:rPr lang="fa-IR" sz="3600" dirty="0" smtClean="0">
                <a:cs typeface="B Zar" pitchFamily="2" charset="-78"/>
              </a:rPr>
              <a:t/>
            </a:r>
            <a:br>
              <a:rPr lang="fa-IR" sz="3600" dirty="0" smtClean="0">
                <a:cs typeface="B Zar" pitchFamily="2" charset="-78"/>
              </a:rPr>
            </a:br>
            <a:r>
              <a:rPr lang="fa-IR" sz="3600" b="1" dirty="0" smtClean="0">
                <a:cs typeface="B Zar" pitchFamily="2" charset="-78"/>
              </a:rPr>
              <a:t/>
            </a:r>
            <a:br>
              <a:rPr lang="fa-IR" sz="3600" b="1" dirty="0" smtClean="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06627674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0"/>
            <a:ext cx="8712968" cy="6669360"/>
          </a:xfrm>
          <a:blipFill>
            <a:blip r:embed="rId2"/>
            <a:tile tx="0" ty="0" sx="100000" sy="100000" flip="none" algn="tl"/>
          </a:blipFill>
        </p:spPr>
        <p:txBody>
          <a:bodyPr>
            <a:normAutofit fontScale="90000"/>
          </a:bodyPr>
          <a:lstStyle/>
          <a:p>
            <a:pPr algn="r"/>
            <a:r>
              <a:rPr lang="fa-IR" dirty="0">
                <a:cs typeface="B Zar" pitchFamily="2" charset="-78"/>
              </a:rPr>
              <a:t/>
            </a:r>
            <a:br>
              <a:rPr lang="fa-IR" dirty="0">
                <a:cs typeface="B Zar" pitchFamily="2" charset="-78"/>
              </a:rPr>
            </a:br>
            <a:r>
              <a:rPr lang="fa-IR" sz="3100" b="1" dirty="0">
                <a:cs typeface="B Zar" pitchFamily="2" charset="-78"/>
              </a:rPr>
              <a:t>مهمترين تغييراتي كه قانون فيشر پديد آورد:</a:t>
            </a:r>
            <a:r>
              <a:rPr lang="fa-IR" sz="3100" dirty="0">
                <a:cs typeface="B Zar" pitchFamily="2" charset="-78"/>
              </a:rPr>
              <a:t/>
            </a:r>
            <a:br>
              <a:rPr lang="fa-IR" sz="3100" dirty="0">
                <a:cs typeface="B Zar" pitchFamily="2" charset="-78"/>
              </a:rPr>
            </a:br>
            <a:r>
              <a:rPr lang="fa-IR" sz="3100" dirty="0" smtClean="0">
                <a:cs typeface="B Zar" pitchFamily="2" charset="-78"/>
              </a:rPr>
              <a:t>الف)هماهنگي </a:t>
            </a:r>
            <a:r>
              <a:rPr lang="fa-IR" sz="3100" dirty="0">
                <a:cs typeface="B Zar" pitchFamily="2" charset="-78"/>
              </a:rPr>
              <a:t>لازم را بين شوراهاي محلي آموزش و پرورش با شوراي مركزي و ملي آموزش و پرورش ايجاد نمود.</a:t>
            </a:r>
            <a:br>
              <a:rPr lang="fa-IR" sz="3100" dirty="0">
                <a:cs typeface="B Zar" pitchFamily="2" charset="-78"/>
              </a:rPr>
            </a:br>
            <a:r>
              <a:rPr lang="fa-IR" sz="3100" dirty="0" smtClean="0">
                <a:cs typeface="B Zar" pitchFamily="2" charset="-78"/>
              </a:rPr>
              <a:t>ب) </a:t>
            </a:r>
            <a:r>
              <a:rPr lang="fa-IR" sz="3100" dirty="0">
                <a:cs typeface="B Zar" pitchFamily="2" charset="-78"/>
              </a:rPr>
              <a:t>سن تحصيلات اجباري را از پنج تا 14 سالگي و در برخي از مناطق تا 15 سالگي افزايش داد .</a:t>
            </a:r>
            <a:br>
              <a:rPr lang="fa-IR" sz="3100" dirty="0">
                <a:cs typeface="B Zar" pitchFamily="2" charset="-78"/>
              </a:rPr>
            </a:br>
            <a:r>
              <a:rPr lang="fa-IR" sz="3100" dirty="0" smtClean="0">
                <a:cs typeface="B Zar" pitchFamily="2" charset="-78"/>
              </a:rPr>
              <a:t>ج)مقامات </a:t>
            </a:r>
            <a:r>
              <a:rPr lang="fa-IR" sz="3100" dirty="0">
                <a:cs typeface="B Zar" pitchFamily="2" charset="-78"/>
              </a:rPr>
              <a:t>محلي آموزش و پرورش را موظف نمود تا براي ادامه تحصيل دانش </a:t>
            </a:r>
            <a:r>
              <a:rPr lang="fa-IR" sz="3100" dirty="0" smtClean="0">
                <a:cs typeface="B Zar" pitchFamily="2" charset="-78"/>
              </a:rPr>
              <a:t>آموزان  </a:t>
            </a:r>
            <a:r>
              <a:rPr lang="fa-IR" sz="3100" dirty="0">
                <a:cs typeface="B Zar" pitchFamily="2" charset="-78"/>
              </a:rPr>
              <a:t>14 تا 16 ساله و سپس </a:t>
            </a:r>
            <a:r>
              <a:rPr lang="fa-IR" sz="3100" dirty="0" smtClean="0">
                <a:cs typeface="B Zar" pitchFamily="2" charset="-78"/>
              </a:rPr>
              <a:t>براي دانش </a:t>
            </a:r>
            <a:r>
              <a:rPr lang="fa-IR" sz="3100" dirty="0">
                <a:cs typeface="B Zar" pitchFamily="2" charset="-78"/>
              </a:rPr>
              <a:t>آموزان 16 تا 18 ساله مدارسي تاسيس نمايند و تحصيل در اين مدارس رايگان و اجباري باشد</a:t>
            </a:r>
            <a:r>
              <a:rPr lang="fa-IR" sz="3100" dirty="0" smtClean="0">
                <a:cs typeface="B Zar" pitchFamily="2" charset="-78"/>
              </a:rPr>
              <a:t>. </a:t>
            </a:r>
            <a:br>
              <a:rPr lang="fa-IR" sz="3100" dirty="0" smtClean="0">
                <a:cs typeface="B Zar" pitchFamily="2" charset="-78"/>
              </a:rPr>
            </a:br>
            <a:r>
              <a:rPr lang="fa-IR" sz="3100" dirty="0" smtClean="0">
                <a:cs typeface="B Zar" pitchFamily="2" charset="-78"/>
              </a:rPr>
              <a:t>د) </a:t>
            </a:r>
            <a:r>
              <a:rPr lang="fa-IR" sz="3100" dirty="0">
                <a:cs typeface="B Zar" pitchFamily="2" charset="-78"/>
              </a:rPr>
              <a:t>اصلاح نظام امتحانات تجديد نظر در شاخصهاي تعيين حقوق معلمان ايجاد و يك كميته مالي و اعانات به </a:t>
            </a:r>
            <a:r>
              <a:rPr lang="fa-IR" sz="3100" dirty="0" smtClean="0">
                <a:cs typeface="B Zar" pitchFamily="2" charset="-78"/>
              </a:rPr>
              <a:t>دانشگاهها و </a:t>
            </a:r>
            <a:r>
              <a:rPr lang="fa-IR" sz="3100" dirty="0">
                <a:cs typeface="B Zar" pitchFamily="2" charset="-78"/>
              </a:rPr>
              <a:t>تضمين خود مختاري آنها در سال 1962 بر اساس گزارش هادو تحت عنوان آموزش و پرورش نوجوانان </a:t>
            </a:r>
            <a:r>
              <a:rPr lang="fa-IR" sz="3100" dirty="0" smtClean="0">
                <a:cs typeface="B Zar" pitchFamily="2" charset="-78"/>
              </a:rPr>
              <a:t>تحصيلات متوسطه </a:t>
            </a:r>
            <a:r>
              <a:rPr lang="fa-IR" sz="3100" dirty="0">
                <a:cs typeface="B Zar" pitchFamily="2" charset="-78"/>
              </a:rPr>
              <a:t>نظري به صورت تعليمات عملي براي شاگرداني كه قادر به ادامه تحصيل در رشته نظري نبودند درآمد .</a:t>
            </a:r>
            <a:r>
              <a:rPr lang="fa-IR" sz="3600" dirty="0" smtClean="0">
                <a:cs typeface="B Zar" pitchFamily="2" charset="-78"/>
              </a:rPr>
              <a:t/>
            </a:r>
            <a:br>
              <a:rPr lang="fa-IR" sz="3600" dirty="0" smtClean="0">
                <a:cs typeface="B Zar" pitchFamily="2" charset="-78"/>
              </a:rPr>
            </a:br>
            <a:r>
              <a:rPr lang="fa-IR" sz="3600" b="1" dirty="0" smtClean="0">
                <a:cs typeface="B Zar" pitchFamily="2" charset="-78"/>
              </a:rPr>
              <a:t/>
            </a:r>
            <a:br>
              <a:rPr lang="fa-IR" sz="3600" b="1" dirty="0" smtClean="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06627674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548680"/>
            <a:ext cx="8028384" cy="4824536"/>
          </a:xfrm>
          <a:blipFill>
            <a:blip r:embed="rId2"/>
            <a:tile tx="0" ty="0" sx="100000" sy="100000" flip="none" algn="tl"/>
          </a:blipFill>
        </p:spPr>
        <p:txBody>
          <a:bodyPr>
            <a:normAutofit fontScale="90000"/>
          </a:bodyPr>
          <a:lstStyle/>
          <a:p>
            <a:pPr algn="r"/>
            <a:r>
              <a:rPr lang="fa-IR" sz="3200" dirty="0">
                <a:cs typeface="B Zar" pitchFamily="2" charset="-78"/>
              </a:rPr>
              <a:t/>
            </a:r>
            <a:br>
              <a:rPr lang="fa-IR" sz="3200" dirty="0">
                <a:cs typeface="B Zar" pitchFamily="2" charset="-78"/>
              </a:rPr>
            </a:br>
            <a:r>
              <a:rPr lang="fa-IR" sz="3200" dirty="0">
                <a:cs typeface="B Zar" pitchFamily="2" charset="-78"/>
              </a:rPr>
              <a:t>اداره نظام آموزش و پرورش </a:t>
            </a:r>
            <a:r>
              <a:rPr lang="fa-IR" sz="3200" dirty="0" smtClean="0">
                <a:cs typeface="B Zar" pitchFamily="2" charset="-78"/>
              </a:rPr>
              <a:t>ملی </a:t>
            </a:r>
            <a:r>
              <a:rPr lang="fa-IR" sz="3200" dirty="0">
                <a:cs typeface="B Zar" pitchFamily="2" charset="-78"/>
              </a:rPr>
              <a:t>انگلستان بر سه اصل مهم استوار است :</a:t>
            </a:r>
            <a:br>
              <a:rPr lang="fa-IR" sz="3200" dirty="0">
                <a:cs typeface="B Zar" pitchFamily="2" charset="-78"/>
              </a:rPr>
            </a:br>
            <a:r>
              <a:rPr lang="fa-IR" sz="3200" dirty="0">
                <a:cs typeface="B Zar" pitchFamily="2" charset="-78"/>
              </a:rPr>
              <a:t>الف </a:t>
            </a:r>
            <a:r>
              <a:rPr lang="fa-IR" sz="3200" dirty="0" smtClean="0">
                <a:cs typeface="B Zar" pitchFamily="2" charset="-78"/>
              </a:rPr>
              <a:t>) </a:t>
            </a:r>
            <a:r>
              <a:rPr lang="fa-IR" sz="3200" dirty="0">
                <a:cs typeface="B Zar" pitchFamily="2" charset="-78"/>
              </a:rPr>
              <a:t>تفويض اختيارات وسيع به مقامات آموزش و پرورش نواحي .</a:t>
            </a:r>
            <a:br>
              <a:rPr lang="fa-IR" sz="3200" dirty="0">
                <a:cs typeface="B Zar" pitchFamily="2" charset="-78"/>
              </a:rPr>
            </a:br>
            <a:r>
              <a:rPr lang="fa-IR" sz="3200" dirty="0" smtClean="0">
                <a:cs typeface="B Zar" pitchFamily="2" charset="-78"/>
              </a:rPr>
              <a:t>ب) </a:t>
            </a:r>
            <a:r>
              <a:rPr lang="fa-IR" sz="3200" dirty="0">
                <a:cs typeface="B Zar" pitchFamily="2" charset="-78"/>
              </a:rPr>
              <a:t>ترغيب و تشويق موسسات و انجمنهاي داوطلب به منظور سرمايه گذاري و شركت در امور تعليم و تربيت .</a:t>
            </a:r>
            <a:br>
              <a:rPr lang="fa-IR" sz="3200" dirty="0">
                <a:cs typeface="B Zar" pitchFamily="2" charset="-78"/>
              </a:rPr>
            </a:br>
            <a:r>
              <a:rPr lang="fa-IR" sz="3200" dirty="0" smtClean="0">
                <a:cs typeface="B Zar" pitchFamily="2" charset="-78"/>
              </a:rPr>
              <a:t>ج) </a:t>
            </a:r>
            <a:r>
              <a:rPr lang="fa-IR" sz="3200" dirty="0">
                <a:cs typeface="B Zar" pitchFamily="2" charset="-78"/>
              </a:rPr>
              <a:t>اجتناب از امر و نهي صريح از سوي دستگاه مركزي در زمينه اداره امور آموزش و پرورش نواحي و مدارس و </a:t>
            </a:r>
            <a:r>
              <a:rPr lang="fa-IR" sz="3200" dirty="0" smtClean="0">
                <a:cs typeface="B Zar" pitchFamily="2" charset="-78"/>
              </a:rPr>
              <a:t>عدم تحميل </a:t>
            </a:r>
            <a:r>
              <a:rPr lang="fa-IR" sz="3200" dirty="0">
                <a:cs typeface="B Zar" pitchFamily="2" charset="-78"/>
              </a:rPr>
              <a:t>نظرها در مورد برنامه ،سازمان مدارس ،شيوه تدريس و استخدام معلم .</a:t>
            </a:r>
            <a:r>
              <a:rPr lang="fa-IR" sz="3200" dirty="0" smtClean="0">
                <a:cs typeface="B Zar" pitchFamily="2" charset="-78"/>
              </a:rPr>
              <a:t/>
            </a:r>
            <a:br>
              <a:rPr lang="fa-IR" sz="3200" dirty="0" smtClean="0">
                <a:cs typeface="B Zar" pitchFamily="2" charset="-78"/>
              </a:rPr>
            </a:br>
            <a:r>
              <a:rPr lang="fa-IR" sz="3600" b="1" dirty="0" smtClean="0">
                <a:cs typeface="B Zar" pitchFamily="2" charset="-78"/>
              </a:rPr>
              <a:t/>
            </a:r>
            <a:br>
              <a:rPr lang="fa-IR" sz="3600" b="1" dirty="0" smtClean="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066276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548680"/>
            <a:ext cx="7992888" cy="3816424"/>
          </a:xfrm>
        </p:spPr>
        <p:txBody>
          <a:bodyPr>
            <a:normAutofit/>
          </a:bodyPr>
          <a:lstStyle/>
          <a:p>
            <a:pPr algn="justLow"/>
            <a:r>
              <a:rPr lang="fa-IR" sz="2400" b="1" i="0" u="none" strike="noStrike" baseline="0" dirty="0" smtClean="0">
                <a:solidFill>
                  <a:srgbClr val="FF0000"/>
                </a:solidFill>
                <a:latin typeface="B Nazanin,Bold"/>
              </a:rPr>
              <a:t>اصل برداشت سيستمي يا نظام گر در مطالعات تطبيقي</a:t>
            </a:r>
            <a:r>
              <a:rPr lang="fa-IR" sz="2400" dirty="0"/>
              <a:t/>
            </a:r>
            <a:br>
              <a:rPr lang="fa-IR" sz="2400" dirty="0"/>
            </a:br>
            <a:r>
              <a:rPr lang="fa-IR" sz="2800" b="0" i="0" u="none" strike="noStrike" baseline="0" dirty="0" smtClean="0">
                <a:cs typeface="B Nazanin"/>
              </a:rPr>
              <a:t>تمام عوامل مؤثر در تشك</a:t>
            </a:r>
            <a:r>
              <a:rPr lang="fa-IR" sz="2800" dirty="0">
                <a:cs typeface="B Nazanin"/>
              </a:rPr>
              <a:t>ی</a:t>
            </a:r>
            <a:r>
              <a:rPr lang="fa-IR" sz="2800" b="0" i="0" u="none" strike="noStrike" baseline="0" dirty="0" smtClean="0">
                <a:cs typeface="B Nazanin"/>
              </a:rPr>
              <a:t>ل نظام آموزش پرورش مورد بررسي و تجزيه و تحليل قرار بگيرند.</a:t>
            </a:r>
            <a:br>
              <a:rPr lang="fa-IR" sz="2800" b="0" i="0" u="none" strike="noStrike" baseline="0" dirty="0" smtClean="0">
                <a:cs typeface="B Nazanin"/>
              </a:rPr>
            </a:br>
            <a:r>
              <a:rPr lang="fa-IR" sz="2800" b="0" i="0" u="none" strike="noStrike" baseline="0" dirty="0" smtClean="0">
                <a:cs typeface="B Nazanin"/>
              </a:rPr>
              <a:t>اگر نظامهاي آموزشي را بدون توجه به عوامل </a:t>
            </a:r>
            <a:r>
              <a:rPr lang="fa-IR" sz="2800" b="0" i="0" u="none" strike="noStrike" baseline="0" dirty="0" smtClean="0">
                <a:cs typeface="B Nazanin"/>
              </a:rPr>
              <a:t>زير </a:t>
            </a:r>
            <a:r>
              <a:rPr lang="fa-IR" sz="2800" b="0" i="0" u="none" strike="noStrike" baseline="0" dirty="0" smtClean="0">
                <a:cs typeface="B Nazanin"/>
              </a:rPr>
              <a:t>بنايي آنها مورد مطالعه قرار دهيم اعتبارمطالعه كاهش مي يابد زيرا مقايسه و تطبيق روبناها ممكن است تشابهات يا وجه اختلاف ظاهري را نشان دهد كه راهگشا نيست .</a:t>
            </a:r>
            <a:endParaRPr lang="fa-IR" sz="2800"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0"/>
            <a:ext cx="8712968" cy="6669360"/>
          </a:xfrm>
          <a:blipFill>
            <a:blip r:embed="rId2"/>
            <a:tile tx="0" ty="0" sx="100000" sy="100000" flip="none" algn="tl"/>
          </a:blipFill>
        </p:spPr>
        <p:txBody>
          <a:bodyPr>
            <a:normAutofit fontScale="90000"/>
          </a:bodyPr>
          <a:lstStyle/>
          <a:p>
            <a:pPr algn="r"/>
            <a:r>
              <a:rPr lang="fa-IR" dirty="0">
                <a:cs typeface="B Zar" pitchFamily="2" charset="-78"/>
              </a:rPr>
              <a:t/>
            </a:r>
            <a:br>
              <a:rPr lang="fa-IR" dirty="0">
                <a:cs typeface="B Zar" pitchFamily="2" charset="-78"/>
              </a:rPr>
            </a:br>
            <a:r>
              <a:rPr lang="fa-IR" sz="3600" dirty="0">
                <a:cs typeface="B Zar" pitchFamily="2" charset="-78"/>
              </a:rPr>
              <a:t>مهمترين اختيارات ادارات آموزش و پرورش نواحي:</a:t>
            </a:r>
            <a:br>
              <a:rPr lang="fa-IR" sz="3600" dirty="0">
                <a:cs typeface="B Zar" pitchFamily="2" charset="-78"/>
              </a:rPr>
            </a:br>
            <a:r>
              <a:rPr lang="fa-IR" sz="3600" dirty="0">
                <a:cs typeface="B Zar" pitchFamily="2" charset="-78"/>
              </a:rPr>
              <a:t>1 .تامين شير و تغذيه روزانه براي كليه دانش آموزان تحت پوشش تعليمات همگاني و تهيه پوشاك براي شاگردان </a:t>
            </a:r>
            <a:r>
              <a:rPr lang="fa-IR" sz="3600" dirty="0" smtClean="0">
                <a:cs typeface="B Zar" pitchFamily="2" charset="-78"/>
              </a:rPr>
              <a:t>بي بضاعت </a:t>
            </a:r>
            <a:r>
              <a:rPr lang="fa-IR" sz="3600" dirty="0">
                <a:cs typeface="B Zar" pitchFamily="2" charset="-78"/>
              </a:rPr>
              <a:t>.</a:t>
            </a:r>
            <a:br>
              <a:rPr lang="fa-IR" sz="3600" dirty="0">
                <a:cs typeface="B Zar" pitchFamily="2" charset="-78"/>
              </a:rPr>
            </a:br>
            <a:r>
              <a:rPr lang="fa-IR" sz="3600" dirty="0">
                <a:cs typeface="B Zar" pitchFamily="2" charset="-78"/>
              </a:rPr>
              <a:t>2 .تهيه و تدوين آيين نامه هاي آموزشي و نظارت بر انتخاب هيات رئيسه مدرسه .</a:t>
            </a:r>
            <a:br>
              <a:rPr lang="fa-IR" sz="3600" dirty="0">
                <a:cs typeface="B Zar" pitchFamily="2" charset="-78"/>
              </a:rPr>
            </a:br>
            <a:r>
              <a:rPr lang="fa-IR" sz="3600" dirty="0">
                <a:cs typeface="B Zar" pitchFamily="2" charset="-78"/>
              </a:rPr>
              <a:t>3 . استخدام و عزل كادر آموزشي مدارس با رعايت اختياراتي كه مديران مدارس در اين زمينه دارند.</a:t>
            </a:r>
            <a:br>
              <a:rPr lang="fa-IR" sz="3600" dirty="0">
                <a:cs typeface="B Zar" pitchFamily="2" charset="-78"/>
              </a:rPr>
            </a:br>
            <a:r>
              <a:rPr lang="fa-IR" sz="3600" dirty="0">
                <a:cs typeface="B Zar" pitchFamily="2" charset="-78"/>
              </a:rPr>
              <a:t>4 .اجراي قانون آموزش همگاني و اجباري و احضار كودكان واجد التعليم .</a:t>
            </a:r>
            <a:br>
              <a:rPr lang="fa-IR" sz="3600" dirty="0">
                <a:cs typeface="B Zar" pitchFamily="2" charset="-78"/>
              </a:rPr>
            </a:br>
            <a:r>
              <a:rPr lang="fa-IR" sz="3600" dirty="0">
                <a:cs typeface="B Zar" pitchFamily="2" charset="-78"/>
              </a:rPr>
              <a:t>5 .احداث ساختمان و تامين وسايل مورد نياز كتابخانه هاي </a:t>
            </a:r>
            <a:r>
              <a:rPr lang="fa-IR" sz="3600" dirty="0" smtClean="0">
                <a:cs typeface="B Zar" pitchFamily="2" charset="-78"/>
              </a:rPr>
              <a:t>عمومي</a:t>
            </a:r>
            <a:r>
              <a:rPr lang="fa-IR" sz="3600" dirty="0">
                <a:cs typeface="B Zar" pitchFamily="2" charset="-78"/>
              </a:rPr>
              <a:t>،</a:t>
            </a:r>
            <a:r>
              <a:rPr lang="fa-IR" sz="3600" dirty="0" smtClean="0">
                <a:cs typeface="B Zar" pitchFamily="2" charset="-78"/>
              </a:rPr>
              <a:t> </a:t>
            </a:r>
            <a:r>
              <a:rPr lang="fa-IR" sz="3600" dirty="0">
                <a:cs typeface="B Zar" pitchFamily="2" charset="-78"/>
              </a:rPr>
              <a:t>ميادين ورزشي و ورزشگاهها و مراكز علمي </a:t>
            </a:r>
            <a:r>
              <a:rPr lang="fa-IR" sz="3600" dirty="0" smtClean="0">
                <a:cs typeface="B Zar" pitchFamily="2" charset="-78"/>
              </a:rPr>
              <a:t>و فرهنگي </a:t>
            </a:r>
            <a:r>
              <a:rPr lang="fa-IR" sz="3600" dirty="0">
                <a:cs typeface="B Zar" pitchFamily="2" charset="-78"/>
              </a:rPr>
              <a:t>.</a:t>
            </a:r>
            <a:r>
              <a:rPr lang="fa-IR" sz="3600" dirty="0" smtClean="0">
                <a:cs typeface="B Zar" pitchFamily="2" charset="-78"/>
              </a:rPr>
              <a:t/>
            </a:r>
            <a:br>
              <a:rPr lang="fa-IR" sz="3600" dirty="0" smtClean="0">
                <a:cs typeface="B Zar" pitchFamily="2" charset="-78"/>
              </a:rPr>
            </a:br>
            <a:r>
              <a:rPr lang="fa-IR" sz="3600" b="1" dirty="0" smtClean="0">
                <a:cs typeface="B Zar" pitchFamily="2" charset="-78"/>
              </a:rPr>
              <a:t/>
            </a:r>
            <a:br>
              <a:rPr lang="fa-IR" sz="3600" b="1" dirty="0" smtClean="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06627674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76672"/>
            <a:ext cx="8712968" cy="3888432"/>
          </a:xfrm>
          <a:blipFill>
            <a:blip r:embed="rId2"/>
            <a:tile tx="0" ty="0" sx="100000" sy="100000" flip="none" algn="tl"/>
          </a:blipFill>
        </p:spPr>
        <p:txBody>
          <a:bodyPr>
            <a:normAutofit fontScale="90000"/>
          </a:bodyPr>
          <a:lstStyle/>
          <a:p>
            <a:pPr algn="r"/>
            <a:r>
              <a:rPr lang="fa-IR" dirty="0">
                <a:cs typeface="B Zar" pitchFamily="2" charset="-78"/>
              </a:rPr>
              <a:t/>
            </a:r>
            <a:br>
              <a:rPr lang="fa-IR" dirty="0">
                <a:cs typeface="B Zar" pitchFamily="2" charset="-78"/>
              </a:rPr>
            </a:br>
            <a:r>
              <a:rPr lang="fa-IR" b="1" dirty="0">
                <a:cs typeface="B Zar" pitchFamily="2" charset="-78"/>
              </a:rPr>
              <a:t>مراحل و مقاطع تحصيلي در انگلستان</a:t>
            </a:r>
            <a:r>
              <a:rPr lang="fa-IR" dirty="0">
                <a:cs typeface="B Zar" pitchFamily="2" charset="-78"/>
              </a:rPr>
              <a:t/>
            </a:r>
            <a:br>
              <a:rPr lang="fa-IR" dirty="0">
                <a:cs typeface="B Zar" pitchFamily="2" charset="-78"/>
              </a:rPr>
            </a:br>
            <a:r>
              <a:rPr lang="fa-IR" dirty="0">
                <a:cs typeface="B Zar" pitchFamily="2" charset="-78"/>
              </a:rPr>
              <a:t>آموزش قبل از دبستان ، آموزش ابتدايي ، آموزش متوسطه و آموزش اضافي و تعليمات عالي</a:t>
            </a:r>
            <a:r>
              <a:rPr lang="fa-IR" sz="3600" dirty="0" smtClean="0">
                <a:cs typeface="B Zar" pitchFamily="2" charset="-78"/>
              </a:rPr>
              <a:t/>
            </a:r>
            <a:br>
              <a:rPr lang="fa-IR" sz="3600" dirty="0" smtClean="0">
                <a:cs typeface="B Zar" pitchFamily="2" charset="-78"/>
              </a:rPr>
            </a:br>
            <a:r>
              <a:rPr lang="fa-IR" sz="3600" b="1" dirty="0" smtClean="0">
                <a:cs typeface="B Zar" pitchFamily="2" charset="-78"/>
              </a:rPr>
              <a:t/>
            </a:r>
            <a:br>
              <a:rPr lang="fa-IR" sz="3600" b="1" dirty="0" smtClean="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62425867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88640"/>
            <a:ext cx="8712968" cy="5904656"/>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آموزش قبل از دبستان</a:t>
            </a:r>
            <a:br>
              <a:rPr lang="fa-IR" sz="3600" b="1" dirty="0">
                <a:cs typeface="B Zar" pitchFamily="2" charset="-78"/>
              </a:rPr>
            </a:br>
            <a:r>
              <a:rPr lang="fa-IR" sz="3600" dirty="0">
                <a:cs typeface="B Zar" pitchFamily="2" charset="-78"/>
              </a:rPr>
              <a:t>نخستين كودكستان را مارگارت مك ميلان به سال 1913 در حومه شهر تفورد ايجاد كرد . هدف از آن </a:t>
            </a:r>
            <a:r>
              <a:rPr lang="fa-IR" sz="3600" dirty="0" smtClean="0">
                <a:cs typeface="B Zar" pitchFamily="2" charset="-78"/>
              </a:rPr>
              <a:t>تأسيس نگهداري </a:t>
            </a:r>
            <a:r>
              <a:rPr lang="fa-IR" sz="3600" dirty="0">
                <a:cs typeface="B Zar" pitchFamily="2" charset="-78"/>
              </a:rPr>
              <a:t>و مراقبت از فرزندان زنان كارگري بود كه در كارخانجات اطراف اين شهر به كار اشتغال داشتند . </a:t>
            </a:r>
            <a:r>
              <a:rPr lang="fa-IR" sz="3600" dirty="0" smtClean="0">
                <a:cs typeface="B Zar" pitchFamily="2" charset="-78"/>
              </a:rPr>
              <a:t/>
            </a:r>
            <a:br>
              <a:rPr lang="fa-IR" sz="3600" dirty="0" smtClean="0">
                <a:cs typeface="B Zar" pitchFamily="2" charset="-78"/>
              </a:rPr>
            </a:br>
            <a:r>
              <a:rPr lang="fa-IR" sz="3600" dirty="0" smtClean="0">
                <a:cs typeface="B Zar" pitchFamily="2" charset="-78"/>
              </a:rPr>
              <a:t>براي كودكان زير </a:t>
            </a:r>
            <a:r>
              <a:rPr lang="fa-IR" sz="3600" dirty="0">
                <a:cs typeface="B Zar" pitchFamily="2" charset="-78"/>
              </a:rPr>
              <a:t>5 سال شامل مهدكودك و كودكستانها است . اين دوره مي تواند بيش از مدرسه در تقويت حس همكاري </a:t>
            </a:r>
            <a:r>
              <a:rPr lang="fa-IR" sz="3600" dirty="0" smtClean="0">
                <a:cs typeface="B Zar" pitchFamily="2" charset="-78"/>
              </a:rPr>
              <a:t>اجتماعي و </a:t>
            </a:r>
            <a:r>
              <a:rPr lang="fa-IR" sz="3600" dirty="0">
                <a:cs typeface="B Zar" pitchFamily="2" charset="-78"/>
              </a:rPr>
              <a:t>مردم گرايي و آمادگي براي فعاليتهاي آينده در مدرسه و سرانجام راه حل موثر براي رفع مشكل نابرابريهاي موجود </a:t>
            </a:r>
            <a:r>
              <a:rPr lang="fa-IR" sz="3600" dirty="0" smtClean="0">
                <a:cs typeface="B Zar" pitchFamily="2" charset="-78"/>
              </a:rPr>
              <a:t>در محيط </a:t>
            </a:r>
            <a:r>
              <a:rPr lang="fa-IR" sz="3600" dirty="0">
                <a:cs typeface="B Zar" pitchFamily="2" charset="-78"/>
              </a:rPr>
              <a:t>اجتماعي و فرهنگي باشد . راهي است براي غني ساختن محيط اجتماعي و فكري كودكان</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62425867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8894" y="332656"/>
            <a:ext cx="8473586" cy="5472608"/>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از 5 سالگي آغاز مي شود و در 11 سالگي به پايان مي رسد و به دو مرحله تقسيم مي شود . مرحله اول به </a:t>
            </a:r>
            <a:r>
              <a:rPr lang="fa-IR" sz="3600" b="1" dirty="0" smtClean="0">
                <a:cs typeface="B Zar" pitchFamily="2" charset="-78"/>
              </a:rPr>
              <a:t>مرحله كودكي </a:t>
            </a:r>
            <a:r>
              <a:rPr lang="fa-IR" sz="3600" b="1" dirty="0">
                <a:cs typeface="B Zar" pitchFamily="2" charset="-78"/>
              </a:rPr>
              <a:t>يا نوسالي موسوم است . كودكان 5 تا 7 ساله در اين مرحله آموزش مي بينند .</a:t>
            </a:r>
            <a:br>
              <a:rPr lang="fa-IR" sz="3600" b="1" dirty="0">
                <a:cs typeface="B Zar" pitchFamily="2" charset="-78"/>
              </a:rPr>
            </a:br>
            <a:r>
              <a:rPr lang="fa-IR" sz="3600" b="1" dirty="0">
                <a:cs typeface="B Zar" pitchFamily="2" charset="-78"/>
              </a:rPr>
              <a:t>مرحله دوم كه مرحله خردسالي ناميده ميشود به آموزش نوآموزان 7 تا 12 ساله اختصاص دارد . دوره آموزش ابتدايي </a:t>
            </a:r>
            <a:r>
              <a:rPr lang="fa-IR" sz="3600" b="1" dirty="0" smtClean="0">
                <a:cs typeface="B Zar" pitchFamily="2" charset="-78"/>
              </a:rPr>
              <a:t>6 سال </a:t>
            </a:r>
            <a:r>
              <a:rPr lang="fa-IR" sz="3600" b="1" dirty="0">
                <a:cs typeface="B Zar" pitchFamily="2" charset="-78"/>
              </a:rPr>
              <a:t>به طول مي انجامد . هدف از تعليمات ابتدايي فراهم ساختن امكانات و شرايط لازم براي رشد فكري و </a:t>
            </a:r>
            <a:r>
              <a:rPr lang="fa-IR" sz="3600" b="1" dirty="0" smtClean="0">
                <a:cs typeface="B Zar" pitchFamily="2" charset="-78"/>
              </a:rPr>
              <a:t>جسمي كودكان </a:t>
            </a:r>
            <a:r>
              <a:rPr lang="fa-IR" sz="3600" b="1" dirty="0">
                <a:cs typeface="B Zar" pitchFamily="2" charset="-78"/>
              </a:rPr>
              <a:t>است . در برخي از مدارس كوشش اصلي برآن است تا دانش آموزان را براي </a:t>
            </a:r>
            <a:r>
              <a:rPr lang="fa-IR" sz="3600" b="1" dirty="0" smtClean="0">
                <a:cs typeface="B Zar" pitchFamily="2" charset="-78"/>
              </a:rPr>
              <a:t>امتحانات 11+ آماده </a:t>
            </a:r>
            <a:r>
              <a:rPr lang="fa-IR" sz="3600" b="1" dirty="0">
                <a:cs typeface="B Zar" pitchFamily="2" charset="-78"/>
              </a:rPr>
              <a:t>نمايند .</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62425867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20688"/>
            <a:ext cx="8712968" cy="5616624"/>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آموزش متوسطه</a:t>
            </a:r>
            <a:br>
              <a:rPr lang="fa-IR" sz="3600" b="1" dirty="0">
                <a:cs typeface="B Zar" pitchFamily="2" charset="-78"/>
              </a:rPr>
            </a:br>
            <a:r>
              <a:rPr lang="fa-IR" sz="3600" b="1" dirty="0">
                <a:cs typeface="B Zar" pitchFamily="2" charset="-78"/>
              </a:rPr>
              <a:t>تعليمات متوسطه پيش از ساير مقاطع تحصيلي دستخوش تعليمات شگرف گرديده و مورد بازنگري </a:t>
            </a:r>
            <a:r>
              <a:rPr lang="fa-IR" sz="3600" b="1" dirty="0" smtClean="0">
                <a:cs typeface="B Zar" pitchFamily="2" charset="-78"/>
              </a:rPr>
              <a:t>مستمر </a:t>
            </a:r>
            <a:r>
              <a:rPr lang="fa-IR" sz="3600" b="1" dirty="0">
                <a:cs typeface="B Zar" pitchFamily="2" charset="-78"/>
              </a:rPr>
              <a:t>قرار گرفته</a:t>
            </a:r>
            <a:br>
              <a:rPr lang="fa-IR" sz="3600" b="1" dirty="0">
                <a:cs typeface="B Zar" pitchFamily="2" charset="-78"/>
              </a:rPr>
            </a:br>
            <a:r>
              <a:rPr lang="fa-IR" sz="3600" b="1" dirty="0">
                <a:cs typeface="B Zar" pitchFamily="2" charset="-78"/>
              </a:rPr>
              <a:t>است .</a:t>
            </a:r>
            <a:br>
              <a:rPr lang="fa-IR" sz="3600" b="1" dirty="0">
                <a:cs typeface="B Zar" pitchFamily="2" charset="-78"/>
              </a:rPr>
            </a:br>
            <a:r>
              <a:rPr lang="fa-IR" sz="3600" b="1" dirty="0">
                <a:cs typeface="B Zar" pitchFamily="2" charset="-78"/>
              </a:rPr>
              <a:t>سه نوع مدرسه متوسطه به رسميت شناخته شدند كه عبارتند از :</a:t>
            </a:r>
            <a:br>
              <a:rPr lang="fa-IR" sz="3600" b="1" dirty="0">
                <a:cs typeface="B Zar" pitchFamily="2" charset="-78"/>
              </a:rPr>
            </a:br>
            <a:r>
              <a:rPr lang="fa-IR" sz="3600" b="1" dirty="0">
                <a:cs typeface="B Zar" pitchFamily="2" charset="-78"/>
              </a:rPr>
              <a:t>1 </a:t>
            </a:r>
            <a:r>
              <a:rPr lang="fa-IR" sz="3600" b="1" dirty="0" smtClean="0">
                <a:cs typeface="B Zar" pitchFamily="2" charset="-78"/>
              </a:rPr>
              <a:t>.مدارس </a:t>
            </a:r>
            <a:r>
              <a:rPr lang="fa-IR" sz="3600" b="1" dirty="0">
                <a:cs typeface="B Zar" pitchFamily="2" charset="-78"/>
              </a:rPr>
              <a:t>متوسطه </a:t>
            </a:r>
            <a:r>
              <a:rPr lang="fa-IR" sz="3600" b="1" dirty="0" smtClean="0">
                <a:cs typeface="B Zar" pitchFamily="2" charset="-78"/>
              </a:rPr>
              <a:t>گرامر</a:t>
            </a:r>
            <a:r>
              <a:rPr lang="fa-IR" sz="3600" b="1" dirty="0">
                <a:cs typeface="B Zar" pitchFamily="2" charset="-78"/>
              </a:rPr>
              <a:t/>
            </a:r>
            <a:br>
              <a:rPr lang="fa-IR" sz="3600" b="1" dirty="0">
                <a:cs typeface="B Zar" pitchFamily="2" charset="-78"/>
              </a:rPr>
            </a:br>
            <a:r>
              <a:rPr lang="fa-IR" sz="3600" b="1" dirty="0">
                <a:cs typeface="B Zar" pitchFamily="2" charset="-78"/>
              </a:rPr>
              <a:t>2 </a:t>
            </a:r>
            <a:r>
              <a:rPr lang="fa-IR" sz="3600" b="1" dirty="0" smtClean="0">
                <a:cs typeface="B Zar" pitchFamily="2" charset="-78"/>
              </a:rPr>
              <a:t>.مدارس </a:t>
            </a:r>
            <a:r>
              <a:rPr lang="fa-IR" sz="3600" b="1" dirty="0">
                <a:cs typeface="B Zar" pitchFamily="2" charset="-78"/>
              </a:rPr>
              <a:t>متوسطه </a:t>
            </a:r>
            <a:r>
              <a:rPr lang="fa-IR" sz="3600" b="1" dirty="0" smtClean="0">
                <a:cs typeface="B Zar" pitchFamily="2" charset="-78"/>
              </a:rPr>
              <a:t>فني</a:t>
            </a:r>
            <a:r>
              <a:rPr lang="fa-IR" sz="3600" b="1" dirty="0">
                <a:cs typeface="B Zar" pitchFamily="2" charset="-78"/>
              </a:rPr>
              <a:t/>
            </a:r>
            <a:br>
              <a:rPr lang="fa-IR" sz="3600" b="1" dirty="0">
                <a:cs typeface="B Zar" pitchFamily="2" charset="-78"/>
              </a:rPr>
            </a:br>
            <a:r>
              <a:rPr lang="fa-IR" sz="3600" b="1" dirty="0">
                <a:cs typeface="B Zar" pitchFamily="2" charset="-78"/>
              </a:rPr>
              <a:t>3 </a:t>
            </a:r>
            <a:r>
              <a:rPr lang="fa-IR" sz="3600" b="1" dirty="0" smtClean="0">
                <a:cs typeface="B Zar" pitchFamily="2" charset="-78"/>
              </a:rPr>
              <a:t>.مدارس </a:t>
            </a:r>
            <a:r>
              <a:rPr lang="fa-IR" sz="3600" b="1" dirty="0">
                <a:cs typeface="B Zar" pitchFamily="2" charset="-78"/>
              </a:rPr>
              <a:t>متوسطه جديد يا مدرن فقط جذب بازار كار مي شوند .</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34109961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188640"/>
            <a:ext cx="7488832" cy="6120680"/>
          </a:xfrm>
          <a:blipFill>
            <a:blip r:embed="rId2"/>
            <a:tile tx="0" ty="0" sx="100000" sy="100000" flip="none" algn="tl"/>
          </a:blipFill>
        </p:spPr>
        <p:txBody>
          <a:bodyPr>
            <a:normAutofit fontScale="90000"/>
          </a:bodyPr>
          <a:lstStyle/>
          <a:p>
            <a:pPr algn="r"/>
            <a:r>
              <a:rPr lang="fa-IR" dirty="0" smtClean="0">
                <a:cs typeface="B Zar" pitchFamily="2" charset="-78"/>
              </a:rPr>
              <a:t/>
            </a:r>
            <a:br>
              <a:rPr lang="fa-IR" dirty="0" smtClean="0">
                <a:cs typeface="B Zar" pitchFamily="2" charset="-78"/>
              </a:rPr>
            </a:br>
            <a:r>
              <a:rPr lang="fa-IR" dirty="0" smtClean="0">
                <a:cs typeface="B Zar" pitchFamily="2" charset="-78"/>
              </a:rPr>
              <a:t> </a:t>
            </a:r>
            <a:r>
              <a:rPr lang="fa-IR" sz="3600" b="1" dirty="0">
                <a:cs typeface="B Zar" pitchFamily="2" charset="-78"/>
              </a:rPr>
              <a:t>مهمترين شرايط براي گزينش معلمان ،آموزش و تربيت و استخدام آنان :</a:t>
            </a:r>
            <a:br>
              <a:rPr lang="fa-IR" sz="3600" b="1" dirty="0">
                <a:cs typeface="B Zar" pitchFamily="2" charset="-78"/>
              </a:rPr>
            </a:br>
            <a:r>
              <a:rPr lang="fa-IR" sz="3600" b="1" dirty="0" smtClean="0">
                <a:cs typeface="B Zar" pitchFamily="2" charset="-78"/>
              </a:rPr>
              <a:t>الف)استانداردها </a:t>
            </a:r>
            <a:r>
              <a:rPr lang="fa-IR" sz="3600" b="1" dirty="0">
                <a:cs typeface="B Zar" pitchFamily="2" charset="-78"/>
              </a:rPr>
              <a:t>و معيارها ي شغلي براي استخدام معلمان و دبيران تدوين شود و به معلمان شايسته امتيازات مالي </a:t>
            </a:r>
            <a:r>
              <a:rPr lang="fa-IR" sz="3600" b="1" dirty="0" smtClean="0">
                <a:cs typeface="B Zar" pitchFamily="2" charset="-78"/>
              </a:rPr>
              <a:t>و اجتماعي </a:t>
            </a:r>
            <a:r>
              <a:rPr lang="fa-IR" sz="3600" b="1" dirty="0">
                <a:cs typeface="B Zar" pitchFamily="2" charset="-78"/>
              </a:rPr>
              <a:t>بيشتري تعلق گيرد.</a:t>
            </a:r>
            <a:br>
              <a:rPr lang="fa-IR" sz="3600" b="1" dirty="0">
                <a:cs typeface="B Zar" pitchFamily="2" charset="-78"/>
              </a:rPr>
            </a:br>
            <a:r>
              <a:rPr lang="fa-IR" sz="3600" b="1" dirty="0" smtClean="0">
                <a:cs typeface="B Zar" pitchFamily="2" charset="-78"/>
              </a:rPr>
              <a:t>ب)ضمن </a:t>
            </a:r>
            <a:r>
              <a:rPr lang="fa-IR" sz="3600" b="1" dirty="0">
                <a:cs typeface="B Zar" pitchFamily="2" charset="-78"/>
              </a:rPr>
              <a:t>دقت در گزينش افراد براي حرفه معلمي و دبيري لازم است مدت تمرين آموزگاري و دبيري را طولاني تر كرد.</a:t>
            </a:r>
            <a:br>
              <a:rPr lang="fa-IR" sz="3600" b="1" dirty="0">
                <a:cs typeface="B Zar" pitchFamily="2" charset="-78"/>
              </a:rPr>
            </a:br>
            <a:r>
              <a:rPr lang="fa-IR" sz="3600" b="1" dirty="0" smtClean="0">
                <a:cs typeface="B Zar" pitchFamily="2" charset="-78"/>
              </a:rPr>
              <a:t>ج)معلمان </a:t>
            </a:r>
            <a:r>
              <a:rPr lang="fa-IR" sz="3600" b="1" dirty="0">
                <a:cs typeface="B Zar" pitchFamily="2" charset="-78"/>
              </a:rPr>
              <a:t>و دبيران مجازند دروسي را تدوين كنند كه قبلا در دانشگاهها و دورهاي تربيت معلم يا دبيري ،</a:t>
            </a:r>
            <a:r>
              <a:rPr lang="fa-IR" sz="3600" b="1" dirty="0" smtClean="0">
                <a:cs typeface="B Zar" pitchFamily="2" charset="-78"/>
              </a:rPr>
              <a:t>دانش تخصصي </a:t>
            </a:r>
            <a:r>
              <a:rPr lang="fa-IR" sz="3600" b="1" dirty="0">
                <a:cs typeface="B Zar" pitchFamily="2" charset="-78"/>
              </a:rPr>
              <a:t>آنها را كسب كرده اند و به شيوه نوين آن دروس آشنا باشند.</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137294325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260648"/>
            <a:ext cx="8712968" cy="5832648"/>
          </a:xfrm>
          <a:blipFill>
            <a:blip r:embed="rId2">
              <a:extLst>
                <a:ext uri="{BEBA8EAE-BF5A-486C-A8C5-ECC9F3942E4B}">
                  <a14:imgProps xmlns:a14="http://schemas.microsoft.com/office/drawing/2010/main">
                    <a14:imgLayer r:embed="rId3">
                      <a14:imgEffect>
                        <a14:saturation sat="400000"/>
                      </a14:imgEffect>
                    </a14:imgLayer>
                  </a14:imgProps>
                </a:ext>
              </a:extLst>
            </a:blip>
            <a:tile tx="0" ty="0" sx="100000" sy="100000" flip="none" algn="tl"/>
          </a:blipFill>
        </p:spPr>
        <p:txBody>
          <a:bodyPr>
            <a:normAutofit/>
          </a:bodyPr>
          <a:lstStyle/>
          <a:p>
            <a:r>
              <a:rPr lang="fa-IR" b="1" dirty="0">
                <a:cs typeface="B Zar" pitchFamily="2" charset="-78"/>
              </a:rPr>
              <a:t>بررسي وجوه شباهت وتفاوت نظامهاي آموزش و پرورش ژاپن و </a:t>
            </a:r>
            <a:r>
              <a:rPr lang="fa-IR" b="1" dirty="0" smtClean="0">
                <a:cs typeface="B Zar" pitchFamily="2" charset="-78"/>
              </a:rPr>
              <a:t>انگلستان</a:t>
            </a:r>
            <a:br>
              <a:rPr lang="fa-IR" b="1" dirty="0" smtClean="0">
                <a:cs typeface="B Zar" pitchFamily="2" charset="-78"/>
              </a:rPr>
            </a:br>
            <a:r>
              <a:rPr lang="fa-IR" b="1" dirty="0">
                <a:cs typeface="B Zar" pitchFamily="2" charset="-78"/>
              </a:rPr>
              <a:t/>
            </a:r>
            <a:br>
              <a:rPr lang="fa-IR" b="1" dirty="0">
                <a:cs typeface="B Zar" pitchFamily="2" charset="-78"/>
              </a:rPr>
            </a:br>
            <a:r>
              <a:rPr lang="fa-IR" b="1" dirty="0" smtClean="0">
                <a:solidFill>
                  <a:schemeClr val="tx2">
                    <a:lumMod val="60000"/>
                    <a:lumOff val="40000"/>
                  </a:schemeClr>
                </a:solidFill>
                <a:cs typeface="B Zar" pitchFamily="2" charset="-78"/>
              </a:rPr>
              <a:t>و این دو کشور با ایران؟؟؟؟؟</a:t>
            </a:r>
            <a:r>
              <a:rPr lang="fa-IR" sz="3600" dirty="0">
                <a:cs typeface="B Zar" pitchFamily="2" charset="-78"/>
              </a:rPr>
              <a:t/>
            </a:r>
            <a:br>
              <a:rPr lang="fa-IR" sz="3600" dirty="0">
                <a:cs typeface="B Zar" pitchFamily="2" charset="-78"/>
              </a:rPr>
            </a:br>
            <a:r>
              <a:rPr lang="fa-IR" sz="3600" b="1" dirty="0">
                <a:cs typeface="B Zar" pitchFamily="2" charset="-78"/>
              </a:rPr>
              <a:t/>
            </a:r>
            <a:br>
              <a:rPr lang="fa-IR" sz="3600" b="1" dirty="0">
                <a:cs typeface="B Zar" pitchFamily="2" charset="-78"/>
              </a:rPr>
            </a:br>
            <a:endParaRPr lang="fa-IR" sz="2700" b="1" dirty="0">
              <a:cs typeface="B Zar" pitchFamily="2" charset="-78"/>
            </a:endParaRPr>
          </a:p>
        </p:txBody>
      </p:sp>
    </p:spTree>
    <p:extLst>
      <p:ext uri="{BB962C8B-B14F-4D97-AF65-F5344CB8AC3E}">
        <p14:creationId xmlns:p14="http://schemas.microsoft.com/office/powerpoint/2010/main" val="2221823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88640"/>
            <a:ext cx="8712968" cy="6336704"/>
          </a:xfrm>
        </p:spPr>
        <p:txBody>
          <a:bodyPr>
            <a:normAutofit/>
          </a:bodyPr>
          <a:lstStyle/>
          <a:p>
            <a:pPr algn="r"/>
            <a:r>
              <a:rPr lang="fa-IR" sz="3200" b="1" dirty="0" smtClean="0">
                <a:solidFill>
                  <a:srgbClr val="FF0000"/>
                </a:solidFill>
                <a:cs typeface="B Zar" pitchFamily="2" charset="-78"/>
              </a:rPr>
              <a:t>ويژگي آموزش پرورش هر كشور« اصل برداشت سيستمي »</a:t>
            </a:r>
            <a:r>
              <a:rPr lang="fa-IR" sz="3200" dirty="0" smtClean="0">
                <a:cs typeface="B Zar" pitchFamily="2" charset="-78"/>
              </a:rPr>
              <a:t/>
            </a:r>
            <a:br>
              <a:rPr lang="fa-IR" sz="3200" dirty="0" smtClean="0">
                <a:cs typeface="B Zar" pitchFamily="2" charset="-78"/>
              </a:rPr>
            </a:br>
            <a:r>
              <a:rPr lang="fa-IR" sz="3200" dirty="0" smtClean="0">
                <a:cs typeface="B Zar" pitchFamily="2" charset="-78"/>
              </a:rPr>
              <a:t>-نظامي است كه از نهادهاي ديگر اجتماعي ،سياسي،اقتصادي و فرهنگي جامعه متاثر است.</a:t>
            </a:r>
            <a:br>
              <a:rPr lang="fa-IR" sz="3200" dirty="0" smtClean="0">
                <a:cs typeface="B Zar" pitchFamily="2" charset="-78"/>
              </a:rPr>
            </a:br>
            <a:r>
              <a:rPr lang="fa-IR" sz="3200" dirty="0" smtClean="0">
                <a:cs typeface="B Zar" pitchFamily="2" charset="-78"/>
              </a:rPr>
              <a:t>-داراي نظامي از هدفهاست .</a:t>
            </a:r>
            <a:br>
              <a:rPr lang="fa-IR" sz="3200" dirty="0" smtClean="0">
                <a:cs typeface="B Zar" pitchFamily="2" charset="-78"/>
              </a:rPr>
            </a:br>
            <a:r>
              <a:rPr lang="fa-IR" sz="3200" dirty="0" smtClean="0">
                <a:cs typeface="B Zar" pitchFamily="2" charset="-78"/>
              </a:rPr>
              <a:t>-داراي نظامي از فنون و تجهيزات است كه نيل به هدفها را ممكن مي سازد .</a:t>
            </a:r>
            <a:br>
              <a:rPr lang="fa-IR" sz="3200" dirty="0" smtClean="0">
                <a:cs typeface="B Zar" pitchFamily="2" charset="-78"/>
              </a:rPr>
            </a:br>
            <a:r>
              <a:rPr lang="fa-IR" sz="3200" dirty="0" smtClean="0">
                <a:cs typeface="B Zar" pitchFamily="2" charset="-78"/>
              </a:rPr>
              <a:t>-داراي نظامي از تشكيلات سازماني است كه در آن افراد براي انجام فعاليتهاي پژوهشي و اداري در واحدهاي مختلف گرد آمده اند.</a:t>
            </a:r>
            <a:br>
              <a:rPr lang="fa-IR" sz="3200" dirty="0" smtClean="0">
                <a:cs typeface="B Zar" pitchFamily="2" charset="-78"/>
              </a:rPr>
            </a:br>
            <a:r>
              <a:rPr lang="fa-IR" sz="3200" dirty="0" smtClean="0">
                <a:cs typeface="B Zar" pitchFamily="2" charset="-78"/>
              </a:rPr>
              <a:t>-داراي نظام مديريتي است كه بر فعاليت نهادهاي آموزشي ،افراد و نحوه اجراي برنامه نظارت دارد.</a:t>
            </a:r>
            <a:br>
              <a:rPr lang="fa-IR" sz="3200" dirty="0" smtClean="0">
                <a:cs typeface="B Zar" pitchFamily="2" charset="-78"/>
              </a:rPr>
            </a:br>
            <a:r>
              <a:rPr lang="fa-IR" sz="3200" dirty="0" smtClean="0">
                <a:cs typeface="B Zar" pitchFamily="2" charset="-78"/>
              </a:rPr>
              <a:t>-داراي نظامي از مقررات (ضوابط) و هنجارهايي است كه روابط اجتماعي را شكل مي دهد.</a:t>
            </a:r>
            <a:endParaRPr lang="fa-IR" sz="3200"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080" y="404664"/>
            <a:ext cx="8280920" cy="5661248"/>
          </a:xfrm>
        </p:spPr>
        <p:txBody>
          <a:bodyPr>
            <a:normAutofit fontScale="90000"/>
          </a:bodyPr>
          <a:lstStyle/>
          <a:p>
            <a:pPr algn="r"/>
            <a:r>
              <a:rPr lang="fa-IR" dirty="0" smtClean="0">
                <a:solidFill>
                  <a:srgbClr val="FF0000"/>
                </a:solidFill>
                <a:cs typeface="B Zar" pitchFamily="2" charset="-78"/>
              </a:rPr>
              <a:t>هدفهاي تاسيس انجمن بين المللي تعليم و تربيت</a:t>
            </a:r>
            <a:r>
              <a:rPr lang="fa-IR" dirty="0" smtClean="0">
                <a:cs typeface="B Zar" pitchFamily="2" charset="-78"/>
              </a:rPr>
              <a:t/>
            </a:r>
            <a:br>
              <a:rPr lang="fa-IR" dirty="0" smtClean="0">
                <a:cs typeface="B Zar" pitchFamily="2" charset="-78"/>
              </a:rPr>
            </a:br>
            <a:r>
              <a:rPr lang="fa-IR" sz="3600" dirty="0" smtClean="0">
                <a:cs typeface="B Zar" pitchFamily="2" charset="-78"/>
              </a:rPr>
              <a:t>1.ترويج صلح جهاني و برقراري تفاهم بين المللي</a:t>
            </a:r>
            <a:br>
              <a:rPr lang="fa-IR" sz="3600" dirty="0" smtClean="0">
                <a:cs typeface="B Zar" pitchFamily="2" charset="-78"/>
              </a:rPr>
            </a:br>
            <a:r>
              <a:rPr lang="fa-IR" sz="3600" dirty="0" smtClean="0">
                <a:cs typeface="B Zar" pitchFamily="2" charset="-78"/>
              </a:rPr>
              <a:t>2 .تشكيل گردهمايي ها و كنفرانس هاي بين المللي آموزش و پرورش و اعزام صاحبنظران و متخصصاني كه افكار بشردوستانه دارند به كشورهاي نيازمند</a:t>
            </a:r>
            <a:br>
              <a:rPr lang="fa-IR" sz="3600" dirty="0" smtClean="0">
                <a:cs typeface="B Zar" pitchFamily="2" charset="-78"/>
              </a:rPr>
            </a:br>
            <a:r>
              <a:rPr lang="fa-IR" sz="3600" dirty="0" smtClean="0">
                <a:cs typeface="B Zar" pitchFamily="2" charset="-78"/>
              </a:rPr>
              <a:t>3. علت كشمكشها و جنگهاي جهاني به نظر اين صاحبنظران نتيجه عدم تفاهم بين ملتها و فقدان درك صحيح واقعيتها و پيش داوري هاي غلط است.</a:t>
            </a:r>
            <a:br>
              <a:rPr lang="fa-IR" sz="3600" dirty="0" smtClean="0">
                <a:cs typeface="B Zar" pitchFamily="2" charset="-78"/>
              </a:rPr>
            </a:br>
            <a:r>
              <a:rPr lang="fa-IR" sz="3600" dirty="0" smtClean="0">
                <a:cs typeface="B Zar" pitchFamily="2" charset="-78"/>
              </a:rPr>
              <a:t>4. آگاهي و شناساندن اوضاع و احوال واقعي فرهنگي و اجتماعي و سياسي بين كشورهاي مختلف ا زشدت اين گونه بحرانها در جامعه بشري مي كاهد و ميزان صلح و تفاهم بين المللي را افزايش مي دهد.</a:t>
            </a:r>
            <a:endParaRPr lang="fa-IR" sz="3600"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16632"/>
            <a:ext cx="7704856" cy="6480719"/>
          </a:xfrm>
        </p:spPr>
        <p:txBody>
          <a:bodyPr>
            <a:noAutofit/>
          </a:bodyPr>
          <a:lstStyle/>
          <a:p>
            <a:r>
              <a:rPr lang="fa-IR" sz="2800" b="1" i="0" u="none" strike="noStrike" baseline="0" dirty="0" smtClean="0">
                <a:latin typeface="Arial" panose="020B0604020202020204" pitchFamily="34" charset="0"/>
                <a:cs typeface="Arial" panose="020B0604020202020204" pitchFamily="34" charset="0"/>
              </a:rPr>
              <a:t>سه اقدام عملي ژولين براي پيشبرد مطالعات آموزش و پرورش تطبيقي به شيوه عملي:</a:t>
            </a:r>
            <a:r>
              <a:rPr lang="fa-IR" sz="3600" b="1" i="0" u="none" strike="noStrike" baseline="0" dirty="0" smtClean="0">
                <a:latin typeface="B Nazanin,Bold"/>
              </a:rPr>
              <a:t/>
            </a:r>
            <a:br>
              <a:rPr lang="fa-IR" sz="3600" b="1" i="0" u="none" strike="noStrike" baseline="0" dirty="0" smtClean="0">
                <a:latin typeface="B Nazanin,Bold"/>
              </a:rPr>
            </a:br>
            <a:r>
              <a:rPr lang="fa-IR" sz="3600" b="0" i="0" u="none" strike="noStrike" baseline="0" dirty="0" smtClean="0">
                <a:cs typeface="B Nazanin"/>
              </a:rPr>
              <a:t>1 .ضرورت تشكيل هيات بين المللي تعليم و تربيت مجهز به مركز واداره كاركنان ثابت كه بتوانند به مطالعه امور تعليم وتربيت كشورهاي عضو بپردازد.</a:t>
            </a:r>
            <a:br>
              <a:rPr lang="fa-IR" sz="3600" b="0" i="0" u="none" strike="noStrike" baseline="0" dirty="0" smtClean="0">
                <a:cs typeface="B Nazanin"/>
              </a:rPr>
            </a:br>
            <a:r>
              <a:rPr lang="fa-IR" sz="3600" b="0" i="0" u="none" strike="noStrike" baseline="0" dirty="0" smtClean="0">
                <a:cs typeface="B Nazanin"/>
              </a:rPr>
              <a:t>2.تدوين پرسشنامه هايي كه از طريق آن بتوان اطلاعات و آمار لازم را درباره آموزش و پرورش به دست آورد.</a:t>
            </a:r>
            <a:br>
              <a:rPr lang="fa-IR" sz="3600" b="0" i="0" u="none" strike="noStrike" baseline="0" dirty="0" smtClean="0">
                <a:cs typeface="B Nazanin"/>
              </a:rPr>
            </a:br>
            <a:r>
              <a:rPr lang="fa-IR" sz="3600" b="0" i="0" u="none" strike="noStrike" baseline="0" dirty="0" smtClean="0">
                <a:cs typeface="B Nazanin"/>
              </a:rPr>
              <a:t>3 .چاپ و انتشار مجله تعليم و تربيت به چندين زبان به منظور نشر اطلاعات و نوآوري آموزشي.</a:t>
            </a:r>
            <a:br>
              <a:rPr lang="fa-IR" sz="3600" b="0" i="0" u="none" strike="noStrike" baseline="0" dirty="0" smtClean="0">
                <a:cs typeface="B Nazanin"/>
              </a:rPr>
            </a:br>
            <a:endParaRPr lang="fa-IR" sz="3600"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89337"/>
            <a:ext cx="7776864" cy="6624735"/>
          </a:xfrm>
        </p:spPr>
        <p:txBody>
          <a:bodyPr>
            <a:noAutofit/>
          </a:bodyPr>
          <a:lstStyle/>
          <a:p>
            <a:pPr algn="r"/>
            <a:r>
              <a:rPr lang="fa-IR" sz="3600" b="0" i="0" u="none" strike="noStrike" baseline="0" dirty="0" smtClean="0">
                <a:cs typeface="B Nazanin"/>
              </a:rPr>
              <a:t>دانشمندان تعليم و تربيتي كه نقش مؤثري در علمي كردن دانش تعليم و تربيت تطبيقي داشته اند بعد از ژولين</a:t>
            </a:r>
            <a:br>
              <a:rPr lang="fa-IR" sz="3600" b="0" i="0" u="none" strike="noStrike" baseline="0" dirty="0" smtClean="0">
                <a:cs typeface="B Nazanin"/>
              </a:rPr>
            </a:br>
            <a:r>
              <a:rPr lang="fa-IR" sz="3600" b="1" i="0" u="none" strike="noStrike" baseline="0" dirty="0" smtClean="0">
                <a:cs typeface="B Nazanin"/>
              </a:rPr>
              <a:t>1 .فردريك اشنايدر 2.ايساك كندل 3.روبرت اوليخ</a:t>
            </a:r>
            <a:br>
              <a:rPr lang="fa-IR" sz="3600" b="1" i="0" u="none" strike="noStrike" baseline="0" dirty="0" smtClean="0">
                <a:cs typeface="B Nazanin"/>
              </a:rPr>
            </a:br>
            <a:r>
              <a:rPr lang="fa-IR" sz="3600" b="1" i="0" u="none" strike="noStrike" baseline="0" dirty="0" smtClean="0">
                <a:cs typeface="B Nazanin"/>
              </a:rPr>
              <a:t> 4 .نيكلاس هنز 5 .پدرو روزلو</a:t>
            </a:r>
            <a:r>
              <a:rPr lang="fa-IR" sz="3600" b="0" i="0" u="none" strike="noStrike" baseline="0" dirty="0" smtClean="0">
                <a:cs typeface="B Nazanin"/>
              </a:rPr>
              <a:t/>
            </a:r>
            <a:br>
              <a:rPr lang="fa-IR" sz="3600" b="0" i="0" u="none" strike="noStrike" baseline="0" dirty="0" smtClean="0">
                <a:cs typeface="B Nazanin"/>
              </a:rPr>
            </a:br>
            <a:r>
              <a:rPr lang="fa-IR" sz="3600" b="0" i="0" u="none" strike="noStrike" baseline="0" dirty="0" smtClean="0">
                <a:cs typeface="B Nazanin"/>
              </a:rPr>
              <a:t>اين دانشمندان با روشن بيني و بصيرتي ژرف معتقد بودند كه نظامهاي آموزش و پرورش مولود يك رشته عوامل و</a:t>
            </a:r>
            <a:br>
              <a:rPr lang="fa-IR" sz="3600" b="0" i="0" u="none" strike="noStrike" baseline="0" dirty="0" smtClean="0">
                <a:cs typeface="B Nazanin"/>
              </a:rPr>
            </a:br>
            <a:r>
              <a:rPr lang="fa-IR" sz="3600" b="0" i="0" u="none" strike="noStrike" baseline="0" dirty="0" smtClean="0">
                <a:cs typeface="B Nazanin"/>
              </a:rPr>
              <a:t>نيروهاي اجتماعي ،تاريخي ،سياسي و اقتصادي قابل تشخيص هستند .و بررسي نظامهاي تربيتي بدون در نظر گرفتن</a:t>
            </a:r>
            <a:r>
              <a:rPr lang="fa-IR" sz="3600" b="0" i="0" u="none" strike="noStrike" dirty="0" smtClean="0">
                <a:cs typeface="B Nazanin"/>
              </a:rPr>
              <a:t> </a:t>
            </a:r>
            <a:r>
              <a:rPr lang="fa-IR" sz="3600" b="0" i="0" u="none" strike="noStrike" baseline="0" dirty="0" smtClean="0">
                <a:cs typeface="B Nazanin"/>
              </a:rPr>
              <a:t>نهادهاي ديگر اجتماعي ممكن نيست.</a:t>
            </a:r>
            <a:endParaRPr lang="fa-IR" sz="3600" dirty="0">
              <a:cs typeface="B Zar" pitchFamily="2" charset="-78"/>
            </a:endParaRPr>
          </a:p>
        </p:txBody>
      </p:sp>
    </p:spTree>
    <p:extLst>
      <p:ext uri="{BB962C8B-B14F-4D97-AF65-F5344CB8AC3E}">
        <p14:creationId xmlns:p14="http://schemas.microsoft.com/office/powerpoint/2010/main" val="4581668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1794</TotalTime>
  <Words>4384</Words>
  <Application>Microsoft Office PowerPoint</Application>
  <PresentationFormat>On-screen Show (4:3)</PresentationFormat>
  <Paragraphs>56</Paragraphs>
  <Slides>56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56</vt:i4>
      </vt:variant>
    </vt:vector>
  </HeadingPairs>
  <TitlesOfParts>
    <vt:vector size="64" baseType="lpstr">
      <vt:lpstr>Arial</vt:lpstr>
      <vt:lpstr>B Nazanin</vt:lpstr>
      <vt:lpstr>B Nazanin,Bold</vt:lpstr>
      <vt:lpstr>B Zar</vt:lpstr>
      <vt:lpstr>Calibri</vt:lpstr>
      <vt:lpstr>Corbel</vt:lpstr>
      <vt:lpstr>Tahoma</vt:lpstr>
      <vt:lpstr>Parallax</vt:lpstr>
      <vt:lpstr>عنوان درس:آموزش و پرورش تطبیقی  دوره :کارشناسی ناپیوسته  رشته: آموزش ابتدایی  مدرس:خانم حسینی</vt:lpstr>
      <vt:lpstr>التاتوي مي گويد :اصلاح آموزش و پرورش را به من بسپاريد، من جهان را اصلاح خواهم كرد .اين بدان معناست كه كليد طلائي تحول كشور ها در نظام آموزشي است .</vt:lpstr>
      <vt:lpstr>اهداف و كاربرد مطالعات آموزش و پرورش تطبيقي 1 .كشف حقايق و مسائل تربيتي كشور خويش از طريق تحليل و شناخت مسائل نظامهاي آموزشي كشور هاي ديگر 2 .ارزيابي مبتني بر واقعيت نگري و پرهيز از خود شيفتگي فرهنگي منبعث از قوم گرايي ،ايدئولوژي و تمايلات ناسيوناليستي افراطي 3.برقراري و توسعه روابط فرهنگي بين كشورهاي مختلف جهان در جهت صلح دوستي و تفاهم بين انسانها 4 .معرفي نوآوري هاي آموزشي 5 .شناخت مسائل جهاني آموزشي و پرورش 6 .برنامه ريزي</vt:lpstr>
      <vt:lpstr>محققي به نام هرمان كن بوئر براي اولين بار دست به انتشار مجله آموزش و پرورش تطبيقي به سه زبان زد و در ايجاد انجمن بين الملل تعليم و تربيت همت گماشت.</vt:lpstr>
      <vt:lpstr>اصل برداشت سيستمي يا نظام گر در مطالعات تطبيقي تمام عوامل مؤثر در تشكیل نظام آموزش پرورش مورد بررسي و تجزيه و تحليل قرار بگيرند. اگر نظامهاي آموزشي را بدون توجه به عوامل زير بنايي آنها مورد مطالعه قرار دهيم اعتبارمطالعه كاهش مي يابد زيرا مقايسه و تطبيق روبناها ممكن است تشابهات يا وجه اختلاف ظاهري را نشان دهد كه راهگشا نيست .</vt:lpstr>
      <vt:lpstr>ويژگي آموزش پرورش هر كشور« اصل برداشت سيستمي » -نظامي است كه از نهادهاي ديگر اجتماعي ،سياسي،اقتصادي و فرهنگي جامعه متاثر است. -داراي نظامي از هدفهاست . -داراي نظامي از فنون و تجهيزات است كه نيل به هدفها را ممكن مي سازد . -داراي نظامي از تشكيلات سازماني است كه در آن افراد براي انجام فعاليتهاي پژوهشي و اداري در واحدهاي مختلف گرد آمده اند. -داراي نظام مديريتي است كه بر فعاليت نهادهاي آموزشي ،افراد و نحوه اجراي برنامه نظارت دارد. -داراي نظامي از مقررات (ضوابط) و هنجارهايي است كه روابط اجتماعي را شكل مي دهد.</vt:lpstr>
      <vt:lpstr>هدفهاي تاسيس انجمن بين المللي تعليم و تربيت 1.ترويج صلح جهاني و برقراري تفاهم بين المللي 2 .تشكيل گردهمايي ها و كنفرانس هاي بين المللي آموزش و پرورش و اعزام صاحبنظران و متخصصاني كه افكار بشردوستانه دارند به كشورهاي نيازمند 3. علت كشمكشها و جنگهاي جهاني به نظر اين صاحبنظران نتيجه عدم تفاهم بين ملتها و فقدان درك صحيح واقعيتها و پيش داوري هاي غلط است. 4. آگاهي و شناساندن اوضاع و احوال واقعي فرهنگي و اجتماعي و سياسي بين كشورهاي مختلف ا زشدت اين گونه بحرانها در جامعه بشري مي كاهد و ميزان صلح و تفاهم بين المللي را افزايش مي دهد.</vt:lpstr>
      <vt:lpstr>سه اقدام عملي ژولين براي پيشبرد مطالعات آموزش و پرورش تطبيقي به شيوه عملي: 1 .ضرورت تشكيل هيات بين المللي تعليم و تربيت مجهز به مركز واداره كاركنان ثابت كه بتوانند به مطالعه امور تعليم وتربيت كشورهاي عضو بپردازد. 2.تدوين پرسشنامه هايي كه از طريق آن بتوان اطلاعات و آمار لازم را درباره آموزش و پرورش به دست آورد. 3 .چاپ و انتشار مجله تعليم و تربيت به چندين زبان به منظور نشر اطلاعات و نوآوري آموزشي. </vt:lpstr>
      <vt:lpstr>دانشمندان تعليم و تربيتي كه نقش مؤثري در علمي كردن دانش تعليم و تربيت تطبيقي داشته اند بعد از ژولين 1 .فردريك اشنايدر 2.ايساك كندل 3.روبرت اوليخ  4 .نيكلاس هنز 5 .پدرو روزلو اين دانشمندان با روشن بيني و بصيرتي ژرف معتقد بودند كه نظامهاي آموزش و پرورش مولود يك رشته عوامل و نيروهاي اجتماعي ،تاريخي ،سياسي و اقتصادي قابل تشخيص هستند .و بررسي نظامهاي تربيتي بدون در نظر گرفتن نهادهاي ديگر اجتماعي ممكن نيست.</vt:lpstr>
      <vt:lpstr>پائولو فریره معتقد است تعلیم و تربیت کنونی بانکداري است. شاگرد بیمار گونه به دریافت و حفظ و تکرار مطالب می پردازد در حالیکه معرفت از طریق نوآوري و خلق مجدد حاصل می شود.</vt:lpstr>
      <vt:lpstr>تعلیم و تربیت اگر بتواند فراگیران را در گسترش و تصریح باورها و ارزش ها یاري دهد کارآمدتر خواهد بود و آن هنگام که بکوشد مجموعه از قبل تعیین شده اي را تلقین نماید از کارآمدي آن کاسته می گردد.</vt:lpstr>
      <vt:lpstr>چنانچه مشهود است تلاش ها و اقدامات زیادي در فرایند سیستم آموزش و پرورش مقطع ابتدایی ایران انجام می گیرد، اما فارغ التحصیلان آن به رغم قبول شدن و کسب نمره 18 و 19 در درس تعلیمات دینی و اجتماعی از موقعیت و رفتارهاي اجتماعی قابل انتظاري برخوردار نیستند.</vt:lpstr>
      <vt:lpstr>ژان ژاك روسو معتقد است آموزش و پرورش باید کاري کند که قواي طبیعی و حیاتی کودك را پرورش دهیم نه اینکه حافظه او را از آنچه نمی فهمد انباشته سازیم.   </vt:lpstr>
      <vt:lpstr> جرج زي اف برُدي در جریان مطالعه تطبیقی آموزش و پرورش 4 (چهار) مرحله را مشخص نموده است. مرحله توصیف مرحله تفسیر مرحله همجواري مرحله مقایسه  </vt:lpstr>
      <vt:lpstr>مرحله توصیف  پژوهنده باید به توصیف نمودها و پدیده هاي مورد تحقیق براساس شواهد و اطلاعاتی که از منابع گوناگون چه از طریق مشاهده مستقیم و یا مطالعه اسناد و گزارشات دیگران بدست آورده است، بپردازد. به عقیده وي، مرحله توصیف، مرحله یادداشت برداري و تدارك یافته هاي کافی براي نقادي آنها در مرحله بعدي است.</vt:lpstr>
      <vt:lpstr>مرحله تفسیر این مرحله شامل بررسی اطلاعاتی است که درمرحله اول پژوهشگر به توصیف آن پرداخته است. تحلیل اطلاعات به اعتقاد «بردي» بایستی مبتنی بر اصول و شیوه مرسوم در علوم اجتماعی باشد.</vt:lpstr>
      <vt:lpstr>مرحله همجواري طی این مرحله، اطلاعاتی که از صافی مراحل اولیه    ( 1و 2) گذشته طبقه بندي می شوند و پهلوي هم قرار می گیرند و چهارچوبی فراهم می شود که راه را براي مرحله بعدي، یعنی مقایسه تشابهات و تفاوتهاي نمود در این مرحله پژوهنده می تواند به فرضیه « بردي » یا پدیده مورد تحقیق هموار می نماید. به عقیده تحقیق خود دست یابد.</vt:lpstr>
      <vt:lpstr>مرحله همجواری اطلاعاتی که در مرحله 1و2 بررسی شده اند طبقه بندی می شوند و کنار هم قرار می گیرند. در این مرحله است که پژوهنده به فرضیه تحقیقی خود دست می یابد.</vt:lpstr>
      <vt:lpstr>مرحله مقایسه  در این مرحله مسأله تحقیق که در مراحل قبلی علی الخصوص در مرحله همجواري که محقق اجمالاً از آن گذشته است، دقیقا با توجه به جزئیات در زمینه تشابهات و تفاوتها مورد بررسی قرار می گیرد و رد یا قبول فرضیه تحقیق در این مرحله امکان پذیر است.</vt:lpstr>
      <vt:lpstr>    مهم ترین چالش آموزش و پرورش در هزاره ي سوم، سیاست تغییر و تبدیل است. تبدیل نظام آموزشی فعلی به آموزش و پرورش کارآ و اثربخش ، به همان اندازه که اهمیت دارد ، عملی خطیر است. ترسیم ویژگی هاي چنین نظام آموزشی، ضرورتاً نیاز به مطالعه و پژوهش دقیق در تحولات و تغییرات اجتماعی دامنه دار در یک جامعه دارد. استفاده از برنامه ریزي استراتژیک، کاربردي کردن نتایج و مطالعه و تحقیق در جهت استفاده از تجربیات سایر کشورهاي جهان، و کاربردي کردن نتایج حاصل از آن، تمرکززدایی در نظام آموزشی، تغییر و اصلاح محیط هاي آموزشی با توجه به تحولات جدید، عنایت به فراگیران و حضور فعال آنان در عرصه ي فعالیت هاي یاددهی- یادگیري به عنوان یکی از اهداف اصلی سیستم آموزشی ازجمله ویژگی هاي آموزش و پرورش کارآ و اثربخش محسوب میشود.   </vt:lpstr>
      <vt:lpstr>در دو کشور استرالیا و ژاپن براساس بررسی هاي صورت گرفته اهداف و روشهاي آموزشی و دانش معلمان تیزهوش بسیار برتر از کشور ایران بوده. معلمان تیزهوشان از نظر آموزشهاي ویژه قبل خدمت و ضمن خدمت در کشور ایران مورد کم توجهی قرار گرفته اند در حالی که در کشورهاي استرالیا و ژاپن هر دو نوع آموزش مورد توجه بیشتري نسبت به ایران قرار گرفته و مراکز مخصوصی نیز به این امر اختصاص یافته است. </vt:lpstr>
      <vt:lpstr>ژان ژرك سروان شریبر ازاندیشمندان معاصر  بیان ارزشمندي دراین زمینه دارد و می گوید: دیگر نه سپاهیان مسلح،نه مواد خام و نه سرمایه هیچکدام نشانه یا ابزار قدرت نیستند قدرت امروزي در قدرت اختراع کردن وتحقیقات در قدرت تبدیل اختراعات به کالاها و وسایل کار  یعنی  تکنولوژي است."منابعی که امروزه  بشر به دنبال آن باید برود، دیگرنه در زمین است ونه در تعداد افراد،بلکه ذخایر و منابع امروزي را باید در فکربشرجستجو کرد و به بیان دقیقتر در استعداد،اندیشیدن و خلق کردن انسان ها جست.</vt:lpstr>
      <vt:lpstr>     مسائل و موضوعات مورد بررسي در قلمرو آموزش و پرورش تطبيقي الف) مسائل و موضوعات مربوط به ويژگيهاي يك نظام آموزشي و يا چند نظام آموزشي ب)مسائل و موضوعات مربوط به اقتصاد آموزش و پرورش ج)مسائل و موضوعات مربوط به آموزش و پرورش و جامعه د)مسائل و موضوعات مربوط به ارتباط بين مذهب و آموزش و پرورش ه)مسائل مربوطه به سياست و حكومت در ارتباط با آموزش و پرورش     </vt:lpstr>
      <vt:lpstr> الف) مسائل و موضوعات مربوط به ويژگيهاي يك نظام آموزشي و يا چند نظام آموزشي 1.تاريخچه سير تحول نظام آموزش و پرورش 2 .هدفهاي آموزشي 3 .ساختار و تشكيلات اداري و آموزشي 4 .مقاطع تحصيلي 5 .برنامه ها و محتواي آموزشي 6 .تربيت معلم 7 .بودجه و منابع تامين هزينه هاي آموزش و پرورش 8 .آموزش بزرگسالان تعليمات اجتماعي و تربيت بدني 9.آموزشهاي تخصصي و كارآموزي ضمن خدمت و تمديد آموزشي 10 .تحقيقات و پژوهشهاي تربيتي 11 .ارزشيابي و مدارج تحصيلي</vt:lpstr>
      <vt:lpstr> ب)مسائل و موضوعات مربوط به اقتصاد آموزش و پرورش 1.امكانات و محدوديت هاي مالي در زمينه توسعه آموزش و پرورش 2.برنامه ريزي آموزشي و برنامه هاي توسعه كلان اقتصادي و اجتماعي 3.افت تحصيلي و خسرانهاي اقتصادي 4 .مقايسه هزينه هاي آموزش و پرورش نسبت به كل جمعيت مدرسه رو 5.بررسي عوامل مؤثر در افزايش هزينه هاي تعليم و تربيت 6.مقايسه رشد سرمايه انساني و تاثير آن بر توسعه اقتصادي 7 .توسعه اقتصادي و سطح سواد افراد يك جامعه 8 .اشتغال و آموزش و پرورش 9.بيكاري و آموزشي و پرورشي </vt:lpstr>
      <vt:lpstr>  ج)مسائل و موضوعات مربوط به آموزش و پرورش و جامعه 1 .آموزش و پرورش و اقليتهاي قومي ،فرهنگي ،زباني و نژادي 2.آموزش و پرورش به عنوان عامل تغيير و تطور اجتماعی 4 .آموزش پرورش زمان و تاثير اجتماعي آن 5.تعليمات اجتماعي در مدارس 6 .آينده نگري در آموزش و پرورش 7 .مدرسه به عنوان واحد اجتماعي </vt:lpstr>
      <vt:lpstr> د)مسائل و موضوعات مربوط به ارتباط بين مذهب و آموزش و پرورش 1.دموكراسي و آموزش پرورش 2.مسيحيت و تاثير آن بر آموزش و پرورش 3 .نقش كالوينيسم و انگليكانيسم در آرا ء تربيتي علما ء غرب انگلیکانیسم شاخه‌ای از مسیحیت با مرجعیت کلیسای انگلیس است. انگلیکانیسم خود فرقه‌ای مجزا و مستقل در مسیحیت است و جزء هیچ‌یک از فرقه‌های دیگر مسیحیت نظیر کاتولیک، پروتستان و ارتدکس نیست. کالوینیسم نام فلسفه و مکتب سیاسی و مذهبی منسوب به ژان کالون، الهیدان و اصلاح‌طلب پروتستان فرانسوی در قرن ۱۶ که در ۱۵۴۱ وی را برای اصلاحات مذهبی به ژنو  دعوت نموده و در آنجا اصلاحاتی انجام داد و انضباط شدیدی در کلیسای ژنو برقرار کرد. 4.نقش مذاهب در توسعه آموزش و پرورش 5 .ديدگاههاي مذهبيون درباره تربيت انسان 6 .نقش مسلمانان در ايجاد نخستين مراكز علمي و فرهنگي جهان</vt:lpstr>
      <vt:lpstr>  ه(مسائل مربوطه به سياست و حكومت در ارتباط با آموزش و پرورش 1.تاثير استعمار كهن و نو بر آموزش و پرورش 2.آموزش و پرورش به منظور آگاه سازي 3 .انقلابها و آموزش وپرورش 4 .آموزش و پرورش در كشورهاي سوسياليستي 5 .آموزش پرورش در كشورهاي درحال رشد 6.آموزش و پرورش و آگاهيهاي سياسي و اجتماعي 7 .ناسيوناليزم و آموزش و پرورش 8 .كاپيناليزم و آموزش و پرورش 9.آموزش و پرورش در كشورهاي ناسيوناليستي 10 .آموزش و پرورش دولتي و خصوصي 11 .دموكراسي و آموزش و پرورش 12 .آموزش سياسي به عنوان ركن اساسي برنامه هاي آموزش و پرورش</vt:lpstr>
      <vt:lpstr>مديريت متمركز در اداره آموزش و پرورش  در اين روش اصول و خط و مشيهاي بنيادي و برنامه هاي اجرايي و مالي از طرف دستگاه مركزي كه معمولا  وزارت آموزش و پرورش است اعمال مي گردد . اصول و خط و مشيهاي يكنواخت و واحد با انعطاف پذيري كمتر بر روش اداره امور آموزش و پرورش در سراسر كشور حاكم است.</vt:lpstr>
      <vt:lpstr> مديريت غير متمركز  اداره امور به شيوه اي است كه هر منطقه و ناحيه از طريق كميته آموزش و پرورش كه منتخب مردم هستند در تدوين ضوابط و قوانين آموزش و در تصميم گيري امور آموزشي ، اداري ، مالي مربوط به مناطق خود از استقلال عمل بر خوردارند.</vt:lpstr>
      <vt:lpstr>  سه اصل مهم در مديريت آموزش و پرورش غير متمركز الف)دستگاه مركزي از امر و نهي مستقيم در امور آموزش و پرورش نواحي اجتناب مي نمايد و وزارت آموزش و پرورش به صورت قدرت هماهنگ كننده و تسهيل كننده در مديريت آموزش و پرورش عمل مي كند. ب) اختيارات به طور وسيع و همه جانبه به مقامات محلي آموزش و پرورش تفويض مي شود.  ج) مردم به سرمايه گذاري و تاسيس مدارس و كانونهاي آموزشي تشويق مي شوند.</vt:lpstr>
      <vt:lpstr>  پايه گذار  روش شناسي دانش تعليم و تربيت تطبيقي ايساك كندل است . سعي داشت مسائل و مشكلات سياسي و اجتماعي را در رابطه با نوع تعليم و تربيت جوامع تحت مطالعه اش مورد تجزيه و تحليل و بحث قرار دهد .</vt:lpstr>
      <vt:lpstr>  تاریخ تحول آموزش و پرورش ژاپن در حدود قرن ششم ميلادي ژاپني ها با اقتباس از فرهنگ چيني و تحت تأثير آيين كنفوسيوس و مذهب بودا مدارسي به منظور تأمين نيازمنديهاي گروه هاي مختلف اجتماعي د رجامعه سنتي خود تأسيس كردند . تعليم عقايد كنفوسيوس در مدت چندين قرن قسمت اعظم برنامه مدارس را تشكيل مي داد . فعاليت هاي آموزشي بر محور تعليم اخلاق ، اطاعت از پدر  و مادر  و فرمانبرداري محض از دولت و وظيفه شناسي و نيكوكاري استوار بوده است . تربيت افرادي مطيع و فرمانبردار كه در حفظ و حراست وضعيت موجود بكوشند از جمله هدفهاي تعليم و تربيت محسوب مي شد .</vt:lpstr>
      <vt:lpstr> عصر توكوگاوا به دوره حكومت فئودالها و نفوذ ساموراي ها معروف است و تا اواسط قرن 19 ظاهر خود را حفظ كرده بودند. آموزش و پرورش جنبه محافظه كارانه و سنتي به خود گرفته بود و افراد بر حسب اصل و نسب و تبار خانوادگي به گونه اي تربيت مي شدند تا مناصب و مشاغل خانوادگي را حفظ كنند. آموزش و پرورش تحت تأثير اريتوكراسي يعني حكومت اشراف قرار گرفته بود . در عصر توكوگاوا براي نخستين بار نهاد آموزش و پرورش در يك بافت ملي استقرار يافت.</vt:lpstr>
      <vt:lpstr>  در سال 1868 امپراتور ميجي حكومت فئودالها را در ژاپن برانداخت و حكومت مركزي پراقتداري را بوجود آورد . در منشور پنج ماده اي ميجي آمده است كه عموم افراد بايد از تعليم و تربيت بهره مند شوند و بنياد حكومت بايد بر توسعه فرهنگ استوار باشد .</vt:lpstr>
      <vt:lpstr>  دو اصل حكومت ميجي الف ) اعزام جوانان صاحب استعدادهاي درخشان به دانشگاهها و موسسات آموزش عالي خارج از كشور به منظور فراگيري علوم و فنون جديد .   ب ) استخدام كارشناسان براي تربيت متخصصان ژاپني در داخل كشور .</vt:lpstr>
      <vt:lpstr> در سال 1945 آموزش وطن خواهي مطرود اعلام شد و روحيه صلح طلبي مورد تشويق قرار گرفت . تمركز زدايي در مديريت آموزش و پرورش آغاز شد ، آموزش مختلط آغاز شد ، دروس اجتماعي جانشين آموزش اخلاق سنتي شد .</vt:lpstr>
      <vt:lpstr>  مقاطع و مراحل تحصيلي در ژاپن مراحل تحصيل در ژاپن شامل: دوره قبل از ابتدائي، دوره ابتدائي، دوره آموزش متوسطه اول و دوم و مرحله آموزش عالي  آموزش قبل از دبستان: كودكان زير سه سال در مهد و 3 و 4 و 5 ساله در كودكستان عهده دار اين نوع آموزش هستند. مهدكودك را مقامات رفاه اجتماعي محل داير مي كنند. وظيفه اصلي مهد كودك ها پرستاري و مراقبت از كودكان و پاسخگوئي به نيازهاي زيستي، بهداشتي و روانشناختي آنان است. </vt:lpstr>
      <vt:lpstr>  مهمترين هدفهاي آموزش پيش از دبستان 1 پرورش عادات لازم جهت زندگي سالم و شاد كه لازمه رشد هماهنگ جسم و روح است 2 پرورش درك صحيح و تقويت نگرش درست كودكان نسبت به وقايع و رويدادهايي كه در محيط زندگي اجتماعي آنان به وقوع مي پيوندد 3 غنابخشيدن به تجارب زندگي گروهي كودكان و تقويت حس همكاري و مشاركت آنان 4 هدايت و راهنمايي كودكان در فراگيري درست زبان و پرورش علايق آنان نسبت به كتب مصور و داستانهاي آموزنده از طريق قصه گويي و كتابخواني و فيلمهاي آموزشي 5 پرورش و تقويت حس ابتكار وكنجكاوي كودكان از طريق بازيها، نقاشي ،كارهاي دستي،موسيقي و ساير وسايل. بخش عمده اي از آموزشهاي عملي در كودكستانها و مهد كودكها كسب مهارتهاي اجتماعي است</vt:lpstr>
      <vt:lpstr>  آموزش ابتدائي : كليه كودكان 6 ساله در اين مرحله پذيرفته مي شوند دوره تعليمات ابتدائي 6 سال است كه از 6 سالگي آغاز  و در 12سالگي پايان مي يابد. 1 .پرورش روحیه همكاري و ايجاد و تقويت اعتماد به نفس در كودكان 2 .پرورش درك صحيح از شرايط واقعي و رسوم جاري در جامعه محلي و ملي و پرورش روحیه همكاري بين المللي . 3 .آشنا ساختن كودكان با مهارتهايي كه در ارتباط با تهيه غذا ،پوشاك و صنايع است. 4 .پرورش درك و قابليت به كارگيري كلمات و عبارات زبان ژاپني كه در زندگي روزانه مورد نياز است.</vt:lpstr>
      <vt:lpstr> مهمترين اقدامات براي اصلاح هدفها و برنامه هاي درسي مدارس ابتدائي: 1 .تاكيد بر آموزش اخلاق به منظور درك و قبول مسئوليتهاي اجتماعي و كنترل نقش و خويشتن داري 2 .بالا بردن قابليتهاي اساسي دانش آموزان و خواندن ،نوشتن ،حساب كردن . 3 .اصلاح محتواي برنامه و گنجاندن مطالب درباره محيط زيست در برنامه درسي دوره ابتدائي . 4 .هماهنگ كردن برنامه هاي درسي مدارس ابتدائي با دوره هاي تحصيلي بالاتر</vt:lpstr>
      <vt:lpstr>  اهداف تعليمات دوره اول متوسطه : 1.شناخت و پرورش استعدادهاي متنوع دانش آموزان 2 .بالا بردن معرفت عمومي ،دانش و مهارتهاي عملي در دانش آموزان كه مورد نياز دنياي كار و تحصيل است . 3 .تقويت روحيه كار طلبي و كار جويي بر اساس قابليتهاي هر يك از دانش آموزان . 4.توسعه فعاليتهاي اجتماعي دانش آموزان در خارج از آموزشگاه به منظور تقويت بينش و قضاوت آنان در جهت انتخاب مسير زندگي.</vt:lpstr>
      <vt:lpstr>  هدفها و سياست دستگاه تعليم و تربيت ژاپن هدف تربيت پرورش كامل شخصيت و كوشش در جهت رشد و سلامت روحي و جسمي افراد جامعه باشد . مردم چنان بايد پرورش يابند كه به عنوان سازندگان جامعه و كشوري صلح دوست به راستي به عدالت ارج نهد به ارزشهاي فردي معتقد باشند . كارجو و كار طلب بوده ، براي كار ارزش قائل شوند . احساس مسئوليت كنند ، سرشار از روح استقلال باشند و براي صلح جهاني و رفاه و آسايش بشر از هيچ كوششي دريغ نورزند.  </vt:lpstr>
      <vt:lpstr>  اصول حاكم بر آموزش و پرورش ملي براساس قانون اساسي 1 . اصل برخورداري از فرصتهاي برابر آموزش به دور ازهر گونه تبعيض 2 . اصل آموزش و پرورش عمومي و همگاني به مدت 9 سال ( 6 سال ابتدائي و 3 سال اول متوسطه ) 3 . اصل آموزش و پرورش مختلط – 4 .اصل ممنوعيت هرگونه تعليمات سياسي ، حزبي و مذهبي – 5 .اصل تدوين قوانين و موازين مقتضي</vt:lpstr>
      <vt:lpstr>  پنج وظيفه و نقش اصلي مديران و معاونان مدارس 1 .الهام دهنده 2 .تجهيز كننده 3 .آموزش دهنده 4 .جهت دهنده 5 .سازمان دهنده  </vt:lpstr>
      <vt:lpstr>  تاريخ تحول آموزش و پرورش انگلستان . مطالعه سير تاريخي آموزش و پرورش در كشوري چون انگلستان به عنوان موطن انقلاب صنعتي و وارث فرهنگ قرون وسطايي و دوره رنسانس بر دو هدف استوار است. نخست در جريان شكل گيري نهاد آموزش و پرورش كشوري قرار گردد كه نظام تربيتي آن در ايجاد تمدن و فرهنگ قرن معاصر نقش موثري داشته است. دومين هدف آن است كه از طريق بررسي تاريخي كه يكي از متداولترين شيوه هاي پژوهش تطبيقي است دريابيم كه نظام آموزش و پرورش در اين كشور پديد ه اي است ناشي از سالهاي تحول و دگرگوني و محصول تجربه ها و چالشهاي ملت و دولتمردان و قانون گذاران رفاه خواه.  </vt:lpstr>
      <vt:lpstr> نهضت ديني و تربيتي كه مارتين لوتر و جان كالوين در نيمه اول قرن 16 ايجاد كردند از نفوذ كليساي كاتوليك در امور آموزش و پرورش در سطح اروپا كاست و وحدت مسيحيت و روش اسكولاستيك را متزلزل ساخت. لوتر مي خواست آموزش وپرورش رايگان ونامحدود مانند آيات كتاب مقدس در دسترس همه باشد و اختلافي ميان زن و مرد و طبقات اجتماعي وجود نداشته باشد.  </vt:lpstr>
      <vt:lpstr> مهمترين تغييراتي كه قانون فيشر پديد آورد: الف)هماهنگي لازم را بين شوراهاي محلي آموزش و پرورش با شوراي مركزي و ملي آموزش و پرورش ايجاد نمود. ب) سن تحصيلات اجباري را از پنج تا 14 سالگي و در برخي از مناطق تا 15 سالگي افزايش داد . ج)مقامات محلي آموزش و پرورش را موظف نمود تا براي ادامه تحصيل دانش آموزان  14 تا 16 ساله و سپس براي دانش آموزان 16 تا 18 ساله مدارسي تاسيس نمايند و تحصيل در اين مدارس رايگان و اجباري باشد.  د) اصلاح نظام امتحانات تجديد نظر در شاخصهاي تعيين حقوق معلمان ايجاد و يك كميته مالي و اعانات به دانشگاهها و تضمين خود مختاري آنها در سال 1962 بر اساس گزارش هادو تحت عنوان آموزش و پرورش نوجوانان تحصيلات متوسطه نظري به صورت تعليمات عملي براي شاگرداني كه قادر به ادامه تحصيل در رشته نظري نبودند درآمد .  </vt:lpstr>
      <vt:lpstr> اداره نظام آموزش و پرورش ملی انگلستان بر سه اصل مهم استوار است : الف ) تفويض اختيارات وسيع به مقامات آموزش و پرورش نواحي . ب) ترغيب و تشويق موسسات و انجمنهاي داوطلب به منظور سرمايه گذاري و شركت در امور تعليم و تربيت . ج) اجتناب از امر و نهي صريح از سوي دستگاه مركزي در زمينه اداره امور آموزش و پرورش نواحي و مدارس و عدم تحميل نظرها در مورد برنامه ،سازمان مدارس ،شيوه تدريس و استخدام معلم .  </vt:lpstr>
      <vt:lpstr> مهمترين اختيارات ادارات آموزش و پرورش نواحي: 1 .تامين شير و تغذيه روزانه براي كليه دانش آموزان تحت پوشش تعليمات همگاني و تهيه پوشاك براي شاگردان بي بضاعت . 2 .تهيه و تدوين آيين نامه هاي آموزشي و نظارت بر انتخاب هيات رئيسه مدرسه . 3 . استخدام و عزل كادر آموزشي مدارس با رعايت اختياراتي كه مديران مدارس در اين زمينه دارند. 4 .اجراي قانون آموزش همگاني و اجباري و احضار كودكان واجد التعليم . 5 .احداث ساختمان و تامين وسايل مورد نياز كتابخانه هاي عمومي، ميادين ورزشي و ورزشگاهها و مراكز علمي و فرهنگي .  </vt:lpstr>
      <vt:lpstr> مراحل و مقاطع تحصيلي در انگلستان آموزش قبل از دبستان ، آموزش ابتدايي ، آموزش متوسطه و آموزش اضافي و تعليمات عالي  </vt:lpstr>
      <vt:lpstr>  آموزش قبل از دبستان نخستين كودكستان را مارگارت مك ميلان به سال 1913 در حومه شهر تفورد ايجاد كرد . هدف از آن تأسيس نگهداري و مراقبت از فرزندان زنان كارگري بود كه در كارخانجات اطراف اين شهر به كار اشتغال داشتند .  براي كودكان زير 5 سال شامل مهدكودك و كودكستانها است . اين دوره مي تواند بيش از مدرسه در تقويت حس همكاري اجتماعي و مردم گرايي و آمادگي براي فعاليتهاي آينده در مدرسه و سرانجام راه حل موثر براي رفع مشكل نابرابريهاي موجود در محيط اجتماعي و فرهنگي باشد . راهي است براي غني ساختن محيط اجتماعي و فكري كودكان  </vt:lpstr>
      <vt:lpstr>  از 5 سالگي آغاز مي شود و در 11 سالگي به پايان مي رسد و به دو مرحله تقسيم مي شود . مرحله اول به مرحله كودكي يا نوسالي موسوم است . كودكان 5 تا 7 ساله در اين مرحله آموزش مي بينند . مرحله دوم كه مرحله خردسالي ناميده ميشود به آموزش نوآموزان 7 تا 12 ساله اختصاص دارد . دوره آموزش ابتدايي 6 سال به طول مي انجامد . هدف از تعليمات ابتدايي فراهم ساختن امكانات و شرايط لازم براي رشد فكري و جسمي كودكان است . در برخي از مدارس كوشش اصلي برآن است تا دانش آموزان را براي امتحانات 11+ آماده نمايند .  </vt:lpstr>
      <vt:lpstr>  آموزش متوسطه تعليمات متوسطه پيش از ساير مقاطع تحصيلي دستخوش تعليمات شگرف گرديده و مورد بازنگري مستمر قرار گرفته است . سه نوع مدرسه متوسطه به رسميت شناخته شدند كه عبارتند از : 1 .مدارس متوسطه گرامر 2 .مدارس متوسطه فني 3 .مدارس متوسطه جديد يا مدرن فقط جذب بازار كار مي شوند .  </vt:lpstr>
      <vt:lpstr>  مهمترين شرايط براي گزينش معلمان ،آموزش و تربيت و استخدام آنان : الف)استانداردها و معيارها ي شغلي براي استخدام معلمان و دبيران تدوين شود و به معلمان شايسته امتيازات مالي و اجتماعي بيشتري تعلق گيرد. ب)ضمن دقت در گزينش افراد براي حرفه معلمي و دبيري لازم است مدت تمرين آموزگاري و دبيري را طولاني تر كرد. ج)معلمان و دبيران مجازند دروسي را تدوين كنند كه قبلا در دانشگاهها و دورهاي تربيت معلم يا دبيري ،دانش تخصصي آنها را كسب كرده اند و به شيوه نوين آن دروس آشنا باشند.  </vt:lpstr>
      <vt:lpstr>بررسي وجوه شباهت وتفاوت نظامهاي آموزش و پرورش ژاپن و انگلستان  و این دو کشور با ایران؟؟؟؟؟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التاتوي مي گويد :اصلاح اموزش و پرورش را به من بسپاريد، من جهان را اصلاح خواهم كرد .اين بدان معناست كه كليد طلائي تحول كشور ها در نظام آموزشي است .</dc:title>
  <dc:creator>fpc</dc:creator>
  <cp:lastModifiedBy>tabrizsayar</cp:lastModifiedBy>
  <cp:revision>61</cp:revision>
  <dcterms:created xsi:type="dcterms:W3CDTF">2019-11-15T15:12:51Z</dcterms:created>
  <dcterms:modified xsi:type="dcterms:W3CDTF">2020-04-29T15:47:08Z</dcterms:modified>
</cp:coreProperties>
</file>