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0"/>
  </p:notesMasterIdLst>
  <p:sldIdLst>
    <p:sldId id="257" r:id="rId2"/>
    <p:sldId id="279" r:id="rId3"/>
    <p:sldId id="280" r:id="rId4"/>
    <p:sldId id="281" r:id="rId5"/>
    <p:sldId id="258" r:id="rId6"/>
    <p:sldId id="259" r:id="rId7"/>
    <p:sldId id="260" r:id="rId8"/>
    <p:sldId id="261" r:id="rId9"/>
    <p:sldId id="262" r:id="rId10"/>
    <p:sldId id="263" r:id="rId11"/>
    <p:sldId id="264" r:id="rId12"/>
    <p:sldId id="268" r:id="rId13"/>
    <p:sldId id="277" r:id="rId14"/>
    <p:sldId id="265" r:id="rId15"/>
    <p:sldId id="267" r:id="rId16"/>
    <p:sldId id="266" r:id="rId17"/>
    <p:sldId id="269" r:id="rId18"/>
    <p:sldId id="270" r:id="rId19"/>
    <p:sldId id="271" r:id="rId20"/>
    <p:sldId id="278" r:id="rId21"/>
    <p:sldId id="272" r:id="rId22"/>
    <p:sldId id="273" r:id="rId23"/>
    <p:sldId id="276" r:id="rId24"/>
    <p:sldId id="282" r:id="rId25"/>
    <p:sldId id="283" r:id="rId26"/>
    <p:sldId id="284" r:id="rId27"/>
    <p:sldId id="285" r:id="rId28"/>
    <p:sldId id="275" r:id="rId29"/>
  </p:sldIdLst>
  <p:sldSz cx="12192000" cy="6858000"/>
  <p:notesSz cx="6858000" cy="9144000"/>
  <p:embeddedFontLst>
    <p:embeddedFont>
      <p:font typeface="Wingdings 3" panose="05040102010807070707" pitchFamily="18" charset="2"/>
      <p:regular r:id="rId31"/>
    </p:embeddedFont>
    <p:embeddedFont>
      <p:font typeface="IRJadid" panose="020B0604020202020204" charset="-78"/>
      <p:regular r:id="rId32"/>
    </p:embeddedFont>
    <p:embeddedFont>
      <p:font typeface="B Nazanin" panose="00000400000000000000" pitchFamily="2" charset="-78"/>
      <p:regular r:id="rId33"/>
      <p:bold r:id="rId34"/>
    </p:embeddedFont>
    <p:embeddedFont>
      <p:font typeface="IRDast Nevis" panose="02000503000000020002" charset="-78"/>
      <p:regular r:id="rId35"/>
    </p:embeddedFont>
    <p:embeddedFont>
      <p:font typeface="Arial Rounded MT Bold" panose="020F0704030504030204" pitchFamily="34" charset="0"/>
      <p:regular r:id="rId36"/>
    </p:embeddedFont>
    <p:embeddedFont>
      <p:font typeface="Calibri" panose="020F0502020204030204" pitchFamily="34"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ut" initials="M" lastIdx="1" clrIdx="0">
    <p:extLst>
      <p:ext uri="{19B8F6BF-5375-455C-9EA6-DF929625EA0E}">
        <p15:presenceInfo xmlns:p15="http://schemas.microsoft.com/office/powerpoint/2012/main" userId="Mes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E9FB4-AB5B-46E5-B611-F40F7F2B20F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28A86F2-26DE-40D6-B7DB-237B3E32A5EC}">
      <dgm:prSet phldrT="[Text]"/>
      <dgm:spPr/>
      <dgm:t>
        <a:bodyPr/>
        <a:lstStyle/>
        <a:p>
          <a:r>
            <a:rPr lang="fa-IR" dirty="0">
              <a:latin typeface="IRJadid" panose="02000503000000020002" pitchFamily="2" charset="-78"/>
              <a:cs typeface="IRJadid" panose="02000503000000020002" pitchFamily="2" charset="-78"/>
            </a:rPr>
            <a:t>آموزش و پرورش</a:t>
          </a:r>
          <a:endParaRPr lang="en-US" dirty="0">
            <a:latin typeface="IRJadid" panose="02000503000000020002" pitchFamily="2" charset="-78"/>
            <a:cs typeface="IRJadid" panose="02000503000000020002" pitchFamily="2" charset="-78"/>
          </a:endParaRPr>
        </a:p>
      </dgm:t>
    </dgm:pt>
    <dgm:pt modelId="{C923BBED-6089-43A1-A79E-56301664696E}" type="parTrans" cxnId="{3A97696A-5418-453E-89BD-B63358B147AB}">
      <dgm:prSet/>
      <dgm:spPr/>
      <dgm:t>
        <a:bodyPr/>
        <a:lstStyle/>
        <a:p>
          <a:endParaRPr lang="en-US"/>
        </a:p>
      </dgm:t>
    </dgm:pt>
    <dgm:pt modelId="{509B8671-D227-4446-A518-955126A1B071}" type="sibTrans" cxnId="{3A97696A-5418-453E-89BD-B63358B147AB}">
      <dgm:prSet/>
      <dgm:spPr/>
      <dgm:t>
        <a:bodyPr/>
        <a:lstStyle/>
        <a:p>
          <a:endParaRPr lang="en-US"/>
        </a:p>
      </dgm:t>
    </dgm:pt>
    <dgm:pt modelId="{4D737950-BBF0-4142-A542-043B23309766}">
      <dgm:prSet phldrT="[Text]" custT="1"/>
      <dgm:spPr>
        <a:solidFill>
          <a:schemeClr val="bg2"/>
        </a:solidFill>
        <a:ln>
          <a:solidFill>
            <a:srgbClr val="002060"/>
          </a:solidFill>
        </a:ln>
      </dgm:spPr>
      <dgm:t>
        <a:bodyPr/>
        <a:lstStyle/>
        <a:p>
          <a:r>
            <a:rPr lang="fa-IR" sz="2400" dirty="0">
              <a:solidFill>
                <a:srgbClr val="FF0000"/>
              </a:solidFill>
              <a:cs typeface="B Nazanin" panose="00000400000000000000" pitchFamily="2" charset="-78"/>
            </a:rPr>
            <a:t>درمان</a:t>
          </a:r>
          <a:r>
            <a:rPr lang="fa-IR" sz="2400" dirty="0">
              <a:cs typeface="B Nazanin" panose="00000400000000000000" pitchFamily="2" charset="-78"/>
            </a:rPr>
            <a:t>(پزشک)</a:t>
          </a:r>
          <a:endParaRPr lang="en-US" sz="2400" dirty="0">
            <a:cs typeface="B Nazanin" panose="00000400000000000000" pitchFamily="2" charset="-78"/>
          </a:endParaRPr>
        </a:p>
      </dgm:t>
    </dgm:pt>
    <dgm:pt modelId="{8D87BB52-E449-4840-BA01-F7BE197BB1C0}" type="parTrans" cxnId="{1AC647D0-D84E-4A49-9C10-43531A672E1A}">
      <dgm:prSet/>
      <dgm:spPr/>
      <dgm:t>
        <a:bodyPr/>
        <a:lstStyle/>
        <a:p>
          <a:endParaRPr lang="en-US"/>
        </a:p>
      </dgm:t>
    </dgm:pt>
    <dgm:pt modelId="{602DAC25-5B18-4C0B-B0E5-D7D559F512AB}" type="sibTrans" cxnId="{1AC647D0-D84E-4A49-9C10-43531A672E1A}">
      <dgm:prSet/>
      <dgm:spPr/>
      <dgm:t>
        <a:bodyPr/>
        <a:lstStyle/>
        <a:p>
          <a:endParaRPr lang="en-US"/>
        </a:p>
      </dgm:t>
    </dgm:pt>
    <dgm:pt modelId="{099CD8BE-0DF6-43A1-81C0-175F7D4D0A1D}">
      <dgm:prSet phldrT="[Text]" custT="1"/>
      <dgm:spPr>
        <a:solidFill>
          <a:schemeClr val="bg2"/>
        </a:solidFill>
        <a:ln>
          <a:solidFill>
            <a:srgbClr val="002060"/>
          </a:solidFill>
        </a:ln>
      </dgm:spPr>
      <dgm:t>
        <a:bodyPr/>
        <a:lstStyle/>
        <a:p>
          <a:r>
            <a:rPr lang="fa-IR" sz="2400" dirty="0">
              <a:solidFill>
                <a:srgbClr val="FF0000"/>
              </a:solidFill>
              <a:cs typeface="B Nazanin" panose="00000400000000000000" pitchFamily="2" charset="-78"/>
            </a:rPr>
            <a:t>قانون</a:t>
          </a:r>
          <a:r>
            <a:rPr lang="fa-IR" sz="2400" dirty="0">
              <a:cs typeface="B Nazanin" panose="00000400000000000000" pitchFamily="2" charset="-78"/>
            </a:rPr>
            <a:t>(قاضی،وکیل،پلیس،مجلس،دولت)</a:t>
          </a:r>
          <a:endParaRPr lang="en-US" sz="2400" dirty="0">
            <a:cs typeface="B Nazanin" panose="00000400000000000000" pitchFamily="2" charset="-78"/>
          </a:endParaRPr>
        </a:p>
      </dgm:t>
    </dgm:pt>
    <dgm:pt modelId="{7B98BA88-223C-4F69-9431-284E1C272B99}" type="parTrans" cxnId="{AAD7FC57-A0B7-4272-BD61-031585C3334F}">
      <dgm:prSet/>
      <dgm:spPr/>
      <dgm:t>
        <a:bodyPr/>
        <a:lstStyle/>
        <a:p>
          <a:endParaRPr lang="en-US"/>
        </a:p>
      </dgm:t>
    </dgm:pt>
    <dgm:pt modelId="{82AF2B63-8016-4E49-8794-16F038B656C5}" type="sibTrans" cxnId="{AAD7FC57-A0B7-4272-BD61-031585C3334F}">
      <dgm:prSet/>
      <dgm:spPr/>
      <dgm:t>
        <a:bodyPr/>
        <a:lstStyle/>
        <a:p>
          <a:endParaRPr lang="en-US"/>
        </a:p>
      </dgm:t>
    </dgm:pt>
    <dgm:pt modelId="{4C9A2C9D-1D31-40E7-B70D-A471CC5FFC9A}">
      <dgm:prSet phldrT="[Text]" custT="1"/>
      <dgm:spPr>
        <a:solidFill>
          <a:schemeClr val="bg2"/>
        </a:solidFill>
        <a:ln>
          <a:solidFill>
            <a:srgbClr val="002060"/>
          </a:solidFill>
        </a:ln>
      </dgm:spPr>
      <dgm:t>
        <a:bodyPr/>
        <a:lstStyle/>
        <a:p>
          <a:r>
            <a:rPr lang="fa-IR" sz="2400" dirty="0">
              <a:solidFill>
                <a:srgbClr val="FF0000"/>
              </a:solidFill>
              <a:cs typeface="B Nazanin" panose="00000400000000000000" pitchFamily="2" charset="-78"/>
            </a:rPr>
            <a:t>ساخت و ساز</a:t>
          </a:r>
          <a:r>
            <a:rPr lang="fa-IR" sz="2400" dirty="0">
              <a:cs typeface="B Nazanin" panose="00000400000000000000" pitchFamily="2" charset="-78"/>
            </a:rPr>
            <a:t>(مهندس،معمار،کارگر)</a:t>
          </a:r>
          <a:endParaRPr lang="en-US" sz="2400" dirty="0">
            <a:cs typeface="B Nazanin" panose="00000400000000000000" pitchFamily="2" charset="-78"/>
          </a:endParaRPr>
        </a:p>
      </dgm:t>
    </dgm:pt>
    <dgm:pt modelId="{26B539B3-3122-4049-ACFD-FFE5F408E499}" type="parTrans" cxnId="{6BC51C3B-6542-4651-BDB5-02F6014D20D1}">
      <dgm:prSet/>
      <dgm:spPr/>
      <dgm:t>
        <a:bodyPr/>
        <a:lstStyle/>
        <a:p>
          <a:endParaRPr lang="en-US"/>
        </a:p>
      </dgm:t>
    </dgm:pt>
    <dgm:pt modelId="{B338F178-8CB6-450A-AD7C-3D7D0E4AAA69}" type="sibTrans" cxnId="{6BC51C3B-6542-4651-BDB5-02F6014D20D1}">
      <dgm:prSet/>
      <dgm:spPr/>
      <dgm:t>
        <a:bodyPr/>
        <a:lstStyle/>
        <a:p>
          <a:endParaRPr lang="en-US"/>
        </a:p>
      </dgm:t>
    </dgm:pt>
    <dgm:pt modelId="{6E61168F-EB5F-466C-B51E-E23D0D1C1C6D}">
      <dgm:prSet phldrT="[Text]" custT="1"/>
      <dgm:spPr>
        <a:solidFill>
          <a:schemeClr val="bg2"/>
        </a:solidFill>
        <a:ln>
          <a:solidFill>
            <a:srgbClr val="002060"/>
          </a:solidFill>
        </a:ln>
      </dgm:spPr>
      <dgm:t>
        <a:bodyPr/>
        <a:lstStyle/>
        <a:p>
          <a:r>
            <a:rPr lang="fa-IR" sz="2400" dirty="0">
              <a:solidFill>
                <a:srgbClr val="FF0000"/>
              </a:solidFill>
              <a:cs typeface="B Nazanin" panose="00000400000000000000" pitchFamily="2" charset="-78"/>
            </a:rPr>
            <a:t>تربیت</a:t>
          </a:r>
          <a:r>
            <a:rPr lang="fa-IR" sz="2400" dirty="0">
              <a:cs typeface="B Nazanin" panose="00000400000000000000" pitchFamily="2" charset="-78"/>
            </a:rPr>
            <a:t>(روحانی،معلم)</a:t>
          </a:r>
          <a:endParaRPr lang="en-US" sz="2400" dirty="0">
            <a:cs typeface="B Nazanin" panose="00000400000000000000" pitchFamily="2" charset="-78"/>
          </a:endParaRPr>
        </a:p>
      </dgm:t>
    </dgm:pt>
    <dgm:pt modelId="{7CF5CC32-1BA7-4A35-9209-271317C6325D}" type="sibTrans" cxnId="{51DFCF7E-C5DF-4D0C-A974-FE3474A9B72B}">
      <dgm:prSet/>
      <dgm:spPr/>
      <dgm:t>
        <a:bodyPr/>
        <a:lstStyle/>
        <a:p>
          <a:endParaRPr lang="en-US"/>
        </a:p>
      </dgm:t>
    </dgm:pt>
    <dgm:pt modelId="{D3229E65-32A1-4C1C-A18A-16D92A234A89}" type="parTrans" cxnId="{51DFCF7E-C5DF-4D0C-A974-FE3474A9B72B}">
      <dgm:prSet/>
      <dgm:spPr/>
      <dgm:t>
        <a:bodyPr/>
        <a:lstStyle/>
        <a:p>
          <a:endParaRPr lang="en-US"/>
        </a:p>
      </dgm:t>
    </dgm:pt>
    <dgm:pt modelId="{13373891-3708-43B7-85AE-FD20DFC3545B}" type="pres">
      <dgm:prSet presAssocID="{1EAE9FB4-AB5B-46E5-B611-F40F7F2B20F2}" presName="cycle" presStyleCnt="0">
        <dgm:presLayoutVars>
          <dgm:chMax val="1"/>
          <dgm:dir/>
          <dgm:animLvl val="ctr"/>
          <dgm:resizeHandles val="exact"/>
        </dgm:presLayoutVars>
      </dgm:prSet>
      <dgm:spPr/>
      <dgm:t>
        <a:bodyPr/>
        <a:lstStyle/>
        <a:p>
          <a:endParaRPr lang="en-US"/>
        </a:p>
      </dgm:t>
    </dgm:pt>
    <dgm:pt modelId="{837CA0A0-3086-4D51-BC69-CAD075A8F05C}" type="pres">
      <dgm:prSet presAssocID="{728A86F2-26DE-40D6-B7DB-237B3E32A5EC}" presName="centerShape" presStyleLbl="node0" presStyleIdx="0" presStyleCnt="1"/>
      <dgm:spPr/>
      <dgm:t>
        <a:bodyPr/>
        <a:lstStyle/>
        <a:p>
          <a:endParaRPr lang="en-US"/>
        </a:p>
      </dgm:t>
    </dgm:pt>
    <dgm:pt modelId="{6218DD3F-2292-47A9-B62F-80195CB33391}" type="pres">
      <dgm:prSet presAssocID="{8D87BB52-E449-4840-BA01-F7BE197BB1C0}" presName="Name9" presStyleLbl="parChTrans1D2" presStyleIdx="0" presStyleCnt="4"/>
      <dgm:spPr/>
      <dgm:t>
        <a:bodyPr/>
        <a:lstStyle/>
        <a:p>
          <a:endParaRPr lang="en-US"/>
        </a:p>
      </dgm:t>
    </dgm:pt>
    <dgm:pt modelId="{0A17EB43-26FD-497C-922D-9A0FCBACA9EF}" type="pres">
      <dgm:prSet presAssocID="{8D87BB52-E449-4840-BA01-F7BE197BB1C0}" presName="connTx" presStyleLbl="parChTrans1D2" presStyleIdx="0" presStyleCnt="4"/>
      <dgm:spPr/>
      <dgm:t>
        <a:bodyPr/>
        <a:lstStyle/>
        <a:p>
          <a:endParaRPr lang="en-US"/>
        </a:p>
      </dgm:t>
    </dgm:pt>
    <dgm:pt modelId="{3D544738-BFA1-4DE1-B23E-B7B36BA30849}" type="pres">
      <dgm:prSet presAssocID="{4D737950-BBF0-4142-A542-043B23309766}" presName="node" presStyleLbl="node1" presStyleIdx="0" presStyleCnt="4" custScaleX="123647" custScaleY="103979" custRadScaleRad="100667" custRadScaleInc="-6118">
        <dgm:presLayoutVars>
          <dgm:bulletEnabled val="1"/>
        </dgm:presLayoutVars>
      </dgm:prSet>
      <dgm:spPr/>
      <dgm:t>
        <a:bodyPr/>
        <a:lstStyle/>
        <a:p>
          <a:endParaRPr lang="en-US"/>
        </a:p>
      </dgm:t>
    </dgm:pt>
    <dgm:pt modelId="{4677DDB4-2A71-4DB8-9A4D-ED1B9FD23B23}" type="pres">
      <dgm:prSet presAssocID="{7B98BA88-223C-4F69-9431-284E1C272B99}" presName="Name9" presStyleLbl="parChTrans1D2" presStyleIdx="1" presStyleCnt="4"/>
      <dgm:spPr/>
      <dgm:t>
        <a:bodyPr/>
        <a:lstStyle/>
        <a:p>
          <a:endParaRPr lang="en-US"/>
        </a:p>
      </dgm:t>
    </dgm:pt>
    <dgm:pt modelId="{5CF087A7-EFA5-43A3-BF2A-FCDC725F36A8}" type="pres">
      <dgm:prSet presAssocID="{7B98BA88-223C-4F69-9431-284E1C272B99}" presName="connTx" presStyleLbl="parChTrans1D2" presStyleIdx="1" presStyleCnt="4"/>
      <dgm:spPr/>
      <dgm:t>
        <a:bodyPr/>
        <a:lstStyle/>
        <a:p>
          <a:endParaRPr lang="en-US"/>
        </a:p>
      </dgm:t>
    </dgm:pt>
    <dgm:pt modelId="{99D3EBBC-156D-4F09-BD45-B77AE7A11229}" type="pres">
      <dgm:prSet presAssocID="{099CD8BE-0DF6-43A1-81C0-175F7D4D0A1D}" presName="node" presStyleLbl="node1" presStyleIdx="1" presStyleCnt="4" custScaleX="112375" custScaleY="120203" custRadScaleRad="101842" custRadScaleInc="-76388">
        <dgm:presLayoutVars>
          <dgm:bulletEnabled val="1"/>
        </dgm:presLayoutVars>
      </dgm:prSet>
      <dgm:spPr/>
      <dgm:t>
        <a:bodyPr/>
        <a:lstStyle/>
        <a:p>
          <a:endParaRPr lang="en-US"/>
        </a:p>
      </dgm:t>
    </dgm:pt>
    <dgm:pt modelId="{8A303BE5-8306-4A5A-A82D-A1980B9A14EF}" type="pres">
      <dgm:prSet presAssocID="{D3229E65-32A1-4C1C-A18A-16D92A234A89}" presName="Name9" presStyleLbl="parChTrans1D2" presStyleIdx="2" presStyleCnt="4"/>
      <dgm:spPr/>
      <dgm:t>
        <a:bodyPr/>
        <a:lstStyle/>
        <a:p>
          <a:endParaRPr lang="en-US"/>
        </a:p>
      </dgm:t>
    </dgm:pt>
    <dgm:pt modelId="{D4AC5BE7-B28D-40F7-9FD3-D76B55F3D415}" type="pres">
      <dgm:prSet presAssocID="{D3229E65-32A1-4C1C-A18A-16D92A234A89}" presName="connTx" presStyleLbl="parChTrans1D2" presStyleIdx="2" presStyleCnt="4"/>
      <dgm:spPr/>
      <dgm:t>
        <a:bodyPr/>
        <a:lstStyle/>
        <a:p>
          <a:endParaRPr lang="en-US"/>
        </a:p>
      </dgm:t>
    </dgm:pt>
    <dgm:pt modelId="{CFDC3F46-D4F6-43ED-95ED-4419C812BBC9}" type="pres">
      <dgm:prSet presAssocID="{6E61168F-EB5F-466C-B51E-E23D0D1C1C6D}" presName="node" presStyleLbl="node1" presStyleIdx="2" presStyleCnt="4" custScaleX="133177" custScaleY="110889" custRadScaleRad="121629" custRadScaleInc="-146325">
        <dgm:presLayoutVars>
          <dgm:bulletEnabled val="1"/>
        </dgm:presLayoutVars>
      </dgm:prSet>
      <dgm:spPr/>
      <dgm:t>
        <a:bodyPr/>
        <a:lstStyle/>
        <a:p>
          <a:endParaRPr lang="en-US"/>
        </a:p>
      </dgm:t>
    </dgm:pt>
    <dgm:pt modelId="{202F7672-4A1E-48B4-9EA5-F9855986BB35}" type="pres">
      <dgm:prSet presAssocID="{26B539B3-3122-4049-ACFD-FFE5F408E499}" presName="Name9" presStyleLbl="parChTrans1D2" presStyleIdx="3" presStyleCnt="4"/>
      <dgm:spPr/>
      <dgm:t>
        <a:bodyPr/>
        <a:lstStyle/>
        <a:p>
          <a:endParaRPr lang="en-US"/>
        </a:p>
      </dgm:t>
    </dgm:pt>
    <dgm:pt modelId="{927206A6-030C-4217-9389-7D3ED1B71966}" type="pres">
      <dgm:prSet presAssocID="{26B539B3-3122-4049-ACFD-FFE5F408E499}" presName="connTx" presStyleLbl="parChTrans1D2" presStyleIdx="3" presStyleCnt="4"/>
      <dgm:spPr/>
      <dgm:t>
        <a:bodyPr/>
        <a:lstStyle/>
        <a:p>
          <a:endParaRPr lang="en-US"/>
        </a:p>
      </dgm:t>
    </dgm:pt>
    <dgm:pt modelId="{2A5E11A6-5B4E-4A3C-B023-2C4CD759C295}" type="pres">
      <dgm:prSet presAssocID="{4C9A2C9D-1D31-40E7-B70D-A471CC5FFC9A}" presName="node" presStyleLbl="node1" presStyleIdx="3" presStyleCnt="4" custScaleX="124743" custScaleY="109725" custRadScaleRad="105406" custRadScaleInc="62689">
        <dgm:presLayoutVars>
          <dgm:bulletEnabled val="1"/>
        </dgm:presLayoutVars>
      </dgm:prSet>
      <dgm:spPr/>
      <dgm:t>
        <a:bodyPr/>
        <a:lstStyle/>
        <a:p>
          <a:endParaRPr lang="en-US"/>
        </a:p>
      </dgm:t>
    </dgm:pt>
  </dgm:ptLst>
  <dgm:cxnLst>
    <dgm:cxn modelId="{5C11A3B2-E3D9-4C7F-AD49-AFB53B9EE5E1}" type="presOf" srcId="{099CD8BE-0DF6-43A1-81C0-175F7D4D0A1D}" destId="{99D3EBBC-156D-4F09-BD45-B77AE7A11229}" srcOrd="0" destOrd="0" presId="urn:microsoft.com/office/officeart/2005/8/layout/radial1"/>
    <dgm:cxn modelId="{70B20670-47F8-4662-9D7F-F2DD46FB76AA}" type="presOf" srcId="{1EAE9FB4-AB5B-46E5-B611-F40F7F2B20F2}" destId="{13373891-3708-43B7-85AE-FD20DFC3545B}" srcOrd="0" destOrd="0" presId="urn:microsoft.com/office/officeart/2005/8/layout/radial1"/>
    <dgm:cxn modelId="{1AC647D0-D84E-4A49-9C10-43531A672E1A}" srcId="{728A86F2-26DE-40D6-B7DB-237B3E32A5EC}" destId="{4D737950-BBF0-4142-A542-043B23309766}" srcOrd="0" destOrd="0" parTransId="{8D87BB52-E449-4840-BA01-F7BE197BB1C0}" sibTransId="{602DAC25-5B18-4C0B-B0E5-D7D559F512AB}"/>
    <dgm:cxn modelId="{3F326455-D767-4B9E-B53B-E5E8E3BBB7D3}" type="presOf" srcId="{4D737950-BBF0-4142-A542-043B23309766}" destId="{3D544738-BFA1-4DE1-B23E-B7B36BA30849}" srcOrd="0" destOrd="0" presId="urn:microsoft.com/office/officeart/2005/8/layout/radial1"/>
    <dgm:cxn modelId="{F911BE4F-CC56-4337-9B59-D2627D3BD228}" type="presOf" srcId="{D3229E65-32A1-4C1C-A18A-16D92A234A89}" destId="{8A303BE5-8306-4A5A-A82D-A1980B9A14EF}" srcOrd="0" destOrd="0" presId="urn:microsoft.com/office/officeart/2005/8/layout/radial1"/>
    <dgm:cxn modelId="{F9003586-A1C1-43AD-88A3-0CBFCE97CC32}" type="presOf" srcId="{7B98BA88-223C-4F69-9431-284E1C272B99}" destId="{5CF087A7-EFA5-43A3-BF2A-FCDC725F36A8}" srcOrd="1" destOrd="0" presId="urn:microsoft.com/office/officeart/2005/8/layout/radial1"/>
    <dgm:cxn modelId="{C77C11F1-C29C-4443-89D5-13B92F5D1F45}" type="presOf" srcId="{728A86F2-26DE-40D6-B7DB-237B3E32A5EC}" destId="{837CA0A0-3086-4D51-BC69-CAD075A8F05C}" srcOrd="0" destOrd="0" presId="urn:microsoft.com/office/officeart/2005/8/layout/radial1"/>
    <dgm:cxn modelId="{FD641BE9-0F8B-48EA-A677-D7CB63B8E912}" type="presOf" srcId="{6E61168F-EB5F-466C-B51E-E23D0D1C1C6D}" destId="{CFDC3F46-D4F6-43ED-95ED-4419C812BBC9}" srcOrd="0" destOrd="0" presId="urn:microsoft.com/office/officeart/2005/8/layout/radial1"/>
    <dgm:cxn modelId="{8AB2A3B0-1A58-47BE-BCE1-EED5D46D3EFD}" type="presOf" srcId="{7B98BA88-223C-4F69-9431-284E1C272B99}" destId="{4677DDB4-2A71-4DB8-9A4D-ED1B9FD23B23}" srcOrd="0" destOrd="0" presId="urn:microsoft.com/office/officeart/2005/8/layout/radial1"/>
    <dgm:cxn modelId="{4215A6C0-20E5-429B-ADD2-5E630C570076}" type="presOf" srcId="{26B539B3-3122-4049-ACFD-FFE5F408E499}" destId="{927206A6-030C-4217-9389-7D3ED1B71966}" srcOrd="1" destOrd="0" presId="urn:microsoft.com/office/officeart/2005/8/layout/radial1"/>
    <dgm:cxn modelId="{6BC51C3B-6542-4651-BDB5-02F6014D20D1}" srcId="{728A86F2-26DE-40D6-B7DB-237B3E32A5EC}" destId="{4C9A2C9D-1D31-40E7-B70D-A471CC5FFC9A}" srcOrd="3" destOrd="0" parTransId="{26B539B3-3122-4049-ACFD-FFE5F408E499}" sibTransId="{B338F178-8CB6-450A-AD7C-3D7D0E4AAA69}"/>
    <dgm:cxn modelId="{E06555F8-A843-455C-B441-B4022CEC97D7}" type="presOf" srcId="{4C9A2C9D-1D31-40E7-B70D-A471CC5FFC9A}" destId="{2A5E11A6-5B4E-4A3C-B023-2C4CD759C295}" srcOrd="0" destOrd="0" presId="urn:microsoft.com/office/officeart/2005/8/layout/radial1"/>
    <dgm:cxn modelId="{723E2B82-969D-4B02-AB8F-553234EBA371}" type="presOf" srcId="{26B539B3-3122-4049-ACFD-FFE5F408E499}" destId="{202F7672-4A1E-48B4-9EA5-F9855986BB35}" srcOrd="0" destOrd="0" presId="urn:microsoft.com/office/officeart/2005/8/layout/radial1"/>
    <dgm:cxn modelId="{AAD7FC57-A0B7-4272-BD61-031585C3334F}" srcId="{728A86F2-26DE-40D6-B7DB-237B3E32A5EC}" destId="{099CD8BE-0DF6-43A1-81C0-175F7D4D0A1D}" srcOrd="1" destOrd="0" parTransId="{7B98BA88-223C-4F69-9431-284E1C272B99}" sibTransId="{82AF2B63-8016-4E49-8794-16F038B656C5}"/>
    <dgm:cxn modelId="{863A90D3-EB89-4D20-A324-BDF74375D709}" type="presOf" srcId="{8D87BB52-E449-4840-BA01-F7BE197BB1C0}" destId="{6218DD3F-2292-47A9-B62F-80195CB33391}" srcOrd="0" destOrd="0" presId="urn:microsoft.com/office/officeart/2005/8/layout/radial1"/>
    <dgm:cxn modelId="{ED1D4CC6-90D9-4C1D-AF8E-A36FAC79B8CB}" type="presOf" srcId="{D3229E65-32A1-4C1C-A18A-16D92A234A89}" destId="{D4AC5BE7-B28D-40F7-9FD3-D76B55F3D415}" srcOrd="1" destOrd="0" presId="urn:microsoft.com/office/officeart/2005/8/layout/radial1"/>
    <dgm:cxn modelId="{1D3CE867-F5C7-4E0E-9A08-F694699CAC3B}" type="presOf" srcId="{8D87BB52-E449-4840-BA01-F7BE197BB1C0}" destId="{0A17EB43-26FD-497C-922D-9A0FCBACA9EF}" srcOrd="1" destOrd="0" presId="urn:microsoft.com/office/officeart/2005/8/layout/radial1"/>
    <dgm:cxn modelId="{3A97696A-5418-453E-89BD-B63358B147AB}" srcId="{1EAE9FB4-AB5B-46E5-B611-F40F7F2B20F2}" destId="{728A86F2-26DE-40D6-B7DB-237B3E32A5EC}" srcOrd="0" destOrd="0" parTransId="{C923BBED-6089-43A1-A79E-56301664696E}" sibTransId="{509B8671-D227-4446-A518-955126A1B071}"/>
    <dgm:cxn modelId="{51DFCF7E-C5DF-4D0C-A974-FE3474A9B72B}" srcId="{728A86F2-26DE-40D6-B7DB-237B3E32A5EC}" destId="{6E61168F-EB5F-466C-B51E-E23D0D1C1C6D}" srcOrd="2" destOrd="0" parTransId="{D3229E65-32A1-4C1C-A18A-16D92A234A89}" sibTransId="{7CF5CC32-1BA7-4A35-9209-271317C6325D}"/>
    <dgm:cxn modelId="{9D594484-93F4-4393-8505-241EDCDD3763}" type="presParOf" srcId="{13373891-3708-43B7-85AE-FD20DFC3545B}" destId="{837CA0A0-3086-4D51-BC69-CAD075A8F05C}" srcOrd="0" destOrd="0" presId="urn:microsoft.com/office/officeart/2005/8/layout/radial1"/>
    <dgm:cxn modelId="{AD894CB3-E2F9-4FD6-B9F2-715A10ED83D8}" type="presParOf" srcId="{13373891-3708-43B7-85AE-FD20DFC3545B}" destId="{6218DD3F-2292-47A9-B62F-80195CB33391}" srcOrd="1" destOrd="0" presId="urn:microsoft.com/office/officeart/2005/8/layout/radial1"/>
    <dgm:cxn modelId="{95FE4581-E1FF-4D8B-BAB4-F1200F48E922}" type="presParOf" srcId="{6218DD3F-2292-47A9-B62F-80195CB33391}" destId="{0A17EB43-26FD-497C-922D-9A0FCBACA9EF}" srcOrd="0" destOrd="0" presId="urn:microsoft.com/office/officeart/2005/8/layout/radial1"/>
    <dgm:cxn modelId="{DA1354E1-BA43-492A-A03F-2E69CE16564C}" type="presParOf" srcId="{13373891-3708-43B7-85AE-FD20DFC3545B}" destId="{3D544738-BFA1-4DE1-B23E-B7B36BA30849}" srcOrd="2" destOrd="0" presId="urn:microsoft.com/office/officeart/2005/8/layout/radial1"/>
    <dgm:cxn modelId="{67F42099-753D-4842-B071-CF520CBDF56D}" type="presParOf" srcId="{13373891-3708-43B7-85AE-FD20DFC3545B}" destId="{4677DDB4-2A71-4DB8-9A4D-ED1B9FD23B23}" srcOrd="3" destOrd="0" presId="urn:microsoft.com/office/officeart/2005/8/layout/radial1"/>
    <dgm:cxn modelId="{9F17F243-15BC-4874-BAA9-6BEA8495DE20}" type="presParOf" srcId="{4677DDB4-2A71-4DB8-9A4D-ED1B9FD23B23}" destId="{5CF087A7-EFA5-43A3-BF2A-FCDC725F36A8}" srcOrd="0" destOrd="0" presId="urn:microsoft.com/office/officeart/2005/8/layout/radial1"/>
    <dgm:cxn modelId="{81151AD0-6C44-4115-8D74-A458D025175B}" type="presParOf" srcId="{13373891-3708-43B7-85AE-FD20DFC3545B}" destId="{99D3EBBC-156D-4F09-BD45-B77AE7A11229}" srcOrd="4" destOrd="0" presId="urn:microsoft.com/office/officeart/2005/8/layout/radial1"/>
    <dgm:cxn modelId="{6BD68E21-23BD-4885-BF27-30633973A131}" type="presParOf" srcId="{13373891-3708-43B7-85AE-FD20DFC3545B}" destId="{8A303BE5-8306-4A5A-A82D-A1980B9A14EF}" srcOrd="5" destOrd="0" presId="urn:microsoft.com/office/officeart/2005/8/layout/radial1"/>
    <dgm:cxn modelId="{20A88E86-D2B1-4C99-A981-EB31B69B4464}" type="presParOf" srcId="{8A303BE5-8306-4A5A-A82D-A1980B9A14EF}" destId="{D4AC5BE7-B28D-40F7-9FD3-D76B55F3D415}" srcOrd="0" destOrd="0" presId="urn:microsoft.com/office/officeart/2005/8/layout/radial1"/>
    <dgm:cxn modelId="{89C91505-0BAD-40F6-AC2C-57B992849158}" type="presParOf" srcId="{13373891-3708-43B7-85AE-FD20DFC3545B}" destId="{CFDC3F46-D4F6-43ED-95ED-4419C812BBC9}" srcOrd="6" destOrd="0" presId="urn:microsoft.com/office/officeart/2005/8/layout/radial1"/>
    <dgm:cxn modelId="{4D6130BB-4341-47EC-B738-A071ADEF2B8A}" type="presParOf" srcId="{13373891-3708-43B7-85AE-FD20DFC3545B}" destId="{202F7672-4A1E-48B4-9EA5-F9855986BB35}" srcOrd="7" destOrd="0" presId="urn:microsoft.com/office/officeart/2005/8/layout/radial1"/>
    <dgm:cxn modelId="{0C28DF99-CD40-436A-B4F3-F38B03B5F9D2}" type="presParOf" srcId="{202F7672-4A1E-48B4-9EA5-F9855986BB35}" destId="{927206A6-030C-4217-9389-7D3ED1B71966}" srcOrd="0" destOrd="0" presId="urn:microsoft.com/office/officeart/2005/8/layout/radial1"/>
    <dgm:cxn modelId="{DF306BE7-4079-4517-923E-88A716E9ABC8}" type="presParOf" srcId="{13373891-3708-43B7-85AE-FD20DFC3545B}" destId="{2A5E11A6-5B4E-4A3C-B023-2C4CD759C29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BBE2A-324C-4376-A799-AA3D15319303}"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41A54-CBB2-4A8C-B91D-2AD4FCADA7B6}" type="slidenum">
              <a:rPr lang="en-US" smtClean="0"/>
              <a:t>‹#›</a:t>
            </a:fld>
            <a:endParaRPr lang="en-US"/>
          </a:p>
        </p:txBody>
      </p:sp>
    </p:spTree>
    <p:extLst>
      <p:ext uri="{BB962C8B-B14F-4D97-AF65-F5344CB8AC3E}">
        <p14:creationId xmlns:p14="http://schemas.microsoft.com/office/powerpoint/2010/main" val="56714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213FC-9D06-4AE8-BE2F-294D66305707}"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53026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A5F3D-48F0-4BAF-AA04-F454FA61356E}" type="datetime1">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66272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83563DB-197C-4867-BA32-19DCFFEB0C07}"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404494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4343853-DE98-4CA8-9C14-95F3EA5527E9}"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52C5-A2AD-4A2F-AAC7-7A15081692A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8466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1F6DF3-F77C-4C88-B512-21D5EBF3461D}"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183561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B4775A-B677-4877-9924-8C14CFD164A2}" type="datetime1">
              <a:rPr lang="en-US" smtClean="0"/>
              <a:t>4/15/2020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3067148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95C081E-D3F0-4C56-90AE-317282F0090F}" type="datetime1">
              <a:rPr lang="en-US" smtClean="0"/>
              <a:t>4/15/2020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1362911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693FD-2503-4B83-AE5F-C0822433B218}"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1268764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188AA-1856-4762-9D1A-F8483F01BB54}"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160631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E2EA7E5-6851-4A29-93A4-3D403F8E261F}"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255552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8535B-A5AC-448D-A4FE-293D82AC112A}"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154389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20A6AF-CFC2-4C23-8C0C-C777B4369F08}" type="datetime1">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50574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9CD9F1-0160-445F-A750-FD34C54B0B99}" type="datetime1">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37757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BCA10A8-2B5E-4F19-B373-7A3C5542CCC5}" type="datetime1">
              <a:rPr lang="en-US" smtClean="0"/>
              <a:t>4/15/2020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214052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E51A584-27A4-4284-8646-7827F5200665}" type="datetime1">
              <a:rPr lang="en-US" smtClean="0"/>
              <a:t>4/15/2020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378922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FF4B1AB-E154-44C0-95D7-99AA163A292B}" type="datetime1">
              <a:rPr lang="en-US" smtClean="0"/>
              <a:t>4/15/2020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5102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B71078-3CE4-4084-9C73-B56E2DE40BDC}" type="datetime1">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C52C5-A2AD-4A2F-AAC7-7A15081692A0}" type="slidenum">
              <a:rPr lang="en-US" smtClean="0"/>
              <a:t>‹#›</a:t>
            </a:fld>
            <a:endParaRPr lang="en-US"/>
          </a:p>
        </p:txBody>
      </p:sp>
    </p:spTree>
    <p:extLst>
      <p:ext uri="{BB962C8B-B14F-4D97-AF65-F5344CB8AC3E}">
        <p14:creationId xmlns:p14="http://schemas.microsoft.com/office/powerpoint/2010/main" val="357359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A171246-F875-46B4-A584-009ADFE0AE2B}" type="datetime1">
              <a:rPr lang="en-US" smtClean="0"/>
              <a:t>4/15/2020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76C52C5-A2AD-4A2F-AAC7-7A15081692A0}" type="slidenum">
              <a:rPr lang="en-US" smtClean="0"/>
              <a:t>‹#›</a:t>
            </a:fld>
            <a:endParaRPr lang="en-US"/>
          </a:p>
        </p:txBody>
      </p:sp>
    </p:spTree>
    <p:extLst>
      <p:ext uri="{BB962C8B-B14F-4D97-AF65-F5344CB8AC3E}">
        <p14:creationId xmlns:p14="http://schemas.microsoft.com/office/powerpoint/2010/main" val="22867098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EE8B6932-FE6F-4384-A955-735D74775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15" name="TextBox 14">
            <a:extLst>
              <a:ext uri="{FF2B5EF4-FFF2-40B4-BE49-F238E27FC236}">
                <a16:creationId xmlns="" xmlns:a16="http://schemas.microsoft.com/office/drawing/2014/main" id="{289F0FE3-EC2F-43D7-BB1E-D00FAE7A2512}"/>
              </a:ext>
            </a:extLst>
          </p:cNvPr>
          <p:cNvSpPr txBox="1"/>
          <p:nvPr/>
        </p:nvSpPr>
        <p:spPr>
          <a:xfrm>
            <a:off x="0" y="949130"/>
            <a:ext cx="12192000" cy="5262979"/>
          </a:xfrm>
          <a:prstGeom prst="rect">
            <a:avLst/>
          </a:prstGeom>
          <a:noFill/>
        </p:spPr>
        <p:txBody>
          <a:bodyPr wrap="square" rtlCol="0">
            <a:spAutoFit/>
          </a:bodyPr>
          <a:lstStyle/>
          <a:p>
            <a:pPr algn="r" rtl="1"/>
            <a:r>
              <a:rPr lang="fa-IR" sz="4800" b="1" dirty="0">
                <a:solidFill>
                  <a:srgbClr val="FFFF00"/>
                </a:solidFill>
                <a:cs typeface="B Nazanin" panose="00000400000000000000" pitchFamily="2" charset="-78"/>
              </a:rPr>
              <a:t>موضوع</a:t>
            </a:r>
            <a:r>
              <a:rPr lang="fa-IR" sz="4800" b="1" dirty="0">
                <a:cs typeface="B Nazanin" panose="00000400000000000000" pitchFamily="2" charset="-78"/>
              </a:rPr>
              <a:t> </a:t>
            </a:r>
            <a:r>
              <a:rPr lang="fa-IR" sz="4800" b="1" dirty="0">
                <a:solidFill>
                  <a:srgbClr val="FFFF00"/>
                </a:solidFill>
                <a:cs typeface="B Nazanin" panose="00000400000000000000" pitchFamily="2" charset="-78"/>
              </a:rPr>
              <a:t>:</a:t>
            </a:r>
            <a:r>
              <a:rPr lang="fa-IR" sz="4800" b="1" dirty="0">
                <a:cs typeface="B Nazanin" panose="00000400000000000000" pitchFamily="2" charset="-78"/>
              </a:rPr>
              <a:t> </a:t>
            </a:r>
            <a:r>
              <a:rPr lang="fa-IR" sz="4800" b="1" dirty="0" smtClean="0">
                <a:solidFill>
                  <a:srgbClr val="FF0000"/>
                </a:solidFill>
                <a:cs typeface="B Nazanin" panose="00000400000000000000" pitchFamily="2" charset="-78"/>
              </a:rPr>
              <a:t>معضلات آموزش </a:t>
            </a:r>
            <a:r>
              <a:rPr lang="fa-IR" sz="4800" b="1" dirty="0">
                <a:solidFill>
                  <a:srgbClr val="FF0000"/>
                </a:solidFill>
                <a:cs typeface="B Nazanin" panose="00000400000000000000" pitchFamily="2" charset="-78"/>
              </a:rPr>
              <a:t>و پرورش </a:t>
            </a:r>
            <a:r>
              <a:rPr lang="fa-IR" sz="4800" b="1" dirty="0" smtClean="0">
                <a:solidFill>
                  <a:srgbClr val="FF0000"/>
                </a:solidFill>
                <a:cs typeface="B Nazanin" panose="00000400000000000000" pitchFamily="2" charset="-78"/>
              </a:rPr>
              <a:t>ایران وراهکارهای </a:t>
            </a:r>
            <a:r>
              <a:rPr lang="fa-IR" sz="4800" b="1" dirty="0" smtClean="0">
                <a:solidFill>
                  <a:srgbClr val="FF0000"/>
                </a:solidFill>
                <a:cs typeface="B Nazanin" panose="00000400000000000000" pitchFamily="2" charset="-78"/>
              </a:rPr>
              <a:t>آن</a:t>
            </a:r>
            <a:endParaRPr lang="en-US" sz="4800" b="1" dirty="0" smtClean="0">
              <a:solidFill>
                <a:srgbClr val="FF0000"/>
              </a:solidFill>
              <a:cs typeface="B Nazanin" panose="00000400000000000000" pitchFamily="2" charset="-78"/>
            </a:endParaRPr>
          </a:p>
          <a:p>
            <a:pPr algn="r" rtl="1"/>
            <a:endParaRPr lang="en-US" sz="4800" b="1" dirty="0">
              <a:solidFill>
                <a:srgbClr val="FF0000"/>
              </a:solidFill>
              <a:cs typeface="B Nazanin" panose="00000400000000000000" pitchFamily="2" charset="-78"/>
            </a:endParaRPr>
          </a:p>
          <a:p>
            <a:pPr algn="r" rtl="1"/>
            <a:endParaRPr lang="en-US" sz="4800" b="1" dirty="0" smtClean="0">
              <a:solidFill>
                <a:srgbClr val="FF0000"/>
              </a:solidFill>
              <a:cs typeface="B Nazanin" panose="00000400000000000000" pitchFamily="2" charset="-78"/>
            </a:endParaRPr>
          </a:p>
          <a:p>
            <a:pPr algn="r" rtl="1"/>
            <a:endParaRPr lang="en-US" sz="4800" b="1" dirty="0">
              <a:solidFill>
                <a:srgbClr val="FF0000"/>
              </a:solidFill>
              <a:cs typeface="B Nazanin" panose="00000400000000000000" pitchFamily="2" charset="-78"/>
            </a:endParaRPr>
          </a:p>
          <a:p>
            <a:pPr algn="r" rtl="1"/>
            <a:endParaRPr lang="en-US" sz="4800" b="1" dirty="0" smtClean="0">
              <a:solidFill>
                <a:srgbClr val="FF0000"/>
              </a:solidFill>
              <a:cs typeface="B Nazanin" panose="00000400000000000000" pitchFamily="2" charset="-78"/>
            </a:endParaRPr>
          </a:p>
          <a:p>
            <a:pPr algn="r" rtl="1"/>
            <a:endParaRPr lang="en-US" sz="4800" b="1" dirty="0">
              <a:solidFill>
                <a:srgbClr val="FF0000"/>
              </a:solidFill>
              <a:cs typeface="B Nazanin" panose="00000400000000000000" pitchFamily="2" charset="-78"/>
            </a:endParaRPr>
          </a:p>
          <a:p>
            <a:pPr algn="r" rtl="1"/>
            <a:r>
              <a:rPr lang="fa-IR" sz="4800" b="1" smtClean="0">
                <a:solidFill>
                  <a:srgbClr val="FF0000"/>
                </a:solidFill>
                <a:cs typeface="B Nazanin" panose="00000400000000000000" pitchFamily="2" charset="-78"/>
              </a:rPr>
              <a:t>                                                                 جلسه </a:t>
            </a:r>
            <a:r>
              <a:rPr lang="fa-IR" sz="4800" b="1" dirty="0" smtClean="0">
                <a:solidFill>
                  <a:srgbClr val="FF0000"/>
                </a:solidFill>
                <a:cs typeface="B Nazanin" panose="00000400000000000000" pitchFamily="2" charset="-78"/>
              </a:rPr>
              <a:t>پنجم</a:t>
            </a:r>
            <a:r>
              <a:rPr lang="en-US" sz="4800" b="1" dirty="0" smtClean="0">
                <a:solidFill>
                  <a:srgbClr val="FF0000"/>
                </a:solidFill>
                <a:cs typeface="B Nazanin" panose="00000400000000000000" pitchFamily="2" charset="-78"/>
              </a:rPr>
              <a:t> </a:t>
            </a:r>
            <a:endParaRPr lang="en-US" sz="4800" b="1" dirty="0">
              <a:solidFill>
                <a:srgbClr val="FF0000"/>
              </a:solidFill>
              <a:cs typeface="B Nazanin" panose="00000400000000000000" pitchFamily="2" charset="-78"/>
            </a:endParaRPr>
          </a:p>
        </p:txBody>
      </p:sp>
      <p:sp>
        <p:nvSpPr>
          <p:cNvPr id="2" name="Slide Number Placeholder 1">
            <a:extLst>
              <a:ext uri="{FF2B5EF4-FFF2-40B4-BE49-F238E27FC236}">
                <a16:creationId xmlns="" xmlns:a16="http://schemas.microsoft.com/office/drawing/2014/main" id="{27228C98-B843-45DF-B324-FA81A0868FC5}"/>
              </a:ext>
            </a:extLst>
          </p:cNvPr>
          <p:cNvSpPr>
            <a:spLocks noGrp="1"/>
          </p:cNvSpPr>
          <p:nvPr>
            <p:ph type="sldNum" sz="quarter" idx="12"/>
          </p:nvPr>
        </p:nvSpPr>
        <p:spPr/>
        <p:txBody>
          <a:bodyPr/>
          <a:lstStyle/>
          <a:p>
            <a:fld id="{B76C52C5-A2AD-4A2F-AAC7-7A15081692A0}" type="slidenum">
              <a:rPr lang="en-US" smtClean="0"/>
              <a:t>1</a:t>
            </a:fld>
            <a:endParaRPr lang="en-US" dirty="0"/>
          </a:p>
        </p:txBody>
      </p:sp>
    </p:spTree>
    <p:extLst>
      <p:ext uri="{BB962C8B-B14F-4D97-AF65-F5344CB8AC3E}">
        <p14:creationId xmlns:p14="http://schemas.microsoft.com/office/powerpoint/2010/main" val="2251025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D226D58-8C17-49C2-BA96-2A0CF1D89D76}"/>
              </a:ext>
            </a:extLst>
          </p:cNvPr>
          <p:cNvSpPr txBox="1"/>
          <p:nvPr/>
        </p:nvSpPr>
        <p:spPr>
          <a:xfrm>
            <a:off x="6040192" y="130792"/>
            <a:ext cx="4284909" cy="3785652"/>
          </a:xfrm>
          <a:prstGeom prst="rect">
            <a:avLst/>
          </a:prstGeom>
          <a:noFill/>
        </p:spPr>
        <p:txBody>
          <a:bodyPr wrap="square" rtlCol="0">
            <a:spAutoFit/>
          </a:bodyPr>
          <a:lstStyle/>
          <a:p>
            <a:pPr algn="r"/>
            <a:r>
              <a:rPr lang="fa-IR" sz="2400" b="1" dirty="0">
                <a:solidFill>
                  <a:srgbClr val="FFFF00"/>
                </a:solidFill>
                <a:cs typeface="B Nazanin" panose="00000400000000000000" pitchFamily="2" charset="-78"/>
              </a:rPr>
              <a:t>4-تغییر روش تدریس در دروسی مانند زبان،تاریخ،علوم اجتماعی،فلسفه،عربی و...</a:t>
            </a:r>
          </a:p>
          <a:p>
            <a:pPr algn="r"/>
            <a:r>
              <a:rPr lang="fa-IR" sz="2400" b="1" dirty="0">
                <a:cs typeface="B Nazanin" panose="00000400000000000000" pitchFamily="2" charset="-78"/>
              </a:rPr>
              <a:t>در تدریس این دروس بیشتر از روش سخنرانی استفاده می شود و شاید از خشک و خالی ترین کلاس های درسی باشند . به همین دلیل استفاده از روش هایی مانند بحث گروهی ، پرسش و پاسخ و بحث کلاسی می تواند مفید باشد.</a:t>
            </a:r>
          </a:p>
        </p:txBody>
      </p:sp>
      <p:pic>
        <p:nvPicPr>
          <p:cNvPr id="3" name="Picture 2">
            <a:extLst>
              <a:ext uri="{FF2B5EF4-FFF2-40B4-BE49-F238E27FC236}">
                <a16:creationId xmlns="" xmlns:a16="http://schemas.microsoft.com/office/drawing/2014/main" id="{C97C6059-36DB-4F7E-8D5A-7121C5B2C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338836"/>
            <a:ext cx="5125720" cy="3369564"/>
          </a:xfrm>
          <a:prstGeom prst="rect">
            <a:avLst/>
          </a:prstGeom>
        </p:spPr>
      </p:pic>
      <p:sp>
        <p:nvSpPr>
          <p:cNvPr id="2" name="TextBox 1">
            <a:extLst>
              <a:ext uri="{FF2B5EF4-FFF2-40B4-BE49-F238E27FC236}">
                <a16:creationId xmlns="" xmlns:a16="http://schemas.microsoft.com/office/drawing/2014/main" id="{B8E047D1-8AAF-4F20-AA8F-07DEA568177E}"/>
              </a:ext>
            </a:extLst>
          </p:cNvPr>
          <p:cNvSpPr txBox="1"/>
          <p:nvPr/>
        </p:nvSpPr>
        <p:spPr>
          <a:xfrm>
            <a:off x="381001" y="5118447"/>
            <a:ext cx="9944100" cy="830997"/>
          </a:xfrm>
          <a:prstGeom prst="rect">
            <a:avLst/>
          </a:prstGeom>
          <a:noFill/>
        </p:spPr>
        <p:txBody>
          <a:bodyPr wrap="square" rtlCol="0">
            <a:spAutoFit/>
          </a:bodyPr>
          <a:lstStyle/>
          <a:p>
            <a:pPr algn="r"/>
            <a:r>
              <a:rPr lang="fa-IR" sz="2400" b="1" dirty="0">
                <a:solidFill>
                  <a:srgbClr val="FF0000"/>
                </a:solidFill>
                <a:cs typeface="B Nazanin" panose="00000400000000000000" pitchFamily="2" charset="-78"/>
              </a:rPr>
              <a:t>کاهش حجم </a:t>
            </a:r>
            <a:r>
              <a:rPr lang="fa-IR" sz="2400" b="1" dirty="0">
                <a:cs typeface="B Nazanin" panose="00000400000000000000" pitchFamily="2" charset="-78"/>
              </a:rPr>
              <a:t>در اکثر دروس اصلی ترین راهکار معضل حفظیات است ، زیرا اگر حجم دروس همان طور که هست بماند ، برای معلم و دانش آموزان شاید چاره ای جز همان روال قبلی نباشد.</a:t>
            </a:r>
            <a:endParaRPr lang="en-US" sz="2400" b="1" dirty="0">
              <a:cs typeface="B Nazanin" panose="00000400000000000000" pitchFamily="2" charset="-78"/>
            </a:endParaRPr>
          </a:p>
        </p:txBody>
      </p:sp>
      <p:sp>
        <p:nvSpPr>
          <p:cNvPr id="5" name="Flowchart: Sequential Access Storage 4">
            <a:extLst>
              <a:ext uri="{FF2B5EF4-FFF2-40B4-BE49-F238E27FC236}">
                <a16:creationId xmlns="" xmlns:a16="http://schemas.microsoft.com/office/drawing/2014/main" id="{CED884E7-0736-4DB9-AA70-02528E5271D8}"/>
              </a:ext>
            </a:extLst>
          </p:cNvPr>
          <p:cNvSpPr/>
          <p:nvPr/>
        </p:nvSpPr>
        <p:spPr>
          <a:xfrm>
            <a:off x="10439400" y="4546947"/>
            <a:ext cx="1371599" cy="1143000"/>
          </a:xfrm>
          <a:prstGeom prst="flowChartMagneticTap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rgbClr val="FF0000"/>
                </a:solidFill>
                <a:latin typeface="IRDast Nevis" panose="02000503000000020002" pitchFamily="2" charset="-78"/>
                <a:cs typeface="IRDast Nevis" panose="02000503000000020002" pitchFamily="2" charset="-78"/>
              </a:rPr>
              <a:t>نکته:</a:t>
            </a:r>
            <a:endParaRPr lang="en-US" sz="2400" dirty="0">
              <a:solidFill>
                <a:srgbClr val="FF0000"/>
              </a:solidFill>
              <a:latin typeface="IRDast Nevis" panose="02000503000000020002" pitchFamily="2" charset="-78"/>
              <a:cs typeface="IRDast Nevis" panose="02000503000000020002" pitchFamily="2" charset="-78"/>
            </a:endParaRPr>
          </a:p>
        </p:txBody>
      </p:sp>
      <p:sp>
        <p:nvSpPr>
          <p:cNvPr id="6" name="Slide Number Placeholder 5">
            <a:extLst>
              <a:ext uri="{FF2B5EF4-FFF2-40B4-BE49-F238E27FC236}">
                <a16:creationId xmlns="" xmlns:a16="http://schemas.microsoft.com/office/drawing/2014/main" id="{E1C7EB02-B4A2-4D0A-85DB-4B9B212AAD52}"/>
              </a:ext>
            </a:extLst>
          </p:cNvPr>
          <p:cNvSpPr>
            <a:spLocks noGrp="1"/>
          </p:cNvSpPr>
          <p:nvPr>
            <p:ph type="sldNum" sz="quarter" idx="12"/>
          </p:nvPr>
        </p:nvSpPr>
        <p:spPr/>
        <p:txBody>
          <a:bodyPr/>
          <a:lstStyle/>
          <a:p>
            <a:fld id="{B76C52C5-A2AD-4A2F-AAC7-7A15081692A0}" type="slidenum">
              <a:rPr lang="en-US" smtClean="0"/>
              <a:t>10</a:t>
            </a:fld>
            <a:endParaRPr lang="en-US"/>
          </a:p>
        </p:txBody>
      </p:sp>
    </p:spTree>
    <p:extLst>
      <p:ext uri="{BB962C8B-B14F-4D97-AF65-F5344CB8AC3E}">
        <p14:creationId xmlns:p14="http://schemas.microsoft.com/office/powerpoint/2010/main" val="3367950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73D4E59-B273-4F8E-84EA-FE82405893FA}"/>
              </a:ext>
            </a:extLst>
          </p:cNvPr>
          <p:cNvSpPr txBox="1"/>
          <p:nvPr/>
        </p:nvSpPr>
        <p:spPr>
          <a:xfrm>
            <a:off x="7989040" y="3122314"/>
            <a:ext cx="4193486" cy="523220"/>
          </a:xfrm>
          <a:prstGeom prst="rect">
            <a:avLst/>
          </a:prstGeom>
          <a:noFill/>
        </p:spPr>
        <p:txBody>
          <a:bodyPr wrap="square" rtlCol="0">
            <a:spAutoFit/>
          </a:bodyPr>
          <a:lstStyle/>
          <a:p>
            <a:pPr algn="r"/>
            <a:r>
              <a:rPr lang="fa-IR" sz="2800" b="1" dirty="0">
                <a:solidFill>
                  <a:srgbClr val="FF0000"/>
                </a:solidFill>
                <a:cs typeface="B Nazanin" panose="00000400000000000000" pitchFamily="2" charset="-78"/>
              </a:rPr>
              <a:t>2-</a:t>
            </a:r>
            <a:r>
              <a:rPr lang="fa-IR" sz="2800" b="1" dirty="0">
                <a:solidFill>
                  <a:srgbClr val="FF0000"/>
                </a:solidFill>
                <a:latin typeface="IRDast Nevis" panose="02000503000000020002" pitchFamily="2" charset="-78"/>
                <a:cs typeface="IRDast Nevis" panose="02000503000000020002" pitchFamily="2" charset="-78"/>
              </a:rPr>
              <a:t>تأکید بر سکوت دانش آموزان</a:t>
            </a:r>
            <a:endParaRPr lang="en-US" sz="2800" b="1" dirty="0">
              <a:solidFill>
                <a:srgbClr val="FF0000"/>
              </a:solidFill>
              <a:latin typeface="IRDast Nevis" panose="02000503000000020002" pitchFamily="2" charset="-78"/>
              <a:cs typeface="IRDast Nevis" panose="02000503000000020002" pitchFamily="2" charset="-78"/>
            </a:endParaRPr>
          </a:p>
        </p:txBody>
      </p:sp>
      <p:sp>
        <p:nvSpPr>
          <p:cNvPr id="3" name="TextBox 2">
            <a:extLst>
              <a:ext uri="{FF2B5EF4-FFF2-40B4-BE49-F238E27FC236}">
                <a16:creationId xmlns="" xmlns:a16="http://schemas.microsoft.com/office/drawing/2014/main" id="{46168FA0-7F78-42EE-AA0C-B544A8C59D6A}"/>
              </a:ext>
            </a:extLst>
          </p:cNvPr>
          <p:cNvSpPr txBox="1"/>
          <p:nvPr/>
        </p:nvSpPr>
        <p:spPr>
          <a:xfrm>
            <a:off x="425450" y="952744"/>
            <a:ext cx="6273800" cy="1569660"/>
          </a:xfrm>
          <a:prstGeom prst="rect">
            <a:avLst/>
          </a:prstGeom>
          <a:noFill/>
        </p:spPr>
        <p:txBody>
          <a:bodyPr wrap="square" rtlCol="0">
            <a:spAutoFit/>
          </a:bodyPr>
          <a:lstStyle/>
          <a:p>
            <a:pPr algn="r"/>
            <a:r>
              <a:rPr lang="fa-IR" sz="2400" b="1" dirty="0">
                <a:cs typeface="B Nazanin" panose="00000400000000000000" pitchFamily="2" charset="-78"/>
              </a:rPr>
              <a:t>تأکید معلمان بر سکوت دانش آموزان و اداره ی کلاس به صورت خودکامه ، علاوه بر مشکلات آموزشی ، باعث به بار آمدن افرادی می شود که قدرت همکاری ندارند و احتمالاً در آینده مدیرانی خود رأی می شوند.</a:t>
            </a:r>
          </a:p>
        </p:txBody>
      </p:sp>
      <p:cxnSp>
        <p:nvCxnSpPr>
          <p:cNvPr id="17" name="Straight Arrow Connector 16">
            <a:extLst>
              <a:ext uri="{FF2B5EF4-FFF2-40B4-BE49-F238E27FC236}">
                <a16:creationId xmlns="" xmlns:a16="http://schemas.microsoft.com/office/drawing/2014/main" id="{944D9B9B-E1AA-47D8-BE89-BB3D06BBD859}"/>
              </a:ext>
            </a:extLst>
          </p:cNvPr>
          <p:cNvCxnSpPr>
            <a:cxnSpLocks/>
          </p:cNvCxnSpPr>
          <p:nvPr/>
        </p:nvCxnSpPr>
        <p:spPr>
          <a:xfrm flipH="1" flipV="1">
            <a:off x="6842126" y="1974522"/>
            <a:ext cx="1271564" cy="11477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 xmlns:a16="http://schemas.microsoft.com/office/drawing/2014/main" id="{FC66BF0C-8AF3-46CC-B76A-88ACB4B3E178}"/>
              </a:ext>
            </a:extLst>
          </p:cNvPr>
          <p:cNvCxnSpPr>
            <a:cxnSpLocks/>
          </p:cNvCxnSpPr>
          <p:nvPr/>
        </p:nvCxnSpPr>
        <p:spPr>
          <a:xfrm flipH="1" flipV="1">
            <a:off x="6642100" y="3429000"/>
            <a:ext cx="1471590" cy="225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 xmlns:a16="http://schemas.microsoft.com/office/drawing/2014/main" id="{A7BBC57D-B943-48C7-93F9-0FC2FBC0F658}"/>
              </a:ext>
            </a:extLst>
          </p:cNvPr>
          <p:cNvSpPr txBox="1"/>
          <p:nvPr/>
        </p:nvSpPr>
        <p:spPr>
          <a:xfrm>
            <a:off x="673100" y="2957838"/>
            <a:ext cx="5778500" cy="1200329"/>
          </a:xfrm>
          <a:prstGeom prst="rect">
            <a:avLst/>
          </a:prstGeom>
          <a:noFill/>
        </p:spPr>
        <p:txBody>
          <a:bodyPr wrap="square" rtlCol="0">
            <a:spAutoFit/>
          </a:bodyPr>
          <a:lstStyle/>
          <a:p>
            <a:pPr algn="r" rtl="1"/>
            <a:r>
              <a:rPr lang="fa-IR" sz="2400" b="1" dirty="0">
                <a:cs typeface="B Nazanin" panose="00000400000000000000" pitchFamily="2" charset="-78"/>
              </a:rPr>
              <a:t>از سوی دیگر باعث می شود دانش آموزان فرصتی برای ابراز وجود نداشته باشند و رفتار پرخاشگرانه یا رفتار مبتنی بر عدم ابراز وجود اتخاذ کنند</a:t>
            </a:r>
            <a:r>
              <a:rPr lang="fa-IR" sz="2400" dirty="0">
                <a:cs typeface="B Nazanin" panose="00000400000000000000" pitchFamily="2" charset="-78"/>
              </a:rPr>
              <a:t>.</a:t>
            </a:r>
            <a:endParaRPr lang="en-US" sz="2400" dirty="0">
              <a:cs typeface="B Nazanin" panose="00000400000000000000" pitchFamily="2" charset="-78"/>
            </a:endParaRPr>
          </a:p>
        </p:txBody>
      </p:sp>
      <p:cxnSp>
        <p:nvCxnSpPr>
          <p:cNvPr id="22" name="Straight Arrow Connector 21">
            <a:extLst>
              <a:ext uri="{FF2B5EF4-FFF2-40B4-BE49-F238E27FC236}">
                <a16:creationId xmlns="" xmlns:a16="http://schemas.microsoft.com/office/drawing/2014/main" id="{BD6EB528-621F-4BD0-A6E8-5EAF2D0B664A}"/>
              </a:ext>
            </a:extLst>
          </p:cNvPr>
          <p:cNvCxnSpPr>
            <a:cxnSpLocks/>
          </p:cNvCxnSpPr>
          <p:nvPr/>
        </p:nvCxnSpPr>
        <p:spPr>
          <a:xfrm flipH="1">
            <a:off x="6946900" y="3645534"/>
            <a:ext cx="1166790" cy="1256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 xmlns:a16="http://schemas.microsoft.com/office/drawing/2014/main" id="{7A526DD0-AC72-4B7D-AFEA-874864782415}"/>
              </a:ext>
            </a:extLst>
          </p:cNvPr>
          <p:cNvSpPr txBox="1"/>
          <p:nvPr/>
        </p:nvSpPr>
        <p:spPr>
          <a:xfrm>
            <a:off x="368300" y="4593601"/>
            <a:ext cx="6273800" cy="1569660"/>
          </a:xfrm>
          <a:prstGeom prst="rect">
            <a:avLst/>
          </a:prstGeom>
          <a:noFill/>
        </p:spPr>
        <p:txBody>
          <a:bodyPr wrap="square" rtlCol="0">
            <a:spAutoFit/>
          </a:bodyPr>
          <a:lstStyle/>
          <a:p>
            <a:pPr algn="r" rtl="1"/>
            <a:r>
              <a:rPr lang="fa-IR" sz="2400" b="1" dirty="0">
                <a:cs typeface="B Nazanin" panose="00000400000000000000" pitchFamily="2" charset="-78"/>
              </a:rPr>
              <a:t>همچنین این تأکید بر سکوت اگر از سوی خانواده ی دانش آموزان نیز تقویت شود ممکن است</a:t>
            </a:r>
            <a:r>
              <a:rPr lang="en-US" sz="2400" b="1" dirty="0">
                <a:cs typeface="B Nazanin" panose="00000400000000000000" pitchFamily="2" charset="-78"/>
              </a:rPr>
              <a:t> </a:t>
            </a:r>
            <a:r>
              <a:rPr lang="fa-IR" sz="2400" b="1" dirty="0">
                <a:cs typeface="B Nazanin" panose="00000400000000000000" pitchFamily="2" charset="-78"/>
              </a:rPr>
              <a:t>باعث شود در آینده این افراد قدرت مخالفت و نقد سازنده نداشته باشند و به اصطلاح افرادی توسری خور به بار آیند</a:t>
            </a:r>
            <a:r>
              <a:rPr lang="fa-IR" sz="2400" dirty="0">
                <a:cs typeface="B Nazanin" panose="00000400000000000000" pitchFamily="2" charset="-78"/>
              </a:rPr>
              <a:t>.</a:t>
            </a:r>
            <a:endParaRPr lang="en-US" sz="2400" dirty="0">
              <a:cs typeface="B Nazanin" panose="00000400000000000000" pitchFamily="2" charset="-78"/>
            </a:endParaRPr>
          </a:p>
        </p:txBody>
      </p:sp>
      <p:pic>
        <p:nvPicPr>
          <p:cNvPr id="9" name="Picture 8">
            <a:extLst>
              <a:ext uri="{FF2B5EF4-FFF2-40B4-BE49-F238E27FC236}">
                <a16:creationId xmlns="" xmlns:a16="http://schemas.microsoft.com/office/drawing/2014/main" id="{3949C5D0-F0C9-462D-AA6A-E8C800ADF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51" y="4288130"/>
            <a:ext cx="2936875" cy="2180601"/>
          </a:xfrm>
          <a:prstGeom prst="rect">
            <a:avLst/>
          </a:prstGeom>
        </p:spPr>
      </p:pic>
      <p:pic>
        <p:nvPicPr>
          <p:cNvPr id="5" name="Picture 4">
            <a:extLst>
              <a:ext uri="{FF2B5EF4-FFF2-40B4-BE49-F238E27FC236}">
                <a16:creationId xmlns="" xmlns:a16="http://schemas.microsoft.com/office/drawing/2014/main" id="{B18A0AD8-CE1C-4A62-9E0E-761F1E7E2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400" y="1474209"/>
            <a:ext cx="2089150" cy="1587184"/>
          </a:xfrm>
          <a:prstGeom prst="rect">
            <a:avLst/>
          </a:prstGeom>
        </p:spPr>
      </p:pic>
      <p:sp>
        <p:nvSpPr>
          <p:cNvPr id="4" name="Slide Number Placeholder 3">
            <a:extLst>
              <a:ext uri="{FF2B5EF4-FFF2-40B4-BE49-F238E27FC236}">
                <a16:creationId xmlns="" xmlns:a16="http://schemas.microsoft.com/office/drawing/2014/main" id="{00E8EA29-0C92-4EC7-97B0-15F2E9992530}"/>
              </a:ext>
            </a:extLst>
          </p:cNvPr>
          <p:cNvSpPr>
            <a:spLocks noGrp="1"/>
          </p:cNvSpPr>
          <p:nvPr>
            <p:ph type="sldNum" sz="quarter" idx="12"/>
          </p:nvPr>
        </p:nvSpPr>
        <p:spPr/>
        <p:txBody>
          <a:bodyPr/>
          <a:lstStyle/>
          <a:p>
            <a:fld id="{B76C52C5-A2AD-4A2F-AAC7-7A15081692A0}" type="slidenum">
              <a:rPr lang="en-US" smtClean="0"/>
              <a:t>11</a:t>
            </a:fld>
            <a:endParaRPr lang="en-US"/>
          </a:p>
        </p:txBody>
      </p:sp>
    </p:spTree>
    <p:extLst>
      <p:ext uri="{BB962C8B-B14F-4D97-AF65-F5344CB8AC3E}">
        <p14:creationId xmlns:p14="http://schemas.microsoft.com/office/powerpoint/2010/main" val="78079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73D832A-AA19-454E-9CB5-F25974581111}"/>
              </a:ext>
            </a:extLst>
          </p:cNvPr>
          <p:cNvSpPr txBox="1"/>
          <p:nvPr/>
        </p:nvSpPr>
        <p:spPr>
          <a:xfrm>
            <a:off x="1193800" y="431800"/>
            <a:ext cx="8902700" cy="369332"/>
          </a:xfrm>
          <a:prstGeom prst="rect">
            <a:avLst/>
          </a:prstGeom>
          <a:noFill/>
        </p:spPr>
        <p:txBody>
          <a:bodyPr wrap="square" rtlCol="0">
            <a:spAutoFit/>
          </a:bodyPr>
          <a:lstStyle/>
          <a:p>
            <a:pPr algn="l" rtl="1"/>
            <a:endParaRPr lang="en-US">
              <a:cs typeface="B Nazanin" panose="00000400000000000000" pitchFamily="2" charset="-78"/>
            </a:endParaRPr>
          </a:p>
        </p:txBody>
      </p:sp>
      <p:sp>
        <p:nvSpPr>
          <p:cNvPr id="3" name="TextBox 2">
            <a:extLst>
              <a:ext uri="{FF2B5EF4-FFF2-40B4-BE49-F238E27FC236}">
                <a16:creationId xmlns="" xmlns:a16="http://schemas.microsoft.com/office/drawing/2014/main" id="{55BD202B-56C6-439A-88B3-D48E6B38697A}"/>
              </a:ext>
            </a:extLst>
          </p:cNvPr>
          <p:cNvSpPr txBox="1"/>
          <p:nvPr/>
        </p:nvSpPr>
        <p:spPr>
          <a:xfrm>
            <a:off x="0" y="547819"/>
            <a:ext cx="9093200" cy="954107"/>
          </a:xfrm>
          <a:prstGeom prst="rect">
            <a:avLst/>
          </a:prstGeom>
          <a:noFill/>
        </p:spPr>
        <p:txBody>
          <a:bodyPr wrap="square" rtlCol="0">
            <a:spAutoFit/>
          </a:bodyPr>
          <a:lstStyle/>
          <a:p>
            <a:pPr algn="r" rtl="1"/>
            <a:r>
              <a:rPr lang="fa-IR" sz="2800" b="1" dirty="0">
                <a:cs typeface="B Nazanin" panose="00000400000000000000" pitchFamily="2" charset="-78"/>
              </a:rPr>
              <a:t>مهارت ابراز وجود شامل گرفتن حق خود و ابراز افکار، احساسات و اعتقادات خویش به نحوی مناسب و </a:t>
            </a:r>
            <a:r>
              <a:rPr lang="fa-IR" sz="2800" b="1" dirty="0">
                <a:solidFill>
                  <a:srgbClr val="FF0000"/>
                </a:solidFill>
                <a:cs typeface="B Nazanin" panose="00000400000000000000" pitchFamily="2" charset="-78"/>
              </a:rPr>
              <a:t>بدون ضایع کردن حقوق دیگران</a:t>
            </a:r>
            <a:r>
              <a:rPr lang="fa-IR" sz="2800" b="1" dirty="0">
                <a:cs typeface="B Nazanin" panose="00000400000000000000" pitchFamily="2" charset="-78"/>
              </a:rPr>
              <a:t> است.</a:t>
            </a:r>
            <a:endParaRPr lang="en-US" sz="2800" b="1" dirty="0">
              <a:cs typeface="B Nazanin" panose="00000400000000000000" pitchFamily="2" charset="-78"/>
            </a:endParaRPr>
          </a:p>
        </p:txBody>
      </p:sp>
      <p:sp>
        <p:nvSpPr>
          <p:cNvPr id="5" name="Flowchart: Sequential Access Storage 4">
            <a:extLst>
              <a:ext uri="{FF2B5EF4-FFF2-40B4-BE49-F238E27FC236}">
                <a16:creationId xmlns="" xmlns:a16="http://schemas.microsoft.com/office/drawing/2014/main" id="{E0EC1985-2FB7-4F1C-87C1-6A7DA9572CCD}"/>
              </a:ext>
            </a:extLst>
          </p:cNvPr>
          <p:cNvSpPr/>
          <p:nvPr/>
        </p:nvSpPr>
        <p:spPr>
          <a:xfrm>
            <a:off x="9118600" y="148625"/>
            <a:ext cx="1193800" cy="949414"/>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rgbClr val="FF0000"/>
                </a:solidFill>
                <a:latin typeface="IRDast Nevis" panose="02000503000000020002" pitchFamily="2" charset="-78"/>
                <a:cs typeface="IRDast Nevis" panose="02000503000000020002" pitchFamily="2" charset="-78"/>
              </a:rPr>
              <a:t>نکته</a:t>
            </a:r>
            <a:endParaRPr lang="en-US" sz="3600" dirty="0">
              <a:solidFill>
                <a:srgbClr val="FF0000"/>
              </a:solidFill>
              <a:latin typeface="IRDast Nevis" panose="02000503000000020002" pitchFamily="2" charset="-78"/>
              <a:cs typeface="IRDast Nevis" panose="02000503000000020002" pitchFamily="2" charset="-78"/>
            </a:endParaRPr>
          </a:p>
        </p:txBody>
      </p:sp>
      <p:sp>
        <p:nvSpPr>
          <p:cNvPr id="6" name="TextBox 5">
            <a:extLst>
              <a:ext uri="{FF2B5EF4-FFF2-40B4-BE49-F238E27FC236}">
                <a16:creationId xmlns="" xmlns:a16="http://schemas.microsoft.com/office/drawing/2014/main" id="{8B377F2C-211F-440C-BDD3-837ABF816027}"/>
              </a:ext>
            </a:extLst>
          </p:cNvPr>
          <p:cNvSpPr txBox="1"/>
          <p:nvPr/>
        </p:nvSpPr>
        <p:spPr>
          <a:xfrm>
            <a:off x="4546242" y="1507850"/>
            <a:ext cx="7645758" cy="5447645"/>
          </a:xfrm>
          <a:prstGeom prst="rect">
            <a:avLst/>
          </a:prstGeom>
          <a:noFill/>
        </p:spPr>
        <p:txBody>
          <a:bodyPr wrap="square" rtlCol="0">
            <a:spAutoFit/>
          </a:bodyPr>
          <a:lstStyle/>
          <a:p>
            <a:pPr algn="just" rtl="1"/>
            <a:r>
              <a:rPr lang="fa-IR" sz="2800" b="1" dirty="0">
                <a:solidFill>
                  <a:srgbClr val="FFFF00"/>
                </a:solidFill>
                <a:cs typeface="B Nazanin" panose="00000400000000000000" pitchFamily="2" charset="-78"/>
              </a:rPr>
              <a:t>راه کار :</a:t>
            </a:r>
          </a:p>
          <a:p>
            <a:pPr algn="just" rtl="1"/>
            <a:r>
              <a:rPr lang="fa-IR" sz="2800" b="1" dirty="0">
                <a:solidFill>
                  <a:srgbClr val="FFFF00"/>
                </a:solidFill>
                <a:cs typeface="B Nazanin" panose="00000400000000000000" pitchFamily="2" charset="-78"/>
              </a:rPr>
              <a:t>1-</a:t>
            </a:r>
            <a:r>
              <a:rPr lang="fa-IR" sz="2800" b="1" dirty="0">
                <a:cs typeface="B Nazanin" panose="00000400000000000000" pitchFamily="2" charset="-78"/>
              </a:rPr>
              <a:t>به دانش آموزان اجازه دهیم نظرات خود را در مورد اداره ی کلاس و قوانین آن بیان کنند. این موضوع نه تنها فرصتی برای ابراز وجود آن ها است ، بلکه باعث می شود به قوانینی که خود آن ها تعیین کرده اند ، پایبند باشند و نظم کلاس هم بیشتر خواهد شد.</a:t>
            </a:r>
            <a:endParaRPr lang="en-US" sz="2800" b="1" dirty="0">
              <a:cs typeface="B Nazanin" panose="00000400000000000000" pitchFamily="2" charset="-78"/>
            </a:endParaRPr>
          </a:p>
          <a:p>
            <a:pPr algn="just" rtl="1"/>
            <a:endParaRPr lang="fa-IR" sz="800" b="1" dirty="0">
              <a:cs typeface="B Nazanin" panose="00000400000000000000" pitchFamily="2" charset="-78"/>
            </a:endParaRPr>
          </a:p>
          <a:p>
            <a:pPr algn="just" rtl="1"/>
            <a:r>
              <a:rPr lang="fa-IR" sz="2800" b="1" dirty="0">
                <a:solidFill>
                  <a:srgbClr val="FFFF00"/>
                </a:solidFill>
                <a:cs typeface="B Nazanin" panose="00000400000000000000" pitchFamily="2" charset="-78"/>
              </a:rPr>
              <a:t>2-</a:t>
            </a:r>
            <a:r>
              <a:rPr lang="fa-IR" sz="2800" b="1" dirty="0">
                <a:cs typeface="B Nazanin" panose="00000400000000000000" pitchFamily="2" charset="-78"/>
              </a:rPr>
              <a:t>تکالیفی به عنوان تحقیق یا پروژه برای دانش آموزان تعیین کنیم و از آن ها بخواهیم در کلاس برای هم کلاسی های خود ارائه کنند.</a:t>
            </a:r>
            <a:endParaRPr lang="en-US" sz="2800" b="1" dirty="0">
              <a:cs typeface="B Nazanin" panose="00000400000000000000" pitchFamily="2" charset="-78"/>
            </a:endParaRPr>
          </a:p>
          <a:p>
            <a:pPr algn="just" rtl="1"/>
            <a:endParaRPr lang="fa-IR" sz="800" b="1" dirty="0">
              <a:cs typeface="B Nazanin" panose="00000400000000000000" pitchFamily="2" charset="-78"/>
            </a:endParaRPr>
          </a:p>
          <a:p>
            <a:pPr algn="just" rtl="1"/>
            <a:r>
              <a:rPr lang="fa-IR" sz="2800" b="1" dirty="0">
                <a:solidFill>
                  <a:srgbClr val="FFFF00"/>
                </a:solidFill>
                <a:cs typeface="B Nazanin" panose="00000400000000000000" pitchFamily="2" charset="-78"/>
              </a:rPr>
              <a:t>3-</a:t>
            </a:r>
            <a:r>
              <a:rPr lang="fa-IR" sz="2800" b="1" dirty="0">
                <a:cs typeface="B Nazanin" panose="00000400000000000000" pitchFamily="2" charset="-78"/>
              </a:rPr>
              <a:t>درس انشا یکی از بهترین راه ها برای ابراز وجود است . که اکثراً در مدارس به آن بی توجهی می شود.</a:t>
            </a:r>
            <a:endParaRPr lang="en-US" sz="2800" b="1" dirty="0">
              <a:cs typeface="B Nazanin" panose="00000400000000000000" pitchFamily="2" charset="-78"/>
            </a:endParaRPr>
          </a:p>
          <a:p>
            <a:pPr algn="r" rtl="1"/>
            <a:endParaRPr lang="en-US" sz="2400" dirty="0">
              <a:solidFill>
                <a:srgbClr val="FFFF00"/>
              </a:solidFill>
              <a:cs typeface="B Nazanin" panose="00000400000000000000" pitchFamily="2" charset="-78"/>
            </a:endParaRPr>
          </a:p>
        </p:txBody>
      </p:sp>
      <p:pic>
        <p:nvPicPr>
          <p:cNvPr id="7" name="Picture 6">
            <a:extLst>
              <a:ext uri="{FF2B5EF4-FFF2-40B4-BE49-F238E27FC236}">
                <a16:creationId xmlns="" xmlns:a16="http://schemas.microsoft.com/office/drawing/2014/main" id="{F78A4507-B52D-4AE3-A63B-E4FAF9B62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378"/>
            <a:ext cx="4406900" cy="4341681"/>
          </a:xfrm>
          <a:prstGeom prst="rect">
            <a:avLst/>
          </a:prstGeom>
        </p:spPr>
      </p:pic>
      <p:sp>
        <p:nvSpPr>
          <p:cNvPr id="4" name="Slide Number Placeholder 3">
            <a:extLst>
              <a:ext uri="{FF2B5EF4-FFF2-40B4-BE49-F238E27FC236}">
                <a16:creationId xmlns="" xmlns:a16="http://schemas.microsoft.com/office/drawing/2014/main" id="{A2086035-8380-495C-BD2B-11F001C4A9F1}"/>
              </a:ext>
            </a:extLst>
          </p:cNvPr>
          <p:cNvSpPr>
            <a:spLocks noGrp="1"/>
          </p:cNvSpPr>
          <p:nvPr>
            <p:ph type="sldNum" sz="quarter" idx="12"/>
          </p:nvPr>
        </p:nvSpPr>
        <p:spPr/>
        <p:txBody>
          <a:bodyPr/>
          <a:lstStyle/>
          <a:p>
            <a:fld id="{B76C52C5-A2AD-4A2F-AAC7-7A15081692A0}" type="slidenum">
              <a:rPr lang="en-US" smtClean="0"/>
              <a:t>12</a:t>
            </a:fld>
            <a:endParaRPr lang="en-US"/>
          </a:p>
        </p:txBody>
      </p:sp>
    </p:spTree>
    <p:extLst>
      <p:ext uri="{BB962C8B-B14F-4D97-AF65-F5344CB8AC3E}">
        <p14:creationId xmlns:p14="http://schemas.microsoft.com/office/powerpoint/2010/main" val="1744913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7859FD8-20E1-4884-8505-8E7B119EA03A}"/>
              </a:ext>
            </a:extLst>
          </p:cNvPr>
          <p:cNvSpPr/>
          <p:nvPr/>
        </p:nvSpPr>
        <p:spPr>
          <a:xfrm>
            <a:off x="5181599" y="1307237"/>
            <a:ext cx="7010401" cy="5693866"/>
          </a:xfrm>
          <a:prstGeom prst="rect">
            <a:avLst/>
          </a:prstGeom>
        </p:spPr>
        <p:txBody>
          <a:bodyPr wrap="square">
            <a:spAutoFit/>
          </a:bodyPr>
          <a:lstStyle/>
          <a:p>
            <a:pPr algn="just" rtl="1"/>
            <a:endParaRPr lang="en-US" sz="2800" b="1" dirty="0">
              <a:cs typeface="B Nazanin" panose="00000400000000000000" pitchFamily="2" charset="-78"/>
            </a:endParaRPr>
          </a:p>
          <a:p>
            <a:pPr algn="just" rtl="1"/>
            <a:r>
              <a:rPr lang="fa-IR" sz="2800" b="1" dirty="0">
                <a:solidFill>
                  <a:srgbClr val="FFFF00"/>
                </a:solidFill>
                <a:cs typeface="B Nazanin" panose="00000400000000000000" pitchFamily="2" charset="-78"/>
              </a:rPr>
              <a:t>4-</a:t>
            </a:r>
            <a:r>
              <a:rPr lang="fa-IR" sz="2800" b="1" dirty="0">
                <a:solidFill>
                  <a:schemeClr val="tx2"/>
                </a:solidFill>
                <a:cs typeface="B Nazanin" panose="00000400000000000000" pitchFamily="2" charset="-78"/>
              </a:rPr>
              <a:t>بکارگیری روش های نوین آموزش که دانش آموزان مشارکت فعال داشته باشند (برخلاف روش هایی نظیر سخنرانی که دانش آموز منفعل است).</a:t>
            </a:r>
            <a:endParaRPr lang="en-US" sz="2800" b="1" dirty="0">
              <a:solidFill>
                <a:schemeClr val="tx2"/>
              </a:solidFill>
              <a:cs typeface="B Nazanin" panose="00000400000000000000" pitchFamily="2" charset="-78"/>
            </a:endParaRPr>
          </a:p>
          <a:p>
            <a:pPr algn="just" rtl="1"/>
            <a:endParaRPr lang="en-US" sz="2800" b="1" dirty="0">
              <a:solidFill>
                <a:schemeClr val="tx2"/>
              </a:solidFill>
              <a:cs typeface="B Nazanin" panose="00000400000000000000" pitchFamily="2" charset="-78"/>
            </a:endParaRPr>
          </a:p>
          <a:p>
            <a:pPr algn="just" rtl="1"/>
            <a:r>
              <a:rPr lang="fa-IR" sz="2800" b="1" dirty="0">
                <a:solidFill>
                  <a:srgbClr val="FFFF00"/>
                </a:solidFill>
                <a:cs typeface="B Nazanin" panose="00000400000000000000" pitchFamily="2" charset="-78"/>
              </a:rPr>
              <a:t>5-</a:t>
            </a:r>
            <a:r>
              <a:rPr lang="fa-IR" sz="2800" b="1" dirty="0">
                <a:solidFill>
                  <a:schemeClr val="tx2"/>
                </a:solidFill>
                <a:cs typeface="B Nazanin" panose="00000400000000000000" pitchFamily="2" charset="-78"/>
              </a:rPr>
              <a:t>استقبال از سؤالاتی که دانش آموزان می پرسند.</a:t>
            </a:r>
          </a:p>
          <a:p>
            <a:pPr algn="just" rtl="1"/>
            <a:endParaRPr lang="fa-IR" sz="2800" b="1" dirty="0">
              <a:solidFill>
                <a:schemeClr val="tx2"/>
              </a:solidFill>
              <a:cs typeface="B Nazanin" panose="00000400000000000000" pitchFamily="2" charset="-78"/>
            </a:endParaRPr>
          </a:p>
          <a:p>
            <a:pPr algn="just" rtl="1"/>
            <a:r>
              <a:rPr lang="fa-IR" sz="2800" b="1" dirty="0">
                <a:solidFill>
                  <a:srgbClr val="FFFF00"/>
                </a:solidFill>
                <a:cs typeface="B Nazanin" panose="00000400000000000000" pitchFamily="2" charset="-78"/>
              </a:rPr>
              <a:t>6-</a:t>
            </a:r>
            <a:r>
              <a:rPr lang="fa-IR" sz="2800" b="1" dirty="0">
                <a:solidFill>
                  <a:schemeClr val="tx2"/>
                </a:solidFill>
                <a:cs typeface="B Nazanin" panose="00000400000000000000" pitchFamily="2" charset="-78"/>
              </a:rPr>
              <a:t>ایجاد فرصت هایی برای صحبت دانش آموزان در جمع هرچند کوتاه و در مورد مسائل ساده و روزمره ( به عنوان مثال</a:t>
            </a:r>
            <a:r>
              <a:rPr lang="en-US" sz="2800" b="1" dirty="0">
                <a:solidFill>
                  <a:schemeClr val="tx2"/>
                </a:solidFill>
                <a:cs typeface="B Nazanin" panose="00000400000000000000" pitchFamily="2" charset="-78"/>
              </a:rPr>
              <a:t> </a:t>
            </a:r>
            <a:r>
              <a:rPr lang="fa-IR" sz="2800" b="1" dirty="0">
                <a:solidFill>
                  <a:schemeClr val="tx2"/>
                </a:solidFill>
                <a:cs typeface="B Nazanin" panose="00000400000000000000" pitchFamily="2" charset="-78"/>
              </a:rPr>
              <a:t>: در پایه ی اول ابتدایی از یک دانش آموز بخواهیم کارتونی را که دیروز دیده ، برای دوستان خود تعریف کنند ).</a:t>
            </a:r>
            <a:endParaRPr lang="en-US" sz="2800" b="1" dirty="0">
              <a:solidFill>
                <a:schemeClr val="tx2"/>
              </a:solidFill>
              <a:cs typeface="B Nazanin" panose="00000400000000000000" pitchFamily="2" charset="-78"/>
            </a:endParaRPr>
          </a:p>
          <a:p>
            <a:pPr algn="just" rtl="1"/>
            <a:endParaRPr lang="fa-IR" sz="2800" b="1" dirty="0">
              <a:solidFill>
                <a:schemeClr val="tx2"/>
              </a:solidFill>
              <a:cs typeface="B Nazanin" panose="00000400000000000000" pitchFamily="2" charset="-78"/>
            </a:endParaRPr>
          </a:p>
        </p:txBody>
      </p:sp>
      <p:pic>
        <p:nvPicPr>
          <p:cNvPr id="5" name="Picture 4">
            <a:extLst>
              <a:ext uri="{FF2B5EF4-FFF2-40B4-BE49-F238E27FC236}">
                <a16:creationId xmlns="" xmlns:a16="http://schemas.microsoft.com/office/drawing/2014/main" id="{FAE83867-D634-4007-BC46-AE07C21A6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29" y="1616840"/>
            <a:ext cx="4634925" cy="4148138"/>
          </a:xfrm>
          <a:prstGeom prst="rect">
            <a:avLst/>
          </a:prstGeom>
        </p:spPr>
      </p:pic>
      <p:sp>
        <p:nvSpPr>
          <p:cNvPr id="3" name="Slide Number Placeholder 2">
            <a:extLst>
              <a:ext uri="{FF2B5EF4-FFF2-40B4-BE49-F238E27FC236}">
                <a16:creationId xmlns="" xmlns:a16="http://schemas.microsoft.com/office/drawing/2014/main" id="{CC7EDEAF-614F-4CE9-964A-053DE28043E3}"/>
              </a:ext>
            </a:extLst>
          </p:cNvPr>
          <p:cNvSpPr>
            <a:spLocks noGrp="1"/>
          </p:cNvSpPr>
          <p:nvPr>
            <p:ph type="sldNum" sz="quarter" idx="12"/>
          </p:nvPr>
        </p:nvSpPr>
        <p:spPr/>
        <p:txBody>
          <a:bodyPr/>
          <a:lstStyle/>
          <a:p>
            <a:fld id="{B76C52C5-A2AD-4A2F-AAC7-7A15081692A0}" type="slidenum">
              <a:rPr lang="en-US" smtClean="0"/>
              <a:t>13</a:t>
            </a:fld>
            <a:endParaRPr lang="en-US"/>
          </a:p>
        </p:txBody>
      </p:sp>
    </p:spTree>
    <p:extLst>
      <p:ext uri="{BB962C8B-B14F-4D97-AF65-F5344CB8AC3E}">
        <p14:creationId xmlns:p14="http://schemas.microsoft.com/office/powerpoint/2010/main" val="3459765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AB6F2D7-AF2B-46DA-83FD-FA60124E5B44}"/>
              </a:ext>
            </a:extLst>
          </p:cNvPr>
          <p:cNvSpPr txBox="1"/>
          <p:nvPr/>
        </p:nvSpPr>
        <p:spPr>
          <a:xfrm>
            <a:off x="7223125" y="1889254"/>
            <a:ext cx="4653346" cy="707886"/>
          </a:xfrm>
          <a:prstGeom prst="rect">
            <a:avLst/>
          </a:prstGeom>
          <a:noFill/>
        </p:spPr>
        <p:txBody>
          <a:bodyPr wrap="square" rtlCol="0">
            <a:spAutoFit/>
          </a:bodyPr>
          <a:lstStyle/>
          <a:p>
            <a:pPr algn="r" rtl="1"/>
            <a:r>
              <a:rPr lang="fa-IR" sz="4000" b="1" dirty="0">
                <a:solidFill>
                  <a:srgbClr val="FF0000"/>
                </a:solidFill>
                <a:cs typeface="B Nazanin" panose="00000400000000000000" pitchFamily="2" charset="-78"/>
              </a:rPr>
              <a:t>3-</a:t>
            </a:r>
            <a:r>
              <a:rPr lang="fa-IR" sz="4000" b="1" dirty="0">
                <a:solidFill>
                  <a:srgbClr val="FF0000"/>
                </a:solidFill>
                <a:latin typeface="IRDast Nevis" panose="02000503000000020002" pitchFamily="2" charset="-78"/>
                <a:cs typeface="IRDast Nevis" panose="02000503000000020002" pitchFamily="2" charset="-78"/>
              </a:rPr>
              <a:t>غیبت استدلال گرایی</a:t>
            </a:r>
            <a:endParaRPr lang="en-US" sz="4000" b="1" dirty="0">
              <a:solidFill>
                <a:srgbClr val="FF0000"/>
              </a:solidFill>
              <a:latin typeface="IRDast Nevis" panose="02000503000000020002" pitchFamily="2" charset="-78"/>
              <a:cs typeface="IRDast Nevis" panose="02000503000000020002" pitchFamily="2" charset="-78"/>
            </a:endParaRPr>
          </a:p>
        </p:txBody>
      </p:sp>
      <p:sp>
        <p:nvSpPr>
          <p:cNvPr id="3" name="TextBox 2">
            <a:extLst>
              <a:ext uri="{FF2B5EF4-FFF2-40B4-BE49-F238E27FC236}">
                <a16:creationId xmlns="" xmlns:a16="http://schemas.microsoft.com/office/drawing/2014/main" id="{C8954302-B894-4F13-B770-D12B5FBECE5E}"/>
              </a:ext>
            </a:extLst>
          </p:cNvPr>
          <p:cNvSpPr txBox="1"/>
          <p:nvPr/>
        </p:nvSpPr>
        <p:spPr>
          <a:xfrm>
            <a:off x="6078828" y="2750384"/>
            <a:ext cx="6112570" cy="3416320"/>
          </a:xfrm>
          <a:prstGeom prst="rect">
            <a:avLst/>
          </a:prstGeom>
          <a:noFill/>
        </p:spPr>
        <p:txBody>
          <a:bodyPr wrap="square" rtlCol="0">
            <a:spAutoFit/>
          </a:bodyPr>
          <a:lstStyle/>
          <a:p>
            <a:pPr algn="just" rtl="1"/>
            <a:r>
              <a:rPr lang="fa-IR" sz="2400" b="1" dirty="0">
                <a:cs typeface="B Nazanin" panose="00000400000000000000" pitchFamily="2" charset="-78"/>
              </a:rPr>
              <a:t>آموزش و پرورش مبتنی بر استدلال نیست، مبتنی بر جایگزین های استدلال نظیر : تلقین کردن،</a:t>
            </a:r>
            <a:r>
              <a:rPr lang="en-US" sz="2400" b="1" dirty="0">
                <a:cs typeface="B Nazanin" panose="00000400000000000000" pitchFamily="2" charset="-78"/>
              </a:rPr>
              <a:t> </a:t>
            </a:r>
            <a:r>
              <a:rPr lang="fa-IR" sz="2400" b="1" dirty="0">
                <a:cs typeface="B Nazanin" panose="00000400000000000000" pitchFamily="2" charset="-78"/>
              </a:rPr>
              <a:t>تقلید کردن، تبعیت از افکار عمومی جامعه، همرنگی با جماعت و ...که البته شالوده ی اصلی همه ی آن ها </a:t>
            </a:r>
            <a:r>
              <a:rPr lang="fa-IR" sz="2400" b="1" dirty="0">
                <a:solidFill>
                  <a:srgbClr val="FF0000"/>
                </a:solidFill>
                <a:cs typeface="B Nazanin" panose="00000400000000000000" pitchFamily="2" charset="-78"/>
              </a:rPr>
              <a:t>بت سازی</a:t>
            </a:r>
            <a:r>
              <a:rPr lang="fa-IR" sz="2400" b="1" dirty="0">
                <a:cs typeface="B Nazanin" panose="00000400000000000000" pitchFamily="2" charset="-78"/>
              </a:rPr>
              <a:t> است یعنی : به جای آوردن دلیل منطقی برای پذیرش یک گزاره، می گوییم چون فلانی گفته پس صحیح است.(شاید برایتان پیش آمده که بخواهید با کودکی مخالفت کنید ولی هربار که برای او دلیل می آورید حرف شما را قبول نمی کند و می گوید معلم ما این طور نگقته</a:t>
            </a:r>
            <a:r>
              <a:rPr lang="fa-IR" sz="2400" b="1" dirty="0">
                <a:solidFill>
                  <a:srgbClr val="FFFF00"/>
                </a:solidFill>
                <a:cs typeface="B Nazanin" panose="00000400000000000000" pitchFamily="2" charset="-78"/>
              </a:rPr>
              <a:t>!</a:t>
            </a:r>
            <a:r>
              <a:rPr lang="fa-IR" sz="2400" b="1" dirty="0">
                <a:cs typeface="B Nazanin" panose="00000400000000000000" pitchFamily="2" charset="-78"/>
              </a:rPr>
              <a:t>)</a:t>
            </a:r>
          </a:p>
        </p:txBody>
      </p:sp>
      <p:pic>
        <p:nvPicPr>
          <p:cNvPr id="6" name="Picture 5">
            <a:extLst>
              <a:ext uri="{FF2B5EF4-FFF2-40B4-BE49-F238E27FC236}">
                <a16:creationId xmlns="" xmlns:a16="http://schemas.microsoft.com/office/drawing/2014/main" id="{693371E0-1161-47F9-AB47-412060E76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05500" cy="6858000"/>
          </a:xfrm>
          <a:prstGeom prst="rect">
            <a:avLst/>
          </a:prstGeom>
        </p:spPr>
      </p:pic>
      <p:pic>
        <p:nvPicPr>
          <p:cNvPr id="7" name="Picture 6">
            <a:extLst>
              <a:ext uri="{FF2B5EF4-FFF2-40B4-BE49-F238E27FC236}">
                <a16:creationId xmlns="" xmlns:a16="http://schemas.microsoft.com/office/drawing/2014/main" id="{DB60C4BB-12EE-4938-908A-DC692573DA92}"/>
              </a:ext>
            </a:extLst>
          </p:cNvPr>
          <p:cNvPicPr>
            <a:picLocks noChangeAspect="1"/>
          </p:cNvPicPr>
          <p:nvPr/>
        </p:nvPicPr>
        <p:blipFill>
          <a:blip r:embed="rId3"/>
          <a:stretch>
            <a:fillRect/>
          </a:stretch>
        </p:blipFill>
        <p:spPr>
          <a:xfrm>
            <a:off x="2224088" y="144191"/>
            <a:ext cx="3708400" cy="2606193"/>
          </a:xfrm>
          <a:prstGeom prst="rect">
            <a:avLst/>
          </a:prstGeom>
        </p:spPr>
      </p:pic>
      <p:pic>
        <p:nvPicPr>
          <p:cNvPr id="9" name="Picture 8">
            <a:extLst>
              <a:ext uri="{FF2B5EF4-FFF2-40B4-BE49-F238E27FC236}">
                <a16:creationId xmlns="" xmlns:a16="http://schemas.microsoft.com/office/drawing/2014/main" id="{FF27D57D-5C69-41F3-B3DE-C9917C43C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300" y="197682"/>
            <a:ext cx="2298098" cy="1691571"/>
          </a:xfrm>
          <a:prstGeom prst="rect">
            <a:avLst/>
          </a:prstGeom>
        </p:spPr>
      </p:pic>
      <p:sp>
        <p:nvSpPr>
          <p:cNvPr id="4" name="Slide Number Placeholder 3">
            <a:extLst>
              <a:ext uri="{FF2B5EF4-FFF2-40B4-BE49-F238E27FC236}">
                <a16:creationId xmlns="" xmlns:a16="http://schemas.microsoft.com/office/drawing/2014/main" id="{659DB6E5-1FA0-45BB-ADA7-F6D3F2033C74}"/>
              </a:ext>
            </a:extLst>
          </p:cNvPr>
          <p:cNvSpPr>
            <a:spLocks noGrp="1"/>
          </p:cNvSpPr>
          <p:nvPr>
            <p:ph type="sldNum" sz="quarter" idx="12"/>
          </p:nvPr>
        </p:nvSpPr>
        <p:spPr/>
        <p:txBody>
          <a:bodyPr/>
          <a:lstStyle/>
          <a:p>
            <a:fld id="{B76C52C5-A2AD-4A2F-AAC7-7A15081692A0}" type="slidenum">
              <a:rPr lang="en-US" smtClean="0"/>
              <a:t>14</a:t>
            </a:fld>
            <a:endParaRPr lang="en-US"/>
          </a:p>
        </p:txBody>
      </p:sp>
    </p:spTree>
    <p:extLst>
      <p:ext uri="{BB962C8B-B14F-4D97-AF65-F5344CB8AC3E}">
        <p14:creationId xmlns:p14="http://schemas.microsoft.com/office/powerpoint/2010/main" val="283608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0209FA2-EB30-47ED-98E0-E07D139F6DAB}"/>
              </a:ext>
            </a:extLst>
          </p:cNvPr>
          <p:cNvSpPr txBox="1"/>
          <p:nvPr/>
        </p:nvSpPr>
        <p:spPr>
          <a:xfrm>
            <a:off x="5911403" y="1244798"/>
            <a:ext cx="5734497" cy="5078313"/>
          </a:xfrm>
          <a:prstGeom prst="rect">
            <a:avLst/>
          </a:prstGeom>
          <a:noFill/>
        </p:spPr>
        <p:txBody>
          <a:bodyPr wrap="square" rtlCol="0">
            <a:spAutoFit/>
          </a:bodyPr>
          <a:lstStyle/>
          <a:p>
            <a:pPr algn="just" rtl="1"/>
            <a:r>
              <a:rPr lang="fa-IR" sz="2400" b="1" dirty="0">
                <a:cs typeface="B Nazanin" panose="00000400000000000000" pitchFamily="2" charset="-78"/>
              </a:rPr>
              <a:t>معضل غیبت استدلال باعث شده که شاهد خیل عظیم افراد صاحب نظر در همه ی زمینه ها باشیم.</a:t>
            </a:r>
            <a:endParaRPr lang="en-US" sz="2400" b="1" dirty="0">
              <a:cs typeface="B Nazanin" panose="00000400000000000000" pitchFamily="2" charset="-78"/>
            </a:endParaRPr>
          </a:p>
          <a:p>
            <a:pPr algn="just" rtl="1"/>
            <a:r>
              <a:rPr lang="fa-IR" sz="2400" b="1" dirty="0">
                <a:cs typeface="B Nazanin" panose="00000400000000000000" pitchFamily="2" charset="-78"/>
              </a:rPr>
              <a:t>این معضل در فضای مجازی بسیار حاد تر است.</a:t>
            </a:r>
          </a:p>
          <a:p>
            <a:pPr algn="just" rtl="1"/>
            <a:r>
              <a:rPr lang="fa-IR" sz="2400" b="1" dirty="0">
                <a:cs typeface="B Nazanin" panose="00000400000000000000" pitchFamily="2" charset="-78"/>
              </a:rPr>
              <a:t>همه ی افراد می توانند در عرض چند دقیقه یک صفحه ی اجتماعی برای خود ایجاد کرده و شروع به انتشار افکار خود کنند درست یا نادرست!</a:t>
            </a:r>
          </a:p>
          <a:p>
            <a:pPr algn="just" rtl="1"/>
            <a:r>
              <a:rPr lang="fa-IR" sz="2400" b="1" dirty="0">
                <a:cs typeface="B Nazanin" panose="00000400000000000000" pitchFamily="2" charset="-78"/>
              </a:rPr>
              <a:t>در این در هم تنیدگی افکار درست و غلط گاهی تشخیص درست از غلط پیچیده می شود.</a:t>
            </a:r>
          </a:p>
          <a:p>
            <a:pPr algn="just" rtl="1"/>
            <a:r>
              <a:rPr lang="fa-IR" sz="2400" b="1" dirty="0">
                <a:cs typeface="B Nazanin" panose="00000400000000000000" pitchFamily="2" charset="-78"/>
              </a:rPr>
              <a:t>و در واقع مشکل اینجاست که ما روش فکر کردن را به دانش آموزان یاد نداده ایم و دانش آموز دیروز همه چیز دان امروز شده </a:t>
            </a:r>
            <a:r>
              <a:rPr lang="fa-IR" sz="3600" b="1" dirty="0">
                <a:solidFill>
                  <a:srgbClr val="FFFF00"/>
                </a:solidFill>
                <a:cs typeface="B Nazanin" panose="00000400000000000000" pitchFamily="2" charset="-78"/>
              </a:rPr>
              <a:t>!</a:t>
            </a:r>
          </a:p>
          <a:p>
            <a:pPr algn="r" rtl="1"/>
            <a:r>
              <a:rPr lang="fa-IR" sz="2400" b="1" dirty="0">
                <a:solidFill>
                  <a:srgbClr val="FF0000"/>
                </a:solidFill>
                <a:cs typeface="B Nazanin" panose="00000400000000000000" pitchFamily="2" charset="-78"/>
              </a:rPr>
              <a:t>کسی که دلیل جو باشد نه هر چیزی را می گوید و نه هر چیزی را باور می کند.</a:t>
            </a:r>
            <a:endParaRPr lang="en-US" sz="2400" b="1" dirty="0">
              <a:solidFill>
                <a:srgbClr val="FF0000"/>
              </a:solidFill>
              <a:cs typeface="B Nazanin" panose="00000400000000000000" pitchFamily="2" charset="-78"/>
            </a:endParaRPr>
          </a:p>
        </p:txBody>
      </p:sp>
      <p:pic>
        <p:nvPicPr>
          <p:cNvPr id="4" name="Picture 3">
            <a:extLst>
              <a:ext uri="{FF2B5EF4-FFF2-40B4-BE49-F238E27FC236}">
                <a16:creationId xmlns="" xmlns:a16="http://schemas.microsoft.com/office/drawing/2014/main" id="{3D993D61-AFBE-4786-B78B-5BBB60A55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1244798"/>
            <a:ext cx="5245100" cy="4978400"/>
          </a:xfrm>
          <a:prstGeom prst="rect">
            <a:avLst/>
          </a:prstGeom>
        </p:spPr>
      </p:pic>
      <p:sp>
        <p:nvSpPr>
          <p:cNvPr id="3" name="Slide Number Placeholder 2">
            <a:extLst>
              <a:ext uri="{FF2B5EF4-FFF2-40B4-BE49-F238E27FC236}">
                <a16:creationId xmlns="" xmlns:a16="http://schemas.microsoft.com/office/drawing/2014/main" id="{21D20F32-0976-4F25-B58E-6D2C93F364FE}"/>
              </a:ext>
            </a:extLst>
          </p:cNvPr>
          <p:cNvSpPr>
            <a:spLocks noGrp="1"/>
          </p:cNvSpPr>
          <p:nvPr>
            <p:ph type="sldNum" sz="quarter" idx="12"/>
          </p:nvPr>
        </p:nvSpPr>
        <p:spPr/>
        <p:txBody>
          <a:bodyPr/>
          <a:lstStyle/>
          <a:p>
            <a:fld id="{B76C52C5-A2AD-4A2F-AAC7-7A15081692A0}" type="slidenum">
              <a:rPr lang="en-US" smtClean="0"/>
              <a:t>15</a:t>
            </a:fld>
            <a:endParaRPr lang="en-US"/>
          </a:p>
        </p:txBody>
      </p:sp>
    </p:spTree>
    <p:extLst>
      <p:ext uri="{BB962C8B-B14F-4D97-AF65-F5344CB8AC3E}">
        <p14:creationId xmlns:p14="http://schemas.microsoft.com/office/powerpoint/2010/main" val="925431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85196AC-89E3-4DA8-BE62-2A0602419284}"/>
              </a:ext>
            </a:extLst>
          </p:cNvPr>
          <p:cNvSpPr txBox="1"/>
          <p:nvPr/>
        </p:nvSpPr>
        <p:spPr>
          <a:xfrm>
            <a:off x="7696200" y="229512"/>
            <a:ext cx="2324100" cy="523220"/>
          </a:xfrm>
          <a:prstGeom prst="rect">
            <a:avLst/>
          </a:prstGeom>
          <a:noFill/>
        </p:spPr>
        <p:txBody>
          <a:bodyPr wrap="square" rtlCol="0">
            <a:spAutoFit/>
          </a:bodyPr>
          <a:lstStyle/>
          <a:p>
            <a:pPr algn="r" rtl="1"/>
            <a:r>
              <a:rPr lang="fa-IR" sz="2800" dirty="0">
                <a:solidFill>
                  <a:srgbClr val="FFFF00"/>
                </a:solidFill>
                <a:cs typeface="B Nazanin" panose="00000400000000000000" pitchFamily="2" charset="-78"/>
              </a:rPr>
              <a:t>راهکار :</a:t>
            </a:r>
            <a:endParaRPr lang="en-US" sz="2800" dirty="0">
              <a:solidFill>
                <a:srgbClr val="FFFF00"/>
              </a:solidFill>
              <a:cs typeface="B Nazanin" panose="00000400000000000000" pitchFamily="2" charset="-78"/>
            </a:endParaRPr>
          </a:p>
        </p:txBody>
      </p:sp>
      <p:sp>
        <p:nvSpPr>
          <p:cNvPr id="3" name="TextBox 2">
            <a:extLst>
              <a:ext uri="{FF2B5EF4-FFF2-40B4-BE49-F238E27FC236}">
                <a16:creationId xmlns="" xmlns:a16="http://schemas.microsoft.com/office/drawing/2014/main" id="{EDCE643F-BB83-427E-96BC-B02F9D052F0C}"/>
              </a:ext>
            </a:extLst>
          </p:cNvPr>
          <p:cNvSpPr txBox="1"/>
          <p:nvPr/>
        </p:nvSpPr>
        <p:spPr>
          <a:xfrm>
            <a:off x="4584704" y="1267271"/>
            <a:ext cx="7378700" cy="1569660"/>
          </a:xfrm>
          <a:prstGeom prst="rect">
            <a:avLst/>
          </a:prstGeom>
          <a:noFill/>
        </p:spPr>
        <p:txBody>
          <a:bodyPr wrap="square" rtlCol="0">
            <a:spAutoFit/>
          </a:bodyPr>
          <a:lstStyle/>
          <a:p>
            <a:pPr algn="r" rtl="1"/>
            <a:r>
              <a:rPr lang="fa-IR" sz="2400" dirty="0">
                <a:solidFill>
                  <a:srgbClr val="FFFF00"/>
                </a:solidFill>
                <a:cs typeface="B Nazanin" panose="00000400000000000000" pitchFamily="2" charset="-78"/>
              </a:rPr>
              <a:t>1-</a:t>
            </a:r>
            <a:r>
              <a:rPr lang="fa-IR" sz="2400" dirty="0">
                <a:cs typeface="B Nazanin" panose="00000400000000000000" pitchFamily="2" charset="-78"/>
              </a:rPr>
              <a:t> معلمان باید مراقب گفته های خود در کلاس باشند و در جواب دادن به سوالات دانش آموزان دقت کنند. اگر معلم خودش از جایگزین های استدلال استفاده کند، دیگر نمی توان انتظار زیادی از دانش آموزان داشت زیرا دانش آموزان خصوصاً در سنین پایین تا حد زیادی تحت تأثیر معلم اند.</a:t>
            </a:r>
            <a:endParaRPr lang="en-US" sz="2400" dirty="0">
              <a:cs typeface="B Nazanin" panose="00000400000000000000" pitchFamily="2" charset="-78"/>
            </a:endParaRPr>
          </a:p>
        </p:txBody>
      </p:sp>
      <p:sp>
        <p:nvSpPr>
          <p:cNvPr id="4" name="TextBox 3">
            <a:extLst>
              <a:ext uri="{FF2B5EF4-FFF2-40B4-BE49-F238E27FC236}">
                <a16:creationId xmlns="" xmlns:a16="http://schemas.microsoft.com/office/drawing/2014/main" id="{593852AF-2041-4964-911E-5F3ED9F700C5}"/>
              </a:ext>
            </a:extLst>
          </p:cNvPr>
          <p:cNvSpPr txBox="1"/>
          <p:nvPr/>
        </p:nvSpPr>
        <p:spPr>
          <a:xfrm>
            <a:off x="4889504" y="3095574"/>
            <a:ext cx="7073900" cy="2677656"/>
          </a:xfrm>
          <a:prstGeom prst="rect">
            <a:avLst/>
          </a:prstGeom>
          <a:noFill/>
        </p:spPr>
        <p:txBody>
          <a:bodyPr wrap="square" rtlCol="0">
            <a:spAutoFit/>
          </a:bodyPr>
          <a:lstStyle/>
          <a:p>
            <a:pPr algn="r" rtl="1"/>
            <a:r>
              <a:rPr lang="fa-IR" sz="2400" dirty="0">
                <a:solidFill>
                  <a:srgbClr val="FFFF00"/>
                </a:solidFill>
                <a:cs typeface="B Nazanin" panose="00000400000000000000" pitchFamily="2" charset="-78"/>
              </a:rPr>
              <a:t>2-آموزش مقدماتی اصول منطق و فلسفه در سنین پایین تر</a:t>
            </a:r>
          </a:p>
          <a:p>
            <a:pPr algn="r" rtl="1"/>
            <a:r>
              <a:rPr lang="fa-IR" sz="2400" dirty="0">
                <a:cs typeface="B Nazanin" panose="00000400000000000000" pitchFamily="2" charset="-78"/>
              </a:rPr>
              <a:t>دوران ابتدایی و راهنمایی برای کودکان بسیار مهم است. اگر در این سنین روش صحیح استدلال و منطق را یاد گیرند در ادامه با استفاده از این اصول راه خود را از بی راهه و اندیشه ها و افکار غیر منطقی پیدا خواهند کرد.</a:t>
            </a:r>
          </a:p>
          <a:p>
            <a:pPr algn="r" rtl="1"/>
            <a:r>
              <a:rPr lang="fa-IR" sz="2400" dirty="0">
                <a:cs typeface="B Nazanin" panose="00000400000000000000" pitchFamily="2" charset="-78"/>
              </a:rPr>
              <a:t>امروزه که به راحتی چند کلیک کردن می توان به حجم عظیمی از اطلاعات دسترسی پیدا کرد، بی شک منطق و فلسفه حکم یک صافی را خواهد داشت که با آن می توان درست را از غلط جدا کرد.</a:t>
            </a:r>
            <a:endParaRPr lang="en-US" sz="2400" dirty="0">
              <a:cs typeface="B Nazanin" panose="00000400000000000000" pitchFamily="2" charset="-78"/>
            </a:endParaRPr>
          </a:p>
        </p:txBody>
      </p:sp>
      <p:pic>
        <p:nvPicPr>
          <p:cNvPr id="5" name="Picture 4">
            <a:extLst>
              <a:ext uri="{FF2B5EF4-FFF2-40B4-BE49-F238E27FC236}">
                <a16:creationId xmlns="" xmlns:a16="http://schemas.microsoft.com/office/drawing/2014/main" id="{CE027251-12CA-4EFB-AFC0-09538120F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698" y="603647"/>
            <a:ext cx="3441700" cy="3202215"/>
          </a:xfrm>
          <a:prstGeom prst="rect">
            <a:avLst/>
          </a:prstGeom>
        </p:spPr>
      </p:pic>
      <p:sp>
        <p:nvSpPr>
          <p:cNvPr id="7" name="TextBox 6">
            <a:extLst>
              <a:ext uri="{FF2B5EF4-FFF2-40B4-BE49-F238E27FC236}">
                <a16:creationId xmlns="" xmlns:a16="http://schemas.microsoft.com/office/drawing/2014/main" id="{4FE8B19D-90E6-4789-878E-2D91D8BF0DB1}"/>
              </a:ext>
            </a:extLst>
          </p:cNvPr>
          <p:cNvSpPr txBox="1"/>
          <p:nvPr/>
        </p:nvSpPr>
        <p:spPr>
          <a:xfrm>
            <a:off x="2743204" y="6031873"/>
            <a:ext cx="9220200" cy="461665"/>
          </a:xfrm>
          <a:prstGeom prst="rect">
            <a:avLst/>
          </a:prstGeom>
          <a:noFill/>
        </p:spPr>
        <p:txBody>
          <a:bodyPr wrap="square" rtlCol="0">
            <a:spAutoFit/>
          </a:bodyPr>
          <a:lstStyle/>
          <a:p>
            <a:pPr algn="r"/>
            <a:r>
              <a:rPr lang="fa-IR" sz="2400" dirty="0">
                <a:solidFill>
                  <a:srgbClr val="FFFF00"/>
                </a:solidFill>
                <a:cs typeface="B Nazanin" panose="00000400000000000000" pitchFamily="2" charset="-78"/>
              </a:rPr>
              <a:t>3-</a:t>
            </a:r>
            <a:r>
              <a:rPr lang="fa-IR" sz="2400" dirty="0">
                <a:cs typeface="B Nazanin" panose="00000400000000000000" pitchFamily="2" charset="-78"/>
              </a:rPr>
              <a:t>تشویق دانش آموزان به سوال پرسیدن و دادن جواب منطقی به آن ها.</a:t>
            </a:r>
          </a:p>
        </p:txBody>
      </p:sp>
      <p:pic>
        <p:nvPicPr>
          <p:cNvPr id="8" name="Picture 7">
            <a:extLst>
              <a:ext uri="{FF2B5EF4-FFF2-40B4-BE49-F238E27FC236}">
                <a16:creationId xmlns="" xmlns:a16="http://schemas.microsoft.com/office/drawing/2014/main" id="{EF933A01-8F58-43E2-879A-91283CA5A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648" y="3805862"/>
            <a:ext cx="3225800" cy="3202215"/>
          </a:xfrm>
          <a:prstGeom prst="rect">
            <a:avLst/>
          </a:prstGeom>
        </p:spPr>
      </p:pic>
      <p:sp>
        <p:nvSpPr>
          <p:cNvPr id="6" name="Slide Number Placeholder 5">
            <a:extLst>
              <a:ext uri="{FF2B5EF4-FFF2-40B4-BE49-F238E27FC236}">
                <a16:creationId xmlns="" xmlns:a16="http://schemas.microsoft.com/office/drawing/2014/main" id="{D8FBDAB0-BD84-476A-A60C-4B650844B0BD}"/>
              </a:ext>
            </a:extLst>
          </p:cNvPr>
          <p:cNvSpPr>
            <a:spLocks noGrp="1"/>
          </p:cNvSpPr>
          <p:nvPr>
            <p:ph type="sldNum" sz="quarter" idx="12"/>
          </p:nvPr>
        </p:nvSpPr>
        <p:spPr/>
        <p:txBody>
          <a:bodyPr/>
          <a:lstStyle/>
          <a:p>
            <a:fld id="{B76C52C5-A2AD-4A2F-AAC7-7A15081692A0}" type="slidenum">
              <a:rPr lang="en-US" smtClean="0"/>
              <a:t>16</a:t>
            </a:fld>
            <a:endParaRPr lang="en-US"/>
          </a:p>
        </p:txBody>
      </p:sp>
    </p:spTree>
    <p:extLst>
      <p:ext uri="{BB962C8B-B14F-4D97-AF65-F5344CB8AC3E}">
        <p14:creationId xmlns:p14="http://schemas.microsoft.com/office/powerpoint/2010/main" val="537992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ED205D0-D106-49F2-8B55-9891BC04B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20" y="0"/>
            <a:ext cx="2438400" cy="1888652"/>
          </a:xfrm>
          <a:prstGeom prst="rect">
            <a:avLst/>
          </a:prstGeom>
        </p:spPr>
      </p:pic>
      <p:sp>
        <p:nvSpPr>
          <p:cNvPr id="4" name="TextBox 3">
            <a:extLst>
              <a:ext uri="{FF2B5EF4-FFF2-40B4-BE49-F238E27FC236}">
                <a16:creationId xmlns="" xmlns:a16="http://schemas.microsoft.com/office/drawing/2014/main" id="{42537727-DDCC-4B73-9CF2-4B7F4449BFBC}"/>
              </a:ext>
            </a:extLst>
          </p:cNvPr>
          <p:cNvSpPr txBox="1"/>
          <p:nvPr/>
        </p:nvSpPr>
        <p:spPr>
          <a:xfrm>
            <a:off x="965915" y="305743"/>
            <a:ext cx="6387385" cy="707886"/>
          </a:xfrm>
          <a:prstGeom prst="rect">
            <a:avLst/>
          </a:prstGeom>
          <a:noFill/>
        </p:spPr>
        <p:txBody>
          <a:bodyPr wrap="square" rtlCol="0">
            <a:spAutoFit/>
          </a:bodyPr>
          <a:lstStyle/>
          <a:p>
            <a:pPr algn="r" rtl="1"/>
            <a:r>
              <a:rPr lang="fa-IR" sz="4000" b="1" dirty="0">
                <a:solidFill>
                  <a:srgbClr val="FF0000"/>
                </a:solidFill>
                <a:latin typeface="Arial Rounded MT Bold" panose="020F0704030504030204" pitchFamily="34" charset="0"/>
                <a:cs typeface="B Nazanin" panose="00000400000000000000" pitchFamily="2" charset="-78"/>
              </a:rPr>
              <a:t>4</a:t>
            </a:r>
            <a:r>
              <a:rPr lang="fa-IR" sz="4000" b="1" dirty="0">
                <a:solidFill>
                  <a:srgbClr val="FF0000"/>
                </a:solidFill>
                <a:latin typeface="IRDast Nevis" panose="02000503000000020002" pitchFamily="2" charset="-78"/>
                <a:cs typeface="IRDast Nevis" panose="02000503000000020002" pitchFamily="2" charset="-78"/>
              </a:rPr>
              <a:t>-غیبت درس های زندگی</a:t>
            </a:r>
            <a:endParaRPr lang="en-US" sz="4000" b="1" dirty="0">
              <a:solidFill>
                <a:srgbClr val="FF0000"/>
              </a:solidFill>
              <a:latin typeface="IRDast Nevis" panose="02000503000000020002" pitchFamily="2" charset="-78"/>
              <a:cs typeface="IRDast Nevis" panose="02000503000000020002" pitchFamily="2" charset="-78"/>
            </a:endParaRPr>
          </a:p>
        </p:txBody>
      </p:sp>
      <p:sp>
        <p:nvSpPr>
          <p:cNvPr id="5" name="TextBox 4">
            <a:extLst>
              <a:ext uri="{FF2B5EF4-FFF2-40B4-BE49-F238E27FC236}">
                <a16:creationId xmlns="" xmlns:a16="http://schemas.microsoft.com/office/drawing/2014/main" id="{EBF58F74-9F20-4FEC-A7C0-263F69DC3227}"/>
              </a:ext>
            </a:extLst>
          </p:cNvPr>
          <p:cNvSpPr txBox="1"/>
          <p:nvPr/>
        </p:nvSpPr>
        <p:spPr>
          <a:xfrm>
            <a:off x="90152" y="1231900"/>
            <a:ext cx="7949968" cy="5262979"/>
          </a:xfrm>
          <a:prstGeom prst="rect">
            <a:avLst/>
          </a:prstGeom>
          <a:noFill/>
        </p:spPr>
        <p:txBody>
          <a:bodyPr wrap="square" rtlCol="0">
            <a:spAutoFit/>
          </a:bodyPr>
          <a:lstStyle/>
          <a:p>
            <a:pPr algn="just" rtl="1"/>
            <a:r>
              <a:rPr lang="fa-IR" sz="2800" b="1" dirty="0">
                <a:cs typeface="B Nazanin" panose="00000400000000000000" pitchFamily="2" charset="-78"/>
              </a:rPr>
              <a:t>زندگی کردن یک هنر است و بسیار پیچیده است و در مدارس ما توجهی به این موضوع نمی شود، که در صورت غفلت والدین و اطرافیان کودک نیز این موضوع به معضلی برای فرد تبدیل می شود. در گذشته های دور کودکان بیشتر وقت خود را در ارتباط با خانواده میگذراندند و والدین تجربیات خود را در اختیار بچه ها می گذاشتند و بچه ها یاد می گرفتند چطور باید زندگی کنند. ولی امروزه والدین اکثر وقت خود را کار می کنند و بچه ها نیز بیشتر وقت خود را در مدرسه می گذرانند. بنابراین مسؤلیت آموزش چگونه زندگی کردن و دست و پنجه نرم کردن با مسائل زندگی بر عهده ی مدرسه است. یا دست کم باید این را مشخص کرد که این وظیفه را مدرسه بر عهده می گیرد یا نه تا والدین نیز تکلیف خود را بدانند</a:t>
            </a:r>
            <a:r>
              <a:rPr lang="fa-IR" sz="2400" dirty="0">
                <a:cs typeface="B Nazanin" panose="00000400000000000000" pitchFamily="2" charset="-78"/>
              </a:rPr>
              <a:t>.</a:t>
            </a:r>
            <a:endParaRPr lang="en-US" sz="2400" dirty="0">
              <a:cs typeface="B Nazanin" panose="00000400000000000000" pitchFamily="2" charset="-78"/>
            </a:endParaRPr>
          </a:p>
        </p:txBody>
      </p:sp>
      <p:sp>
        <p:nvSpPr>
          <p:cNvPr id="2" name="Slide Number Placeholder 1">
            <a:extLst>
              <a:ext uri="{FF2B5EF4-FFF2-40B4-BE49-F238E27FC236}">
                <a16:creationId xmlns="" xmlns:a16="http://schemas.microsoft.com/office/drawing/2014/main" id="{0CD1A8C9-DFC9-40F9-8DFC-67B177E4D7E3}"/>
              </a:ext>
            </a:extLst>
          </p:cNvPr>
          <p:cNvSpPr>
            <a:spLocks noGrp="1"/>
          </p:cNvSpPr>
          <p:nvPr>
            <p:ph type="sldNum" sz="quarter" idx="12"/>
          </p:nvPr>
        </p:nvSpPr>
        <p:spPr/>
        <p:txBody>
          <a:bodyPr/>
          <a:lstStyle/>
          <a:p>
            <a:fld id="{B76C52C5-A2AD-4A2F-AAC7-7A15081692A0}" type="slidenum">
              <a:rPr lang="en-US" smtClean="0"/>
              <a:t>17</a:t>
            </a:fld>
            <a:endParaRPr lang="en-US"/>
          </a:p>
        </p:txBody>
      </p:sp>
    </p:spTree>
    <p:extLst>
      <p:ext uri="{BB962C8B-B14F-4D97-AF65-F5344CB8AC3E}">
        <p14:creationId xmlns:p14="http://schemas.microsoft.com/office/powerpoint/2010/main" val="4012198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235D360-F5FD-40EE-B104-7CEAC1BD024A}"/>
              </a:ext>
            </a:extLst>
          </p:cNvPr>
          <p:cNvSpPr txBox="1"/>
          <p:nvPr/>
        </p:nvSpPr>
        <p:spPr>
          <a:xfrm>
            <a:off x="5016500" y="330012"/>
            <a:ext cx="5346700" cy="6186309"/>
          </a:xfrm>
          <a:prstGeom prst="rect">
            <a:avLst/>
          </a:prstGeom>
          <a:noFill/>
        </p:spPr>
        <p:txBody>
          <a:bodyPr wrap="square" rtlCol="0">
            <a:spAutoFit/>
          </a:bodyPr>
          <a:lstStyle/>
          <a:p>
            <a:pPr algn="r" rtl="1"/>
            <a:r>
              <a:rPr lang="fa-IR" sz="2400" dirty="0">
                <a:cs typeface="B Nazanin" panose="00000400000000000000" pitchFamily="2" charset="-78"/>
              </a:rPr>
              <a:t>خروجی آموزش و پرورش ما افرادی </a:t>
            </a:r>
            <a:r>
              <a:rPr lang="fa-IR" sz="2400" dirty="0">
                <a:solidFill>
                  <a:srgbClr val="FF0000"/>
                </a:solidFill>
                <a:cs typeface="B Nazanin" panose="00000400000000000000" pitchFamily="2" charset="-78"/>
              </a:rPr>
              <a:t>سربار</a:t>
            </a:r>
            <a:r>
              <a:rPr lang="fa-IR" sz="2400" dirty="0">
                <a:cs typeface="B Nazanin" panose="00000400000000000000" pitchFamily="2" charset="-78"/>
              </a:rPr>
              <a:t> هستند که نمی توانند از پس مسائل خود بر بیایند. اکثراً استقلال مالی ندارند و حرفه ای بلد نیستند. البته گروهی از افراد خارج از مدرسه و با هدایت والدین ممکن است وضعشان بهتر باشد و بتوانند افراد مستقلی باشند ولی اکثر خروجی ها اگر دانشگاه نروند افسرده و سرخورده می شوند و موفقیت خود را در ورود به دانشگاه می یابند. شمار زیاد دانشگاه ها هم جالب توجه است. مگر یک جامعه به چقدر دکتر،مهندس،استاد و ... نیاز دارد</a:t>
            </a:r>
            <a:r>
              <a:rPr lang="fa-IR" sz="3600" dirty="0">
                <a:solidFill>
                  <a:srgbClr val="FFFF00"/>
                </a:solidFill>
                <a:cs typeface="B Nazanin" panose="00000400000000000000" pitchFamily="2" charset="-78"/>
              </a:rPr>
              <a:t>؟!</a:t>
            </a:r>
          </a:p>
          <a:p>
            <a:pPr algn="r" rtl="1"/>
            <a:r>
              <a:rPr lang="fa-IR" sz="2400" dirty="0">
                <a:cs typeface="B Nazanin" panose="00000400000000000000" pitchFamily="2" charset="-78"/>
              </a:rPr>
              <a:t>همه وارد دانشگاه می شوند که موفق شوند در حالی که شاید ندانند استعداد و علاقه ی آن ها در زمینه ی دیگری است و موفقیت شان در خارج دانشگاه میسر است. اما سیستم آموزشی ما دانش آموزان را طوری هدایت می کند که استعداد ها سرکوب می شوند و همه را به دانشگاه سوق می دهد.</a:t>
            </a:r>
            <a:r>
              <a:rPr lang="en-US" sz="2400" dirty="0">
                <a:cs typeface="B Nazanin" panose="00000400000000000000" pitchFamily="2" charset="-78"/>
              </a:rPr>
              <a:t>)</a:t>
            </a:r>
            <a:r>
              <a:rPr lang="fa-IR" sz="2400" dirty="0">
                <a:cs typeface="B Nazanin" panose="00000400000000000000" pitchFamily="2" charset="-78"/>
              </a:rPr>
              <a:t>بی توجهی به </a:t>
            </a:r>
            <a:r>
              <a:rPr lang="fa-IR" sz="2400" dirty="0">
                <a:solidFill>
                  <a:srgbClr val="FF0000"/>
                </a:solidFill>
                <a:cs typeface="B Nazanin" panose="00000400000000000000" pitchFamily="2" charset="-78"/>
              </a:rPr>
              <a:t>تفاوت های فردی </a:t>
            </a:r>
            <a:r>
              <a:rPr lang="fa-IR" sz="2400" dirty="0">
                <a:cs typeface="B Nazanin" panose="00000400000000000000" pitchFamily="2" charset="-78"/>
              </a:rPr>
              <a:t>و سفت و سخت بودن برنامه های آموزشی)</a:t>
            </a:r>
            <a:endParaRPr lang="en-US" sz="2400" dirty="0">
              <a:cs typeface="B Nazanin" panose="00000400000000000000" pitchFamily="2" charset="-78"/>
            </a:endParaRPr>
          </a:p>
        </p:txBody>
      </p:sp>
      <p:pic>
        <p:nvPicPr>
          <p:cNvPr id="4" name="Picture 3">
            <a:extLst>
              <a:ext uri="{FF2B5EF4-FFF2-40B4-BE49-F238E27FC236}">
                <a16:creationId xmlns="" xmlns:a16="http://schemas.microsoft.com/office/drawing/2014/main" id="{4E96D548-1521-42EA-86ED-2DA0C8AD7B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50" y="341679"/>
            <a:ext cx="4241800" cy="3568700"/>
          </a:xfrm>
          <a:prstGeom prst="rect">
            <a:avLst/>
          </a:prstGeom>
        </p:spPr>
      </p:pic>
      <p:pic>
        <p:nvPicPr>
          <p:cNvPr id="6" name="Picture 5">
            <a:extLst>
              <a:ext uri="{FF2B5EF4-FFF2-40B4-BE49-F238E27FC236}">
                <a16:creationId xmlns="" xmlns:a16="http://schemas.microsoft.com/office/drawing/2014/main" id="{C01B4AE8-9C31-4FE9-9684-3F8AE38A8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 y="4223971"/>
            <a:ext cx="4241800" cy="2292350"/>
          </a:xfrm>
          <a:prstGeom prst="rect">
            <a:avLst/>
          </a:prstGeom>
        </p:spPr>
      </p:pic>
      <p:sp>
        <p:nvSpPr>
          <p:cNvPr id="3" name="Slide Number Placeholder 2">
            <a:extLst>
              <a:ext uri="{FF2B5EF4-FFF2-40B4-BE49-F238E27FC236}">
                <a16:creationId xmlns="" xmlns:a16="http://schemas.microsoft.com/office/drawing/2014/main" id="{C082A5E0-1C91-458C-84C3-1B523FFBCFF9}"/>
              </a:ext>
            </a:extLst>
          </p:cNvPr>
          <p:cNvSpPr>
            <a:spLocks noGrp="1"/>
          </p:cNvSpPr>
          <p:nvPr>
            <p:ph type="sldNum" sz="quarter" idx="12"/>
          </p:nvPr>
        </p:nvSpPr>
        <p:spPr/>
        <p:txBody>
          <a:bodyPr/>
          <a:lstStyle/>
          <a:p>
            <a:fld id="{B76C52C5-A2AD-4A2F-AAC7-7A15081692A0}" type="slidenum">
              <a:rPr lang="en-US" smtClean="0"/>
              <a:t>18</a:t>
            </a:fld>
            <a:endParaRPr lang="en-US"/>
          </a:p>
        </p:txBody>
      </p:sp>
    </p:spTree>
    <p:extLst>
      <p:ext uri="{BB962C8B-B14F-4D97-AF65-F5344CB8AC3E}">
        <p14:creationId xmlns:p14="http://schemas.microsoft.com/office/powerpoint/2010/main" val="41715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C61239B-9AD4-4761-8B38-E0243FE95585}"/>
              </a:ext>
            </a:extLst>
          </p:cNvPr>
          <p:cNvSpPr txBox="1"/>
          <p:nvPr/>
        </p:nvSpPr>
        <p:spPr>
          <a:xfrm>
            <a:off x="5651500" y="985744"/>
            <a:ext cx="4648200" cy="1569660"/>
          </a:xfrm>
          <a:prstGeom prst="rect">
            <a:avLst/>
          </a:prstGeom>
          <a:noFill/>
        </p:spPr>
        <p:txBody>
          <a:bodyPr wrap="square" rtlCol="0">
            <a:spAutoFit/>
          </a:bodyPr>
          <a:lstStyle/>
          <a:p>
            <a:pPr algn="r" rtl="1"/>
            <a:r>
              <a:rPr lang="fa-IR" sz="2400" dirty="0">
                <a:solidFill>
                  <a:srgbClr val="FFFF00"/>
                </a:solidFill>
                <a:cs typeface="B Nazanin" panose="00000400000000000000" pitchFamily="2" charset="-78"/>
              </a:rPr>
              <a:t>1-خود آگاهی :</a:t>
            </a:r>
          </a:p>
          <a:p>
            <a:pPr algn="r" rtl="1"/>
            <a:r>
              <a:rPr lang="fa-IR" sz="2400" dirty="0">
                <a:cs typeface="B Nazanin" panose="00000400000000000000" pitchFamily="2" charset="-78"/>
              </a:rPr>
              <a:t>توانایی شناخت خویشتن و داشتن تصویری واقع‌بینانه از خود(آگاهی از نقاط قوت و ضعف شخصی).</a:t>
            </a:r>
            <a:endParaRPr lang="en-US" sz="2400" dirty="0">
              <a:cs typeface="B Nazanin" panose="00000400000000000000" pitchFamily="2" charset="-78"/>
            </a:endParaRPr>
          </a:p>
        </p:txBody>
      </p:sp>
      <p:sp>
        <p:nvSpPr>
          <p:cNvPr id="6" name="Rectangle 5">
            <a:extLst>
              <a:ext uri="{FF2B5EF4-FFF2-40B4-BE49-F238E27FC236}">
                <a16:creationId xmlns="" xmlns:a16="http://schemas.microsoft.com/office/drawing/2014/main" id="{EC079AC7-CC17-4B2B-811A-418B58F44A2B}"/>
              </a:ext>
            </a:extLst>
          </p:cNvPr>
          <p:cNvSpPr/>
          <p:nvPr/>
        </p:nvSpPr>
        <p:spPr>
          <a:xfrm>
            <a:off x="5257800" y="2791317"/>
            <a:ext cx="5041900" cy="1938992"/>
          </a:xfrm>
          <a:prstGeom prst="rect">
            <a:avLst/>
          </a:prstGeom>
        </p:spPr>
        <p:txBody>
          <a:bodyPr wrap="square">
            <a:spAutoFit/>
          </a:bodyPr>
          <a:lstStyle/>
          <a:p>
            <a:pPr algn="r" rtl="1"/>
            <a:r>
              <a:rPr lang="fa-IR" sz="2400" dirty="0">
                <a:solidFill>
                  <a:srgbClr val="FFFF00"/>
                </a:solidFill>
                <a:latin typeface="iransans"/>
                <a:cs typeface="B Nazanin" panose="00000400000000000000" pitchFamily="2" charset="-78"/>
              </a:rPr>
              <a:t>2-مهارت های ارتباطی :</a:t>
            </a:r>
          </a:p>
          <a:p>
            <a:pPr algn="r" rtl="1"/>
            <a:r>
              <a:rPr lang="fa-IR" sz="2400" dirty="0">
                <a:latin typeface="iransans"/>
                <a:cs typeface="B Nazanin" panose="00000400000000000000" pitchFamily="2" charset="-78"/>
              </a:rPr>
              <a:t>این مهارت که به ما کمک می‌کند تا بتوانیم ارتباطی مؤثر با دیگران برقرار کنیم و به خواسته‌های مشروع‌مان برسیم ، شامل مهارت‌های : ارتباط کلامی و غیرکلامی،طرح پرسش، مهارت شنیدن و… است.</a:t>
            </a:r>
            <a:endParaRPr lang="en-US" sz="2400" dirty="0">
              <a:cs typeface="B Nazanin" panose="00000400000000000000" pitchFamily="2" charset="-78"/>
            </a:endParaRPr>
          </a:p>
        </p:txBody>
      </p:sp>
      <p:sp>
        <p:nvSpPr>
          <p:cNvPr id="7" name="Rectangle 6">
            <a:extLst>
              <a:ext uri="{FF2B5EF4-FFF2-40B4-BE49-F238E27FC236}">
                <a16:creationId xmlns="" xmlns:a16="http://schemas.microsoft.com/office/drawing/2014/main" id="{EC181E3D-302B-4580-A1EB-3B62718F6627}"/>
              </a:ext>
            </a:extLst>
          </p:cNvPr>
          <p:cNvSpPr/>
          <p:nvPr/>
        </p:nvSpPr>
        <p:spPr>
          <a:xfrm>
            <a:off x="4546600" y="4794059"/>
            <a:ext cx="5949950" cy="1938992"/>
          </a:xfrm>
          <a:prstGeom prst="rect">
            <a:avLst/>
          </a:prstGeom>
        </p:spPr>
        <p:txBody>
          <a:bodyPr wrap="square">
            <a:spAutoFit/>
          </a:bodyPr>
          <a:lstStyle/>
          <a:p>
            <a:pPr algn="r" rtl="1" fontAlgn="base"/>
            <a:r>
              <a:rPr lang="fa-IR" sz="2400" b="1" dirty="0">
                <a:solidFill>
                  <a:srgbClr val="FFFF00"/>
                </a:solidFill>
                <a:latin typeface="inherit"/>
                <a:cs typeface="B Nazanin" panose="00000400000000000000" pitchFamily="2" charset="-78"/>
              </a:rPr>
              <a:t>3-مهارت تصمیم‌گیری :</a:t>
            </a:r>
            <a:endParaRPr lang="fa-IR" sz="2400" dirty="0">
              <a:solidFill>
                <a:srgbClr val="FFFF00"/>
              </a:solidFill>
              <a:latin typeface="iransans"/>
              <a:cs typeface="B Nazanin" panose="00000400000000000000" pitchFamily="2" charset="-78"/>
            </a:endParaRPr>
          </a:p>
          <a:p>
            <a:pPr algn="r" rtl="1" fontAlgn="base"/>
            <a:r>
              <a:rPr lang="fa-IR" sz="2400" dirty="0">
                <a:latin typeface="iransans"/>
                <a:cs typeface="B Nazanin" panose="00000400000000000000" pitchFamily="2" charset="-78"/>
              </a:rPr>
              <a:t>توانایی تعیین اهداف واقع‌بینانه، گردآوری اطلاعات کافی با توجه به این اهداف،انعطاف‌پذیری در فرآیند تصمیم‌گیری، انتخاب بهترین راه‌حل از بین راه‌حل‌‌های گوناگون و در نهایت برنامه ریزی، اجرا و پذیرش مسئولیت این تصمیمات است.</a:t>
            </a:r>
            <a:endParaRPr lang="fa-IR" sz="2400" b="0" i="0" dirty="0">
              <a:effectLst/>
              <a:latin typeface="iransans"/>
              <a:cs typeface="B Nazanin" panose="00000400000000000000" pitchFamily="2" charset="-78"/>
            </a:endParaRPr>
          </a:p>
        </p:txBody>
      </p:sp>
      <p:sp>
        <p:nvSpPr>
          <p:cNvPr id="4" name="TextBox 3">
            <a:extLst>
              <a:ext uri="{FF2B5EF4-FFF2-40B4-BE49-F238E27FC236}">
                <a16:creationId xmlns="" xmlns:a16="http://schemas.microsoft.com/office/drawing/2014/main" id="{0C3C2F2A-E531-4FAF-B4F0-D158F2FF0972}"/>
              </a:ext>
            </a:extLst>
          </p:cNvPr>
          <p:cNvSpPr txBox="1"/>
          <p:nvPr/>
        </p:nvSpPr>
        <p:spPr>
          <a:xfrm>
            <a:off x="3810000" y="121304"/>
            <a:ext cx="6527800" cy="523220"/>
          </a:xfrm>
          <a:prstGeom prst="rect">
            <a:avLst/>
          </a:prstGeom>
          <a:noFill/>
        </p:spPr>
        <p:txBody>
          <a:bodyPr wrap="square" rtlCol="0">
            <a:spAutoFit/>
          </a:bodyPr>
          <a:lstStyle/>
          <a:p>
            <a:pPr algn="r" rtl="1"/>
            <a:r>
              <a:rPr lang="fa-IR" sz="2800" dirty="0">
                <a:solidFill>
                  <a:srgbClr val="FFFF00"/>
                </a:solidFill>
                <a:latin typeface="IRDast Nevis" panose="02000503000000020002" pitchFamily="2" charset="-78"/>
                <a:cs typeface="IRDast Nevis" panose="02000503000000020002" pitchFamily="2" charset="-78"/>
              </a:rPr>
              <a:t>پنج مهارتی که در مدرسه یاد نمی گیریم :</a:t>
            </a:r>
            <a:endParaRPr lang="en-US" sz="2800" dirty="0">
              <a:solidFill>
                <a:srgbClr val="FFFF00"/>
              </a:solidFill>
              <a:latin typeface="IRDast Nevis" panose="02000503000000020002" pitchFamily="2" charset="-78"/>
              <a:cs typeface="IRDast Nevis" panose="02000503000000020002" pitchFamily="2" charset="-78"/>
            </a:endParaRPr>
          </a:p>
        </p:txBody>
      </p:sp>
      <p:pic>
        <p:nvPicPr>
          <p:cNvPr id="5" name="Picture 4">
            <a:extLst>
              <a:ext uri="{FF2B5EF4-FFF2-40B4-BE49-F238E27FC236}">
                <a16:creationId xmlns="" xmlns:a16="http://schemas.microsoft.com/office/drawing/2014/main" id="{09A3AAD8-5A99-4E8B-B8C7-BB48BFBAA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99" y="985744"/>
            <a:ext cx="4165601" cy="4918406"/>
          </a:xfrm>
          <a:prstGeom prst="rect">
            <a:avLst/>
          </a:prstGeom>
        </p:spPr>
      </p:pic>
      <p:sp>
        <p:nvSpPr>
          <p:cNvPr id="2" name="Slide Number Placeholder 1">
            <a:extLst>
              <a:ext uri="{FF2B5EF4-FFF2-40B4-BE49-F238E27FC236}">
                <a16:creationId xmlns="" xmlns:a16="http://schemas.microsoft.com/office/drawing/2014/main" id="{A0B5A2B2-DF08-4AB8-9E4E-7E17A6729BAB}"/>
              </a:ext>
            </a:extLst>
          </p:cNvPr>
          <p:cNvSpPr>
            <a:spLocks noGrp="1"/>
          </p:cNvSpPr>
          <p:nvPr>
            <p:ph type="sldNum" sz="quarter" idx="12"/>
          </p:nvPr>
        </p:nvSpPr>
        <p:spPr/>
        <p:txBody>
          <a:bodyPr/>
          <a:lstStyle/>
          <a:p>
            <a:fld id="{B76C52C5-A2AD-4A2F-AAC7-7A15081692A0}" type="slidenum">
              <a:rPr lang="en-US" smtClean="0"/>
              <a:t>19</a:t>
            </a:fld>
            <a:endParaRPr lang="en-US"/>
          </a:p>
        </p:txBody>
      </p:sp>
    </p:spTree>
    <p:extLst>
      <p:ext uri="{BB962C8B-B14F-4D97-AF65-F5344CB8AC3E}">
        <p14:creationId xmlns:p14="http://schemas.microsoft.com/office/powerpoint/2010/main" val="69371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EE8B6932-FE6F-4384-A955-735D74775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15" name="TextBox 14">
            <a:extLst>
              <a:ext uri="{FF2B5EF4-FFF2-40B4-BE49-F238E27FC236}">
                <a16:creationId xmlns="" xmlns:a16="http://schemas.microsoft.com/office/drawing/2014/main" id="{289F0FE3-EC2F-43D7-BB1E-D00FAE7A2512}"/>
              </a:ext>
            </a:extLst>
          </p:cNvPr>
          <p:cNvSpPr txBox="1"/>
          <p:nvPr/>
        </p:nvSpPr>
        <p:spPr>
          <a:xfrm>
            <a:off x="84221" y="428178"/>
            <a:ext cx="12023558" cy="6740307"/>
          </a:xfrm>
          <a:prstGeom prst="rect">
            <a:avLst/>
          </a:prstGeom>
          <a:noFill/>
        </p:spPr>
        <p:txBody>
          <a:bodyPr wrap="square" rtlCol="0">
            <a:spAutoFit/>
          </a:bodyPr>
          <a:lstStyle/>
          <a:p>
            <a:pPr algn="r"/>
            <a:r>
              <a:rPr lang="fa-IR" sz="4800" b="1" dirty="0" smtClean="0">
                <a:solidFill>
                  <a:srgbClr val="FF0000"/>
                </a:solidFill>
                <a:latin typeface="Adobe Arabic" panose="02040503050201020203" pitchFamily="18" charset="-78"/>
                <a:cs typeface="B Nazanin" panose="00000400000000000000" pitchFamily="2" charset="-78"/>
              </a:rPr>
              <a:t>مقدمه</a:t>
            </a:r>
            <a:r>
              <a:rPr lang="fa-IR" sz="4800" dirty="0" smtClean="0">
                <a:solidFill>
                  <a:srgbClr val="FF0000"/>
                </a:solidFill>
                <a:latin typeface="Adobe Arabic" panose="02040503050201020203" pitchFamily="18" charset="-78"/>
                <a:cs typeface="B Nazanin" panose="00000400000000000000" pitchFamily="2" charset="-78"/>
              </a:rPr>
              <a:t> </a:t>
            </a:r>
          </a:p>
          <a:p>
            <a:pPr algn="r"/>
            <a:endParaRPr lang="fa-IR" sz="4800" b="1" dirty="0">
              <a:solidFill>
                <a:srgbClr val="FFFF00"/>
              </a:solidFill>
              <a:latin typeface="Adobe Arabic" panose="02040503050201020203" pitchFamily="18" charset="-78"/>
              <a:cs typeface="B Nazanin" panose="00000400000000000000" pitchFamily="2" charset="-78"/>
            </a:endParaRPr>
          </a:p>
          <a:p>
            <a:pPr algn="r"/>
            <a:r>
              <a:rPr lang="fa-IR" sz="4800" b="1" dirty="0">
                <a:solidFill>
                  <a:srgbClr val="FFFF00"/>
                </a:solidFill>
                <a:latin typeface="Adobe Arabic" panose="02040503050201020203" pitchFamily="18" charset="-78"/>
                <a:cs typeface="B Nazanin" panose="00000400000000000000" pitchFamily="2" charset="-78"/>
              </a:rPr>
              <a:t>بی شک نظام آموزش و پرورش مهم ترین نقش را در توسعه پایدار کشورها ایفا میکند و بهینه سازی آن اولین کاریست که دولت ها در برنامه های بلند مدت خود لحاظ میکنند و شاید سردمدار این بهینه سازی کشورهای حوزه ی اسکاندیناوی هستند، بی شک یکی از عوامل رفاه و ثبات امروز این کشورها همین عامل است.</a:t>
            </a:r>
          </a:p>
          <a:p>
            <a:pPr algn="r" rtl="1"/>
            <a:r>
              <a:rPr lang="en-US" sz="4800" b="1" dirty="0" smtClean="0">
                <a:solidFill>
                  <a:srgbClr val="FF0000"/>
                </a:solidFill>
                <a:cs typeface="B Nazanin" panose="00000400000000000000" pitchFamily="2" charset="-78"/>
              </a:rPr>
              <a:t> </a:t>
            </a:r>
            <a:endParaRPr lang="en-US" sz="4800" b="1" dirty="0">
              <a:solidFill>
                <a:srgbClr val="FF0000"/>
              </a:solidFill>
              <a:cs typeface="B Nazanin" panose="00000400000000000000" pitchFamily="2" charset="-78"/>
            </a:endParaRPr>
          </a:p>
        </p:txBody>
      </p:sp>
      <p:sp>
        <p:nvSpPr>
          <p:cNvPr id="2" name="Slide Number Placeholder 1">
            <a:extLst>
              <a:ext uri="{FF2B5EF4-FFF2-40B4-BE49-F238E27FC236}">
                <a16:creationId xmlns="" xmlns:a16="http://schemas.microsoft.com/office/drawing/2014/main" id="{27228C98-B843-45DF-B324-FA81A0868FC5}"/>
              </a:ext>
            </a:extLst>
          </p:cNvPr>
          <p:cNvSpPr>
            <a:spLocks noGrp="1"/>
          </p:cNvSpPr>
          <p:nvPr>
            <p:ph type="sldNum" sz="quarter" idx="12"/>
          </p:nvPr>
        </p:nvSpPr>
        <p:spPr>
          <a:xfrm>
            <a:off x="84221" y="428178"/>
            <a:ext cx="838199" cy="767687"/>
          </a:xfrm>
        </p:spPr>
        <p:txBody>
          <a:bodyPr/>
          <a:lstStyle/>
          <a:p>
            <a:fld id="{B76C52C5-A2AD-4A2F-AAC7-7A15081692A0}" type="slidenum">
              <a:rPr lang="en-US" smtClean="0">
                <a:solidFill>
                  <a:srgbClr val="FF0000"/>
                </a:solidFill>
              </a:rPr>
              <a:t>2</a:t>
            </a:fld>
            <a:endParaRPr lang="en-US" dirty="0">
              <a:solidFill>
                <a:srgbClr val="FF0000"/>
              </a:solidFill>
            </a:endParaRPr>
          </a:p>
        </p:txBody>
      </p:sp>
    </p:spTree>
    <p:extLst>
      <p:ext uri="{BB962C8B-B14F-4D97-AF65-F5344CB8AC3E}">
        <p14:creationId xmlns:p14="http://schemas.microsoft.com/office/powerpoint/2010/main" val="2552956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AF0230D-7C55-4341-AD5D-0EC39A3F82E5}"/>
              </a:ext>
            </a:extLst>
          </p:cNvPr>
          <p:cNvSpPr/>
          <p:nvPr/>
        </p:nvSpPr>
        <p:spPr>
          <a:xfrm>
            <a:off x="5600700" y="4301711"/>
            <a:ext cx="4114800" cy="2677656"/>
          </a:xfrm>
          <a:prstGeom prst="rect">
            <a:avLst/>
          </a:prstGeom>
        </p:spPr>
        <p:txBody>
          <a:bodyPr wrap="square">
            <a:spAutoFit/>
          </a:bodyPr>
          <a:lstStyle/>
          <a:p>
            <a:pPr algn="r" rtl="1" fontAlgn="base"/>
            <a:r>
              <a:rPr lang="fa-IR" sz="2400" b="1" dirty="0">
                <a:solidFill>
                  <a:srgbClr val="FFFF00"/>
                </a:solidFill>
                <a:latin typeface="inherit"/>
                <a:cs typeface="B Nazanin" panose="00000400000000000000" pitchFamily="2" charset="-78"/>
              </a:rPr>
              <a:t>5-مهارت‌های مقابله با هیجانات</a:t>
            </a:r>
            <a:endParaRPr lang="fa-IR" sz="2400" dirty="0">
              <a:solidFill>
                <a:srgbClr val="FFFF00"/>
              </a:solidFill>
              <a:latin typeface="iransans"/>
              <a:cs typeface="B Nazanin" panose="00000400000000000000" pitchFamily="2" charset="-78"/>
            </a:endParaRPr>
          </a:p>
          <a:p>
            <a:pPr algn="r" rtl="1" fontAlgn="base"/>
            <a:r>
              <a:rPr lang="fa-IR" sz="2400" dirty="0">
                <a:latin typeface="iransans"/>
                <a:cs typeface="B Nazanin" panose="00000400000000000000" pitchFamily="2" charset="-78"/>
              </a:rPr>
              <a:t>توانایی تشخیص هیجان‌های خود و دیگران، ارتباط آن‌ها با احساسات، تأثیر آن‌ها بر رفتارهای طرفین  برخورد مناسب با هیجان‌های منفی یا شدید خود و دیگران از جمله نکات قابل توجه در این زمینه‌اند.</a:t>
            </a:r>
          </a:p>
          <a:p>
            <a:pPr algn="r" rtl="1" fontAlgn="base"/>
            <a:endParaRPr lang="fa-IR" sz="2400" b="0" i="0" dirty="0">
              <a:effectLst/>
              <a:latin typeface="iransans"/>
              <a:cs typeface="B Nazanin" panose="00000400000000000000" pitchFamily="2" charset="-78"/>
            </a:endParaRPr>
          </a:p>
        </p:txBody>
      </p:sp>
      <p:sp>
        <p:nvSpPr>
          <p:cNvPr id="3" name="Rectangle 2">
            <a:extLst>
              <a:ext uri="{FF2B5EF4-FFF2-40B4-BE49-F238E27FC236}">
                <a16:creationId xmlns="" xmlns:a16="http://schemas.microsoft.com/office/drawing/2014/main" id="{1E12543D-4FD6-4EA9-92BE-C1163F96B2D5}"/>
              </a:ext>
            </a:extLst>
          </p:cNvPr>
          <p:cNvSpPr/>
          <p:nvPr/>
        </p:nvSpPr>
        <p:spPr>
          <a:xfrm>
            <a:off x="5448300" y="689895"/>
            <a:ext cx="4267200" cy="3046988"/>
          </a:xfrm>
          <a:prstGeom prst="rect">
            <a:avLst/>
          </a:prstGeom>
        </p:spPr>
        <p:txBody>
          <a:bodyPr wrap="square">
            <a:spAutoFit/>
          </a:bodyPr>
          <a:lstStyle/>
          <a:p>
            <a:pPr algn="r" rtl="1" fontAlgn="base"/>
            <a:r>
              <a:rPr lang="fa-IR" sz="2400" dirty="0">
                <a:solidFill>
                  <a:srgbClr val="FFFF00"/>
                </a:solidFill>
                <a:latin typeface="iransans"/>
                <a:cs typeface="B Nazanin" panose="00000400000000000000" pitchFamily="2" charset="-78"/>
              </a:rPr>
              <a:t>4-. </a:t>
            </a:r>
            <a:r>
              <a:rPr lang="fa-IR" sz="2400" b="1" dirty="0">
                <a:solidFill>
                  <a:srgbClr val="FFFF00"/>
                </a:solidFill>
                <a:latin typeface="inherit"/>
                <a:cs typeface="B Nazanin" panose="00000400000000000000" pitchFamily="2" charset="-78"/>
              </a:rPr>
              <a:t>سنجشگرانه‌اندیشی</a:t>
            </a:r>
            <a:endParaRPr lang="fa-IR" sz="2400" dirty="0">
              <a:solidFill>
                <a:srgbClr val="FFFF00"/>
              </a:solidFill>
              <a:latin typeface="iransans"/>
              <a:cs typeface="B Nazanin" panose="00000400000000000000" pitchFamily="2" charset="-78"/>
            </a:endParaRPr>
          </a:p>
          <a:p>
            <a:pPr algn="r" rtl="1" fontAlgn="base"/>
            <a:r>
              <a:rPr lang="fa-IR" sz="2400" dirty="0">
                <a:latin typeface="iransans"/>
                <a:cs typeface="B Nazanin" panose="00000400000000000000" pitchFamily="2" charset="-78"/>
              </a:rPr>
              <a:t>سنجشگرانه‌اندیشی یا تفکر نقادانه (</a:t>
            </a:r>
            <a:r>
              <a:rPr lang="en-US" sz="2400" dirty="0">
                <a:latin typeface="iransans"/>
                <a:cs typeface="B Nazanin" panose="00000400000000000000" pitchFamily="2" charset="-78"/>
              </a:rPr>
              <a:t>Critical Thinking</a:t>
            </a:r>
            <a:r>
              <a:rPr lang="fa-IR" sz="2400" dirty="0">
                <a:latin typeface="iransans"/>
                <a:cs typeface="B Nazanin" panose="00000400000000000000" pitchFamily="2" charset="-78"/>
              </a:rPr>
              <a:t>) ، به این معناست که هرچیزی را به سادگی نپذیریم، فریب ترفندها و مغالطات دیگران را نخوریم و بکوشیم به پشتوانه‌های عقلی، دلایل و استدلال‌ها در برخورد با هر مدعایی توجه کنیم.</a:t>
            </a:r>
            <a:endParaRPr lang="fa-IR" sz="2400" b="0" i="0" dirty="0">
              <a:effectLst/>
              <a:latin typeface="iransans"/>
              <a:cs typeface="B Nazanin" panose="00000400000000000000" pitchFamily="2" charset="-78"/>
            </a:endParaRPr>
          </a:p>
        </p:txBody>
      </p:sp>
      <p:pic>
        <p:nvPicPr>
          <p:cNvPr id="9" name="Picture 8">
            <a:extLst>
              <a:ext uri="{FF2B5EF4-FFF2-40B4-BE49-F238E27FC236}">
                <a16:creationId xmlns="" xmlns:a16="http://schemas.microsoft.com/office/drawing/2014/main" id="{0F5D8821-5F78-470F-90C7-5A4D9294D5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200" y="533400"/>
            <a:ext cx="3771900" cy="3768311"/>
          </a:xfrm>
          <a:prstGeom prst="rect">
            <a:avLst/>
          </a:prstGeom>
        </p:spPr>
      </p:pic>
      <p:sp>
        <p:nvSpPr>
          <p:cNvPr id="4" name="Slide Number Placeholder 3">
            <a:extLst>
              <a:ext uri="{FF2B5EF4-FFF2-40B4-BE49-F238E27FC236}">
                <a16:creationId xmlns="" xmlns:a16="http://schemas.microsoft.com/office/drawing/2014/main" id="{2F684A07-C04C-4EEC-8149-76CBA07972FB}"/>
              </a:ext>
            </a:extLst>
          </p:cNvPr>
          <p:cNvSpPr>
            <a:spLocks noGrp="1"/>
          </p:cNvSpPr>
          <p:nvPr>
            <p:ph type="sldNum" sz="quarter" idx="12"/>
          </p:nvPr>
        </p:nvSpPr>
        <p:spPr/>
        <p:txBody>
          <a:bodyPr/>
          <a:lstStyle/>
          <a:p>
            <a:fld id="{B76C52C5-A2AD-4A2F-AAC7-7A15081692A0}" type="slidenum">
              <a:rPr lang="en-US" smtClean="0"/>
              <a:t>20</a:t>
            </a:fld>
            <a:endParaRPr lang="en-US"/>
          </a:p>
        </p:txBody>
      </p:sp>
    </p:spTree>
    <p:extLst>
      <p:ext uri="{BB962C8B-B14F-4D97-AF65-F5344CB8AC3E}">
        <p14:creationId xmlns:p14="http://schemas.microsoft.com/office/powerpoint/2010/main" val="2293725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E8D5739-8681-46BF-AE10-76160DD2A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0" y="0"/>
            <a:ext cx="3543300" cy="3873500"/>
          </a:xfrm>
          <a:prstGeom prst="rect">
            <a:avLst/>
          </a:prstGeom>
        </p:spPr>
      </p:pic>
      <p:sp>
        <p:nvSpPr>
          <p:cNvPr id="5" name="TextBox 4">
            <a:extLst>
              <a:ext uri="{FF2B5EF4-FFF2-40B4-BE49-F238E27FC236}">
                <a16:creationId xmlns="" xmlns:a16="http://schemas.microsoft.com/office/drawing/2014/main" id="{15FF8E0D-A14F-4869-8D62-DDC9167F5EA0}"/>
              </a:ext>
            </a:extLst>
          </p:cNvPr>
          <p:cNvSpPr txBox="1"/>
          <p:nvPr/>
        </p:nvSpPr>
        <p:spPr>
          <a:xfrm>
            <a:off x="6972301" y="3994536"/>
            <a:ext cx="4559299" cy="2677656"/>
          </a:xfrm>
          <a:prstGeom prst="rect">
            <a:avLst/>
          </a:prstGeom>
          <a:noFill/>
        </p:spPr>
        <p:txBody>
          <a:bodyPr wrap="square" rtlCol="0">
            <a:spAutoFit/>
          </a:bodyPr>
          <a:lstStyle/>
          <a:p>
            <a:pPr algn="r" rtl="1"/>
            <a:r>
              <a:rPr lang="fa-IR" sz="2400" dirty="0">
                <a:solidFill>
                  <a:srgbClr val="FFFF00"/>
                </a:solidFill>
                <a:cs typeface="B Nazanin" panose="00000400000000000000" pitchFamily="2" charset="-78"/>
              </a:rPr>
              <a:t>به سوی کامیابی نوشته ی آنتونی رابینز</a:t>
            </a:r>
          </a:p>
          <a:p>
            <a:pPr algn="r" rtl="1"/>
            <a:r>
              <a:rPr lang="fa-IR" sz="2400" dirty="0">
                <a:cs typeface="B Nazanin" panose="00000400000000000000" pitchFamily="2" charset="-78"/>
              </a:rPr>
              <a:t>از سری کتاب های موفقیت و زندگی بهتر</a:t>
            </a:r>
          </a:p>
          <a:p>
            <a:pPr algn="r" rtl="1"/>
            <a:r>
              <a:rPr lang="fa-IR" sz="2400" dirty="0">
                <a:cs typeface="B Nazanin" panose="00000400000000000000" pitchFamily="2" charset="-78"/>
              </a:rPr>
              <a:t>شامل دستورالعمل های کاربردی برای </a:t>
            </a:r>
            <a:r>
              <a:rPr lang="fa-IR" sz="2400" dirty="0">
                <a:solidFill>
                  <a:srgbClr val="FF0000"/>
                </a:solidFill>
                <a:cs typeface="B Nazanin" panose="00000400000000000000" pitchFamily="2" charset="-78"/>
              </a:rPr>
              <a:t>ارتباط صحیح با خود و دیگران و رسیدن به جسم و روان سالم</a:t>
            </a:r>
          </a:p>
          <a:p>
            <a:pPr algn="r" rtl="1"/>
            <a:r>
              <a:rPr lang="fa-IR" sz="2400" dirty="0">
                <a:cs typeface="B Nazanin" panose="00000400000000000000" pitchFamily="2" charset="-78"/>
              </a:rPr>
              <a:t>دارای متن روان و جذاب بوده و خسته کننده نیست (به راحتی می توانید بخوانید)</a:t>
            </a:r>
            <a:endParaRPr lang="en-US" sz="2400" dirty="0">
              <a:cs typeface="B Nazanin" panose="00000400000000000000" pitchFamily="2" charset="-78"/>
            </a:endParaRPr>
          </a:p>
        </p:txBody>
      </p:sp>
      <p:pic>
        <p:nvPicPr>
          <p:cNvPr id="3" name="Picture 2">
            <a:extLst>
              <a:ext uri="{FF2B5EF4-FFF2-40B4-BE49-F238E27FC236}">
                <a16:creationId xmlns="" xmlns:a16="http://schemas.microsoft.com/office/drawing/2014/main" id="{A95E660A-5F67-437B-A404-994C79063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1" y="8407"/>
            <a:ext cx="3759200" cy="3865093"/>
          </a:xfrm>
          <a:prstGeom prst="rect">
            <a:avLst/>
          </a:prstGeom>
        </p:spPr>
      </p:pic>
      <p:sp>
        <p:nvSpPr>
          <p:cNvPr id="6" name="TextBox 5">
            <a:extLst>
              <a:ext uri="{FF2B5EF4-FFF2-40B4-BE49-F238E27FC236}">
                <a16:creationId xmlns="" xmlns:a16="http://schemas.microsoft.com/office/drawing/2014/main" id="{FCA7B9E5-8E91-4C33-8477-533BC23CD437}"/>
              </a:ext>
            </a:extLst>
          </p:cNvPr>
          <p:cNvSpPr txBox="1"/>
          <p:nvPr/>
        </p:nvSpPr>
        <p:spPr>
          <a:xfrm>
            <a:off x="419101" y="3997518"/>
            <a:ext cx="4800600" cy="2677656"/>
          </a:xfrm>
          <a:prstGeom prst="rect">
            <a:avLst/>
          </a:prstGeom>
          <a:noFill/>
        </p:spPr>
        <p:txBody>
          <a:bodyPr wrap="square" rtlCol="0">
            <a:spAutoFit/>
          </a:bodyPr>
          <a:lstStyle/>
          <a:p>
            <a:pPr algn="r" rtl="1"/>
            <a:r>
              <a:rPr lang="fa-IR" sz="2400" dirty="0">
                <a:solidFill>
                  <a:srgbClr val="FFFF00"/>
                </a:solidFill>
                <a:cs typeface="B Nazanin" panose="00000400000000000000" pitchFamily="2" charset="-78"/>
              </a:rPr>
              <a:t>فرهنگ کوچک سنجشگرانه اندیشی (تفکر انتقادی) نوشته ی نایجل واربرتن</a:t>
            </a:r>
          </a:p>
          <a:p>
            <a:pPr algn="r" rtl="1"/>
            <a:r>
              <a:rPr lang="fa-IR" sz="2400" dirty="0">
                <a:cs typeface="B Nazanin" panose="00000400000000000000" pitchFamily="2" charset="-78"/>
              </a:rPr>
              <a:t>شامل لیست مظالطات رایج و روزمره و بررسی آن ها</a:t>
            </a:r>
          </a:p>
          <a:p>
            <a:pPr algn="r" rtl="1"/>
            <a:r>
              <a:rPr lang="fa-IR" sz="2400" dirty="0">
                <a:cs typeface="B Nazanin" panose="00000400000000000000" pitchFamily="2" charset="-78"/>
              </a:rPr>
              <a:t>کمک به اندیشیدن صحیح خود فرد و شناسایی مغالطاتی که دیگران به کار می گیرند.</a:t>
            </a:r>
          </a:p>
          <a:p>
            <a:pPr algn="r" rtl="1"/>
            <a:r>
              <a:rPr lang="fa-IR" sz="2400" dirty="0">
                <a:cs typeface="B Nazanin" panose="00000400000000000000" pitchFamily="2" charset="-78"/>
              </a:rPr>
              <a:t>(</a:t>
            </a:r>
            <a:r>
              <a:rPr lang="fa-IR" sz="2400" dirty="0">
                <a:solidFill>
                  <a:srgbClr val="FF0000"/>
                </a:solidFill>
                <a:cs typeface="B Nazanin" panose="00000400000000000000" pitchFamily="2" charset="-78"/>
              </a:rPr>
              <a:t>خود را فریب ندهیم و فریب کسی را نخوریم</a:t>
            </a:r>
            <a:r>
              <a:rPr lang="en-US" sz="2400" dirty="0">
                <a:solidFill>
                  <a:srgbClr val="FF0000"/>
                </a:solidFill>
                <a:cs typeface="B Nazanin" panose="00000400000000000000" pitchFamily="2" charset="-78"/>
              </a:rPr>
              <a:t>!</a:t>
            </a:r>
            <a:r>
              <a:rPr lang="fa-IR" sz="2400" dirty="0">
                <a:cs typeface="B Nazanin" panose="00000400000000000000" pitchFamily="2" charset="-78"/>
              </a:rPr>
              <a:t>)</a:t>
            </a:r>
            <a:endParaRPr lang="en-US" sz="2400" dirty="0">
              <a:cs typeface="B Nazanin" panose="00000400000000000000" pitchFamily="2" charset="-78"/>
            </a:endParaRPr>
          </a:p>
        </p:txBody>
      </p:sp>
      <p:sp>
        <p:nvSpPr>
          <p:cNvPr id="2" name="Oval 1">
            <a:extLst>
              <a:ext uri="{FF2B5EF4-FFF2-40B4-BE49-F238E27FC236}">
                <a16:creationId xmlns="" xmlns:a16="http://schemas.microsoft.com/office/drawing/2014/main" id="{D4B728BC-AF67-428A-80F3-B65265BB90E9}"/>
              </a:ext>
            </a:extLst>
          </p:cNvPr>
          <p:cNvSpPr/>
          <p:nvPr/>
        </p:nvSpPr>
        <p:spPr>
          <a:xfrm>
            <a:off x="5295902" y="69850"/>
            <a:ext cx="1968499" cy="1866900"/>
          </a:xfrm>
          <a:prstGeom prst="ellipse">
            <a:avLst/>
          </a:prstGeom>
          <a:solidFill>
            <a:srgbClr val="92D050"/>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a:solidFill>
                  <a:srgbClr val="FF0000"/>
                </a:solidFill>
                <a:latin typeface="IRDast Nevis" panose="02000503000000020002" pitchFamily="2" charset="-78"/>
                <a:cs typeface="IRDast Nevis" panose="02000503000000020002" pitchFamily="2" charset="-78"/>
              </a:rPr>
              <a:t>پیشنهاد</a:t>
            </a:r>
            <a:endParaRPr lang="en-US" sz="4000" dirty="0">
              <a:solidFill>
                <a:srgbClr val="FF0000"/>
              </a:solidFill>
              <a:latin typeface="IRDast Nevis" panose="02000503000000020002" pitchFamily="2" charset="-78"/>
              <a:cs typeface="IRDast Nevis" panose="02000503000000020002" pitchFamily="2" charset="-78"/>
            </a:endParaRPr>
          </a:p>
        </p:txBody>
      </p:sp>
      <p:sp>
        <p:nvSpPr>
          <p:cNvPr id="7" name="Slide Number Placeholder 6">
            <a:extLst>
              <a:ext uri="{FF2B5EF4-FFF2-40B4-BE49-F238E27FC236}">
                <a16:creationId xmlns="" xmlns:a16="http://schemas.microsoft.com/office/drawing/2014/main" id="{48E730ED-FCF4-4D96-A556-EEC5CAE967F6}"/>
              </a:ext>
            </a:extLst>
          </p:cNvPr>
          <p:cNvSpPr>
            <a:spLocks noGrp="1"/>
          </p:cNvSpPr>
          <p:nvPr>
            <p:ph type="sldNum" sz="quarter" idx="12"/>
          </p:nvPr>
        </p:nvSpPr>
        <p:spPr/>
        <p:txBody>
          <a:bodyPr/>
          <a:lstStyle/>
          <a:p>
            <a:fld id="{B76C52C5-A2AD-4A2F-AAC7-7A15081692A0}" type="slidenum">
              <a:rPr lang="en-US" smtClean="0"/>
              <a:t>21</a:t>
            </a:fld>
            <a:endParaRPr lang="en-US"/>
          </a:p>
        </p:txBody>
      </p:sp>
    </p:spTree>
    <p:extLst>
      <p:ext uri="{BB962C8B-B14F-4D97-AF65-F5344CB8AC3E}">
        <p14:creationId xmlns:p14="http://schemas.microsoft.com/office/powerpoint/2010/main" val="2434838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C950B90-A792-4C57-8614-F9DAF0F1AC63}"/>
              </a:ext>
            </a:extLst>
          </p:cNvPr>
          <p:cNvSpPr txBox="1"/>
          <p:nvPr/>
        </p:nvSpPr>
        <p:spPr>
          <a:xfrm>
            <a:off x="7442200" y="254000"/>
            <a:ext cx="2705100" cy="523220"/>
          </a:xfrm>
          <a:prstGeom prst="rect">
            <a:avLst/>
          </a:prstGeom>
          <a:noFill/>
        </p:spPr>
        <p:txBody>
          <a:bodyPr wrap="square" rtlCol="0">
            <a:spAutoFit/>
          </a:bodyPr>
          <a:lstStyle/>
          <a:p>
            <a:pPr algn="r" rtl="1"/>
            <a:r>
              <a:rPr lang="fa-IR" sz="2800" b="1" dirty="0">
                <a:solidFill>
                  <a:srgbClr val="FFFF00"/>
                </a:solidFill>
                <a:cs typeface="B Nazanin" panose="00000400000000000000" pitchFamily="2" charset="-78"/>
              </a:rPr>
              <a:t>راهکار :</a:t>
            </a:r>
            <a:endParaRPr lang="en-US" sz="2800" b="1" dirty="0">
              <a:solidFill>
                <a:srgbClr val="FFFF00"/>
              </a:solidFill>
              <a:cs typeface="B Nazanin" panose="00000400000000000000" pitchFamily="2" charset="-78"/>
            </a:endParaRPr>
          </a:p>
        </p:txBody>
      </p:sp>
      <p:sp>
        <p:nvSpPr>
          <p:cNvPr id="3" name="TextBox 2">
            <a:extLst>
              <a:ext uri="{FF2B5EF4-FFF2-40B4-BE49-F238E27FC236}">
                <a16:creationId xmlns="" xmlns:a16="http://schemas.microsoft.com/office/drawing/2014/main" id="{7071419A-1529-4276-B627-137F4700A442}"/>
              </a:ext>
            </a:extLst>
          </p:cNvPr>
          <p:cNvSpPr txBox="1"/>
          <p:nvPr/>
        </p:nvSpPr>
        <p:spPr>
          <a:xfrm>
            <a:off x="330200" y="1164134"/>
            <a:ext cx="11087100" cy="5509200"/>
          </a:xfrm>
          <a:prstGeom prst="rect">
            <a:avLst/>
          </a:prstGeom>
          <a:noFill/>
        </p:spPr>
        <p:txBody>
          <a:bodyPr wrap="square" rtlCol="0">
            <a:spAutoFit/>
          </a:bodyPr>
          <a:lstStyle/>
          <a:p>
            <a:pPr algn="r" rtl="1"/>
            <a:r>
              <a:rPr lang="fa-IR" sz="2800" b="1" dirty="0">
                <a:solidFill>
                  <a:srgbClr val="FFFF00"/>
                </a:solidFill>
                <a:cs typeface="B Nazanin" panose="00000400000000000000" pitchFamily="2" charset="-78"/>
              </a:rPr>
              <a:t>1-</a:t>
            </a:r>
            <a:r>
              <a:rPr lang="fa-IR" sz="2800" b="1" dirty="0">
                <a:cs typeface="B Nazanin" panose="00000400000000000000" pitchFamily="2" charset="-78"/>
              </a:rPr>
              <a:t> اهمیت دادن به فعالیت ها پرورشی و دروسی مثل علوم اجتماعی،تاریخ،هنر،دینی،ورزش و ... :</a:t>
            </a:r>
          </a:p>
          <a:p>
            <a:pPr algn="r" rtl="1"/>
            <a:r>
              <a:rPr lang="fa-IR" sz="2800" b="1" dirty="0">
                <a:cs typeface="B Nazanin" panose="00000400000000000000" pitchFamily="2" charset="-78"/>
              </a:rPr>
              <a:t>گاهی مطالب دروسی مثل دینی بسیار مفید و آموزنده اند ولی به علت کمبود وقت و تاکید بر حفظ کردن مطالب از هدف اصلی غافل شویم.</a:t>
            </a:r>
          </a:p>
          <a:p>
            <a:pPr algn="r" rtl="1"/>
            <a:endParaRPr lang="fa-IR" sz="800" b="1" dirty="0">
              <a:cs typeface="B Nazanin" panose="00000400000000000000" pitchFamily="2" charset="-78"/>
            </a:endParaRPr>
          </a:p>
          <a:p>
            <a:pPr algn="r" rtl="1"/>
            <a:r>
              <a:rPr lang="fa-IR" sz="2800" b="1" dirty="0">
                <a:solidFill>
                  <a:srgbClr val="FFFF00"/>
                </a:solidFill>
                <a:cs typeface="B Nazanin" panose="00000400000000000000" pitchFamily="2" charset="-78"/>
              </a:rPr>
              <a:t>2-</a:t>
            </a:r>
            <a:r>
              <a:rPr lang="fa-IR" sz="2800" b="1" dirty="0">
                <a:cs typeface="B Nazanin" panose="00000400000000000000" pitchFamily="2" charset="-78"/>
              </a:rPr>
              <a:t> تشکیل کلاس های</a:t>
            </a:r>
            <a:r>
              <a:rPr lang="en-US" sz="2800" b="1" dirty="0">
                <a:cs typeface="B Nazanin" panose="00000400000000000000" pitchFamily="2" charset="-78"/>
              </a:rPr>
              <a:t> </a:t>
            </a:r>
            <a:r>
              <a:rPr lang="en-US" sz="2400" b="1" dirty="0">
                <a:cs typeface="B Nazanin" panose="00000400000000000000" pitchFamily="2" charset="-78"/>
              </a:rPr>
              <a:t>:</a:t>
            </a:r>
            <a:r>
              <a:rPr lang="en-US" sz="2800" b="1" dirty="0">
                <a:cs typeface="B Nazanin" panose="00000400000000000000" pitchFamily="2" charset="-78"/>
              </a:rPr>
              <a:t> </a:t>
            </a:r>
            <a:r>
              <a:rPr lang="fa-IR" sz="2800" b="1" dirty="0">
                <a:cs typeface="B Nazanin" panose="00000400000000000000" pitchFamily="2" charset="-78"/>
              </a:rPr>
              <a:t>مهارت زندگی، دوست یابی ، سخنرانی ، برنامه ریزی</a:t>
            </a:r>
            <a:r>
              <a:rPr lang="en-US" sz="2800" b="1" dirty="0">
                <a:cs typeface="B Nazanin" panose="00000400000000000000" pitchFamily="2" charset="-78"/>
              </a:rPr>
              <a:t> </a:t>
            </a:r>
            <a:r>
              <a:rPr lang="fa-IR" sz="2800" b="1" dirty="0">
                <a:cs typeface="B Nazanin" panose="00000400000000000000" pitchFamily="2" charset="-78"/>
              </a:rPr>
              <a:t>و هدف گذاری ، خود شناسی و ... در مدرسه.</a:t>
            </a:r>
          </a:p>
          <a:p>
            <a:pPr algn="r" rtl="1"/>
            <a:endParaRPr lang="fa-IR" sz="2800" b="1" dirty="0">
              <a:cs typeface="B Nazanin" panose="00000400000000000000" pitchFamily="2" charset="-78"/>
            </a:endParaRPr>
          </a:p>
          <a:p>
            <a:pPr algn="r" rtl="1"/>
            <a:r>
              <a:rPr lang="fa-IR" sz="2800" b="1" dirty="0">
                <a:solidFill>
                  <a:srgbClr val="FFFF00"/>
                </a:solidFill>
                <a:cs typeface="B Nazanin" panose="00000400000000000000" pitchFamily="2" charset="-78"/>
              </a:rPr>
              <a:t>3-</a:t>
            </a:r>
            <a:r>
              <a:rPr lang="fa-IR" sz="2800" b="1" dirty="0">
                <a:cs typeface="B Nazanin" panose="00000400000000000000" pitchFamily="2" charset="-78"/>
              </a:rPr>
              <a:t> واگذاری بخشی از وظایف تربیتی به والدین :</a:t>
            </a:r>
          </a:p>
          <a:p>
            <a:pPr algn="r" rtl="1"/>
            <a:r>
              <a:rPr lang="fa-IR" sz="2800" b="1" dirty="0">
                <a:cs typeface="B Nazanin" panose="00000400000000000000" pitchFamily="2" charset="-78"/>
              </a:rPr>
              <a:t>تشکیل جلسات با والدین و درخواست از آن ها برای صرف وقت و آموزش برخی مهارت ها به فرزندان خود.</a:t>
            </a:r>
          </a:p>
          <a:p>
            <a:pPr algn="r" rtl="1"/>
            <a:endParaRPr lang="fa-IR" sz="800" b="1" dirty="0">
              <a:cs typeface="B Nazanin" panose="00000400000000000000" pitchFamily="2" charset="-78"/>
            </a:endParaRPr>
          </a:p>
          <a:p>
            <a:pPr algn="r" rtl="1"/>
            <a:r>
              <a:rPr lang="fa-IR" sz="2800" b="1" dirty="0">
                <a:solidFill>
                  <a:srgbClr val="FFFF00"/>
                </a:solidFill>
                <a:cs typeface="B Nazanin" panose="00000400000000000000" pitchFamily="2" charset="-78"/>
              </a:rPr>
              <a:t>4-</a:t>
            </a:r>
            <a:r>
              <a:rPr lang="fa-IR" sz="2800" b="1" dirty="0">
                <a:cs typeface="B Nazanin" panose="00000400000000000000" pitchFamily="2" charset="-78"/>
              </a:rPr>
              <a:t> اهمیت دادن به مشاور مدرسه و دادن زمان کافی برای هر دانش آموز جهت بهره مندی از مشاوره.</a:t>
            </a:r>
          </a:p>
        </p:txBody>
      </p:sp>
      <p:sp>
        <p:nvSpPr>
          <p:cNvPr id="4" name="Slide Number Placeholder 3">
            <a:extLst>
              <a:ext uri="{FF2B5EF4-FFF2-40B4-BE49-F238E27FC236}">
                <a16:creationId xmlns="" xmlns:a16="http://schemas.microsoft.com/office/drawing/2014/main" id="{854D6E76-93D4-4C14-86E3-0D9A47CAC02B}"/>
              </a:ext>
            </a:extLst>
          </p:cNvPr>
          <p:cNvSpPr>
            <a:spLocks noGrp="1"/>
          </p:cNvSpPr>
          <p:nvPr>
            <p:ph type="sldNum" sz="quarter" idx="12"/>
          </p:nvPr>
        </p:nvSpPr>
        <p:spPr/>
        <p:txBody>
          <a:bodyPr/>
          <a:lstStyle/>
          <a:p>
            <a:fld id="{B76C52C5-A2AD-4A2F-AAC7-7A15081692A0}" type="slidenum">
              <a:rPr lang="en-US" smtClean="0"/>
              <a:t>22</a:t>
            </a:fld>
            <a:endParaRPr lang="en-US"/>
          </a:p>
        </p:txBody>
      </p:sp>
    </p:spTree>
    <p:extLst>
      <p:ext uri="{BB962C8B-B14F-4D97-AF65-F5344CB8AC3E}">
        <p14:creationId xmlns:p14="http://schemas.microsoft.com/office/powerpoint/2010/main" val="1317395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62243B4-DD3A-4C05-BB8D-1409FE558593}"/>
              </a:ext>
            </a:extLst>
          </p:cNvPr>
          <p:cNvSpPr/>
          <p:nvPr/>
        </p:nvSpPr>
        <p:spPr>
          <a:xfrm>
            <a:off x="5943600" y="1543735"/>
            <a:ext cx="5905500" cy="4524315"/>
          </a:xfrm>
          <a:prstGeom prst="rect">
            <a:avLst/>
          </a:prstGeom>
        </p:spPr>
        <p:txBody>
          <a:bodyPr wrap="square">
            <a:spAutoFit/>
          </a:bodyPr>
          <a:lstStyle/>
          <a:p>
            <a:pPr algn="r" rtl="1"/>
            <a:r>
              <a:rPr lang="fa-IR" sz="3200" b="1" dirty="0">
                <a:solidFill>
                  <a:srgbClr val="FFFF00"/>
                </a:solidFill>
                <a:cs typeface="B Nazanin" panose="00000400000000000000" pitchFamily="2" charset="-78"/>
              </a:rPr>
              <a:t>5-</a:t>
            </a:r>
            <a:r>
              <a:rPr lang="fa-IR" sz="3200" b="1" dirty="0">
                <a:cs typeface="B Nazanin" panose="00000400000000000000" pitchFamily="2" charset="-78"/>
              </a:rPr>
              <a:t> راهنمایی دانش آموزان برای فراگیری فن و حرفه ی مورد علاقه ی خود در خارج مدرسه مثل طرح کاد در نظام قدیم (پروژه‌ای بود که در دهه ۱۳۶۰ و اوایل دهه ۱۳۷۰ در دبیرستان‌های ایران اجرا می‌شد. در این طرح دانش آموزان دبیرستانی در هر هفته یک روز را برای کارورزی در یکی از مراکز صنعتی و آموزشی طی می‌کردند که این طرح در سال 1373 حذف شد.</a:t>
            </a:r>
            <a:r>
              <a:rPr lang="en-US" sz="3200" b="1" dirty="0">
                <a:cs typeface="B Nazanin" panose="00000400000000000000" pitchFamily="2" charset="-78"/>
              </a:rPr>
              <a:t> </a:t>
            </a:r>
            <a:r>
              <a:rPr lang="fa-IR" sz="3200" b="1" dirty="0">
                <a:cs typeface="B Nazanin" panose="00000400000000000000" pitchFamily="2" charset="-78"/>
              </a:rPr>
              <a:t>)</a:t>
            </a:r>
            <a:endParaRPr lang="en-US" sz="3200" b="1" dirty="0">
              <a:cs typeface="B Nazanin" panose="00000400000000000000" pitchFamily="2" charset="-78"/>
            </a:endParaRPr>
          </a:p>
        </p:txBody>
      </p:sp>
      <p:pic>
        <p:nvPicPr>
          <p:cNvPr id="4" name="Picture 3">
            <a:extLst>
              <a:ext uri="{FF2B5EF4-FFF2-40B4-BE49-F238E27FC236}">
                <a16:creationId xmlns="" xmlns:a16="http://schemas.microsoft.com/office/drawing/2014/main" id="{03CDDB5C-B1D6-41A3-B827-4F19B2147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584200"/>
            <a:ext cx="4660900" cy="5448300"/>
          </a:xfrm>
          <a:prstGeom prst="rect">
            <a:avLst/>
          </a:prstGeom>
        </p:spPr>
      </p:pic>
      <p:sp>
        <p:nvSpPr>
          <p:cNvPr id="3" name="Slide Number Placeholder 2">
            <a:extLst>
              <a:ext uri="{FF2B5EF4-FFF2-40B4-BE49-F238E27FC236}">
                <a16:creationId xmlns="" xmlns:a16="http://schemas.microsoft.com/office/drawing/2014/main" id="{A53032D3-A252-4DB0-9BE3-083215CD7644}"/>
              </a:ext>
            </a:extLst>
          </p:cNvPr>
          <p:cNvSpPr>
            <a:spLocks noGrp="1"/>
          </p:cNvSpPr>
          <p:nvPr>
            <p:ph type="sldNum" sz="quarter" idx="12"/>
          </p:nvPr>
        </p:nvSpPr>
        <p:spPr/>
        <p:txBody>
          <a:bodyPr/>
          <a:lstStyle/>
          <a:p>
            <a:fld id="{B76C52C5-A2AD-4A2F-AAC7-7A15081692A0}" type="slidenum">
              <a:rPr lang="en-US" smtClean="0"/>
              <a:t>23</a:t>
            </a:fld>
            <a:endParaRPr lang="en-US"/>
          </a:p>
        </p:txBody>
      </p:sp>
    </p:spTree>
    <p:extLst>
      <p:ext uri="{BB962C8B-B14F-4D97-AF65-F5344CB8AC3E}">
        <p14:creationId xmlns:p14="http://schemas.microsoft.com/office/powerpoint/2010/main" val="3248560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2537727-DDCC-4B73-9CF2-4B7F4449BFBC}"/>
              </a:ext>
            </a:extLst>
          </p:cNvPr>
          <p:cNvSpPr txBox="1"/>
          <p:nvPr/>
        </p:nvSpPr>
        <p:spPr>
          <a:xfrm>
            <a:off x="1155031" y="305743"/>
            <a:ext cx="8301789" cy="830997"/>
          </a:xfrm>
          <a:prstGeom prst="rect">
            <a:avLst/>
          </a:prstGeom>
          <a:noFill/>
        </p:spPr>
        <p:txBody>
          <a:bodyPr wrap="square" rtlCol="0">
            <a:spAutoFit/>
          </a:bodyPr>
          <a:lstStyle/>
          <a:p>
            <a:pPr algn="r" rtl="1"/>
            <a:r>
              <a:rPr lang="fa-IR" sz="4800" b="1" dirty="0" smtClean="0">
                <a:solidFill>
                  <a:srgbClr val="FF0000"/>
                </a:solidFill>
                <a:latin typeface="Arial Rounded MT Bold" panose="020F0704030504030204" pitchFamily="34" charset="0"/>
                <a:cs typeface="B Nazanin" panose="00000400000000000000" pitchFamily="2" charset="-78"/>
              </a:rPr>
              <a:t>5</a:t>
            </a:r>
            <a:r>
              <a:rPr lang="fa-IR" sz="4800" b="1" dirty="0" smtClean="0">
                <a:solidFill>
                  <a:srgbClr val="FF0000"/>
                </a:solidFill>
                <a:latin typeface="IRDast Nevis" panose="02000503000000020002" pitchFamily="2" charset="-78"/>
                <a:cs typeface="IRDast Nevis" panose="02000503000000020002" pitchFamily="2" charset="-78"/>
              </a:rPr>
              <a:t>-متد آموزشی وارداتی وناهمگون</a:t>
            </a:r>
            <a:endParaRPr lang="en-US" sz="4800" b="1" dirty="0">
              <a:solidFill>
                <a:srgbClr val="FF0000"/>
              </a:solidFill>
              <a:latin typeface="IRDast Nevis" panose="02000503000000020002" pitchFamily="2" charset="-78"/>
              <a:cs typeface="IRDast Nevis" panose="02000503000000020002" pitchFamily="2" charset="-78"/>
            </a:endParaRPr>
          </a:p>
        </p:txBody>
      </p:sp>
      <p:sp>
        <p:nvSpPr>
          <p:cNvPr id="5" name="TextBox 4">
            <a:extLst>
              <a:ext uri="{FF2B5EF4-FFF2-40B4-BE49-F238E27FC236}">
                <a16:creationId xmlns="" xmlns:a16="http://schemas.microsoft.com/office/drawing/2014/main" id="{EBF58F74-9F20-4FEC-A7C0-263F69DC3227}"/>
              </a:ext>
            </a:extLst>
          </p:cNvPr>
          <p:cNvSpPr txBox="1"/>
          <p:nvPr/>
        </p:nvSpPr>
        <p:spPr>
          <a:xfrm>
            <a:off x="0" y="1709748"/>
            <a:ext cx="12192000" cy="4832092"/>
          </a:xfrm>
          <a:prstGeom prst="rect">
            <a:avLst/>
          </a:prstGeom>
          <a:noFill/>
        </p:spPr>
        <p:txBody>
          <a:bodyPr wrap="square" rtlCol="0">
            <a:spAutoFit/>
          </a:bodyPr>
          <a:lstStyle/>
          <a:p>
            <a:pPr algn="r"/>
            <a:r>
              <a:rPr lang="fa-IR" sz="4400" b="1" dirty="0">
                <a:latin typeface="Adobe Arabic" panose="02040503050201020203" pitchFamily="18" charset="-78"/>
                <a:cs typeface="B Nazanin" panose="00000400000000000000" pitchFamily="2" charset="-78"/>
              </a:rPr>
              <a:t>متد آموزشی ایران مانند چهل پنجاه سال پیش است در حالیکه از ابتدا اینگونه نبوده بلکه با وارد شدن متد آموزشی غربی به ایران و جمع شدن بساط اکابر و مکتب ها متد جدیدی در کشور پیاده شد که معلم، محور همه چیز بود. در این میان اتفاقات خوبی هم افتاد مثلا از چند سال پیش ضرب و شتم دانش آموزان توسط مربیان به هر طریقی ممنوع شد، اما بیایید ببینیم در ایران دوران طلایی اسلام و همینطور در غرب چه خبر بوده و هست. </a:t>
            </a:r>
          </a:p>
        </p:txBody>
      </p:sp>
      <p:sp>
        <p:nvSpPr>
          <p:cNvPr id="2" name="Slide Number Placeholder 1">
            <a:extLst>
              <a:ext uri="{FF2B5EF4-FFF2-40B4-BE49-F238E27FC236}">
                <a16:creationId xmlns="" xmlns:a16="http://schemas.microsoft.com/office/drawing/2014/main" id="{0CD1A8C9-DFC9-40F9-8DFC-67B177E4D7E3}"/>
              </a:ext>
            </a:extLst>
          </p:cNvPr>
          <p:cNvSpPr>
            <a:spLocks noGrp="1"/>
          </p:cNvSpPr>
          <p:nvPr>
            <p:ph type="sldNum" sz="quarter" idx="12"/>
          </p:nvPr>
        </p:nvSpPr>
        <p:spPr/>
        <p:txBody>
          <a:bodyPr/>
          <a:lstStyle/>
          <a:p>
            <a:fld id="{B76C52C5-A2AD-4A2F-AAC7-7A15081692A0}" type="slidenum">
              <a:rPr lang="en-US" smtClean="0"/>
              <a:t>24</a:t>
            </a:fld>
            <a:endParaRPr lang="en-US"/>
          </a:p>
        </p:txBody>
      </p:sp>
    </p:spTree>
    <p:extLst>
      <p:ext uri="{BB962C8B-B14F-4D97-AF65-F5344CB8AC3E}">
        <p14:creationId xmlns:p14="http://schemas.microsoft.com/office/powerpoint/2010/main" val="2913046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47C1E36A-57CF-472C-87EA-F993EAC74F35}"/>
              </a:ext>
            </a:extLst>
          </p:cNvPr>
          <p:cNvSpPr txBox="1"/>
          <p:nvPr/>
        </p:nvSpPr>
        <p:spPr>
          <a:xfrm>
            <a:off x="0" y="1063416"/>
            <a:ext cx="12192000" cy="5693866"/>
          </a:xfrm>
          <a:prstGeom prst="rect">
            <a:avLst/>
          </a:prstGeom>
          <a:noFill/>
        </p:spPr>
        <p:txBody>
          <a:bodyPr wrap="square" rtlCol="0">
            <a:spAutoFit/>
          </a:bodyPr>
          <a:lstStyle/>
          <a:p>
            <a:pPr algn="r"/>
            <a:r>
              <a:rPr lang="fa-IR" sz="2800" b="1" dirty="0">
                <a:latin typeface="Adobe Arabic" panose="02040503050201020203" pitchFamily="18" charset="-78"/>
                <a:cs typeface="B Nazanin" panose="00000400000000000000" pitchFamily="2" charset="-78"/>
              </a:rPr>
              <a:t>اولین نکته ای که در مدارس غربی توجه هر ایرانی را جلب میکند این است که در این مدارس معلمان کلاس های ثابتی دارند و دانش آموزان با توجه به برنامه ریزی که انجام شده به کلاس های مربوطه مراجعه میکنند. یکی از مزایای این نوع تدریس این است که دانش آموز همیشه میداند که کجا باید دبیر خود را پیدا کند و دبیر هم میتواند مطالعات و کارهای خود را در زمان فراغت در همان دفتر خود انجام دهد بعلاوه که همیشه اسباب و لوازم مربوط به کارش در همان کلاس در اختارش قرار دارد و قاعدتا چون عملا محیط زندگیش محسوب میشود سعی دوچندان میکند تا آنرا بهبود بخشد و برای دانش آموزان فضای بهتری را فراهم کند. در ایران قدیم نیز همینگونه بوده است کلاس درس در منزل استاد انجام میشده و استادی که به عنوان مثال پزشکی تدریس میکرد زمانی که بیماری به آن مراجعه مینمود میتوانست به صورت عملی به دانش آموزانش روش درمان و یا ساخت داروها را آموزش دهد. اما در ایران چون کلاس متعلق به دانش آموز است کمترین توجهی به آن ندارد چون اساسا علاقه ای به مدرسه ندارد. دبیر نیز در تمام مدت منتظر است زمان تمام شود تا از آن منبع فساد بگریزد. شاید یکی از علت های تمیزی دبستان ها و کثیفی دبیرستان ها همین باشد که در یکی معلم مجبور است هرروز در آن حضور یابد ولی در دیگری خیر. </a:t>
            </a:r>
            <a:endParaRPr lang="en-US" sz="2800" b="1" dirty="0">
              <a:latin typeface="Adobe Arabic" panose="02040503050201020203" pitchFamily="18" charset="-78"/>
              <a:cs typeface="B Nazanin" panose="00000400000000000000" pitchFamily="2" charset="-78"/>
            </a:endParaRPr>
          </a:p>
        </p:txBody>
      </p:sp>
      <p:sp>
        <p:nvSpPr>
          <p:cNvPr id="2" name="Slide Number Placeholder 1">
            <a:extLst>
              <a:ext uri="{FF2B5EF4-FFF2-40B4-BE49-F238E27FC236}">
                <a16:creationId xmlns="" xmlns:a16="http://schemas.microsoft.com/office/drawing/2014/main" id="{3A319911-D492-47C4-9551-69CFECB729E6}"/>
              </a:ext>
            </a:extLst>
          </p:cNvPr>
          <p:cNvSpPr>
            <a:spLocks noGrp="1"/>
          </p:cNvSpPr>
          <p:nvPr>
            <p:ph type="sldNum" sz="quarter" idx="12"/>
          </p:nvPr>
        </p:nvSpPr>
        <p:spPr/>
        <p:txBody>
          <a:bodyPr/>
          <a:lstStyle/>
          <a:p>
            <a:fld id="{B76C52C5-A2AD-4A2F-AAC7-7A15081692A0}" type="slidenum">
              <a:rPr lang="en-US" smtClean="0"/>
              <a:t>25</a:t>
            </a:fld>
            <a:endParaRPr lang="en-US"/>
          </a:p>
        </p:txBody>
      </p:sp>
    </p:spTree>
    <p:extLst>
      <p:ext uri="{BB962C8B-B14F-4D97-AF65-F5344CB8AC3E}">
        <p14:creationId xmlns:p14="http://schemas.microsoft.com/office/powerpoint/2010/main" val="3713304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2537727-DDCC-4B73-9CF2-4B7F4449BFBC}"/>
              </a:ext>
            </a:extLst>
          </p:cNvPr>
          <p:cNvSpPr txBox="1"/>
          <p:nvPr/>
        </p:nvSpPr>
        <p:spPr>
          <a:xfrm>
            <a:off x="1780674" y="303115"/>
            <a:ext cx="8157410" cy="646331"/>
          </a:xfrm>
          <a:prstGeom prst="rect">
            <a:avLst/>
          </a:prstGeom>
          <a:noFill/>
        </p:spPr>
        <p:txBody>
          <a:bodyPr wrap="square" rtlCol="0">
            <a:spAutoFit/>
          </a:bodyPr>
          <a:lstStyle/>
          <a:p>
            <a:pPr algn="r" rtl="1"/>
            <a:r>
              <a:rPr lang="fa-IR" sz="3600" b="1" dirty="0" smtClean="0">
                <a:solidFill>
                  <a:srgbClr val="FF0000"/>
                </a:solidFill>
                <a:latin typeface="Arial Rounded MT Bold" panose="020F0704030504030204" pitchFamily="34" charset="0"/>
                <a:cs typeface="B Nazanin" panose="00000400000000000000" pitchFamily="2" charset="-78"/>
              </a:rPr>
              <a:t>6</a:t>
            </a:r>
            <a:r>
              <a:rPr lang="fa-IR" sz="3600" b="1" dirty="0" smtClean="0">
                <a:solidFill>
                  <a:srgbClr val="FF0000"/>
                </a:solidFill>
                <a:latin typeface="IRDast Nevis" panose="02000503000000020002" pitchFamily="2" charset="-78"/>
                <a:cs typeface="IRDast Nevis" panose="02000503000000020002" pitchFamily="2" charset="-78"/>
              </a:rPr>
              <a:t>-عدم توجه به نظریه های جدید ونودر حوزه آموزش</a:t>
            </a:r>
            <a:endParaRPr lang="en-US" sz="3600" b="1" dirty="0">
              <a:solidFill>
                <a:srgbClr val="FF0000"/>
              </a:solidFill>
              <a:latin typeface="IRDast Nevis" panose="02000503000000020002" pitchFamily="2" charset="-78"/>
              <a:cs typeface="IRDast Nevis" panose="02000503000000020002" pitchFamily="2" charset="-78"/>
            </a:endParaRPr>
          </a:p>
        </p:txBody>
      </p:sp>
      <p:sp>
        <p:nvSpPr>
          <p:cNvPr id="5" name="TextBox 4">
            <a:extLst>
              <a:ext uri="{FF2B5EF4-FFF2-40B4-BE49-F238E27FC236}">
                <a16:creationId xmlns="" xmlns:a16="http://schemas.microsoft.com/office/drawing/2014/main" id="{EBF58F74-9F20-4FEC-A7C0-263F69DC3227}"/>
              </a:ext>
            </a:extLst>
          </p:cNvPr>
          <p:cNvSpPr txBox="1"/>
          <p:nvPr/>
        </p:nvSpPr>
        <p:spPr>
          <a:xfrm>
            <a:off x="0" y="1231900"/>
            <a:ext cx="11718758" cy="5632311"/>
          </a:xfrm>
          <a:prstGeom prst="rect">
            <a:avLst/>
          </a:prstGeom>
          <a:noFill/>
        </p:spPr>
        <p:txBody>
          <a:bodyPr wrap="square" rtlCol="0">
            <a:spAutoFit/>
          </a:bodyPr>
          <a:lstStyle/>
          <a:p>
            <a:pPr algn="r" rtl="1"/>
            <a:r>
              <a:rPr lang="fa-IR" sz="4000" b="1" dirty="0">
                <a:latin typeface="Adobe Arabic" panose="02040503050201020203" pitchFamily="18" charset="-78"/>
                <a:cs typeface="B Nazanin" panose="00000400000000000000" pitchFamily="2" charset="-78"/>
              </a:rPr>
              <a:t>چند سالیست که یونسکو سندی تدوین کرده است و در آن هوش افراد را به اشکال مختلف طبقه بندی کرده است و دیگر صرفا با آزمون( </a:t>
            </a:r>
            <a:r>
              <a:rPr lang="en-US" sz="4000" b="1" dirty="0">
                <a:latin typeface="Adobe Arabic" panose="02040503050201020203" pitchFamily="18" charset="-78"/>
                <a:cs typeface="B Nazanin" panose="00000400000000000000" pitchFamily="2" charset="-78"/>
              </a:rPr>
              <a:t>IQ</a:t>
            </a:r>
            <a:r>
              <a:rPr lang="fa-IR" sz="4000" b="1" dirty="0">
                <a:latin typeface="Adobe Arabic" panose="02040503050201020203" pitchFamily="18" charset="-78"/>
                <a:cs typeface="B Nazanin" panose="00000400000000000000" pitchFamily="2" charset="-78"/>
              </a:rPr>
              <a:t>)</a:t>
            </a:r>
            <a:r>
              <a:rPr lang="en-US" sz="4000" b="1" dirty="0">
                <a:latin typeface="Adobe Arabic" panose="02040503050201020203" pitchFamily="18" charset="-78"/>
                <a:cs typeface="B Nazanin" panose="00000400000000000000" pitchFamily="2" charset="-78"/>
              </a:rPr>
              <a:t> </a:t>
            </a:r>
            <a:r>
              <a:rPr lang="fa-IR" sz="4000" b="1" dirty="0">
                <a:latin typeface="Adobe Arabic" panose="02040503050201020203" pitchFamily="18" charset="-78"/>
                <a:cs typeface="B Nazanin" panose="00000400000000000000" pitchFamily="2" charset="-78"/>
              </a:rPr>
              <a:t>هوش فرد را نمیسنجد. و متعاقب آن سواد را نیز دارای اشکال مختلفی برشمرده است. ما در این دسته بندی سوادهایی همچون: سواد ارتباطی، عاطفی، مالی، رسانه ای، آموزش و رایانه را میبینیم که هرکدام برای زندگی در عصر حاضر لازم و حیاتی است متعاقب آن نیز گاردنر در حدود 30 سال پیش نظریه هوش های چندگانه را مطرح کرد و گفت که تنها هوش ریاضی و تست  </a:t>
            </a:r>
            <a:r>
              <a:rPr lang="en-US" sz="4000" b="1" dirty="0">
                <a:latin typeface="Adobe Arabic" panose="02040503050201020203" pitchFamily="18" charset="-78"/>
                <a:cs typeface="B Nazanin" panose="00000400000000000000" pitchFamily="2" charset="-78"/>
              </a:rPr>
              <a:t>IQ </a:t>
            </a:r>
            <a:r>
              <a:rPr lang="fa-IR" sz="4000" b="1" dirty="0">
                <a:latin typeface="Adobe Arabic" panose="02040503050201020203" pitchFamily="18" charset="-78"/>
                <a:cs typeface="B Nazanin" panose="00000400000000000000" pitchFamily="2" charset="-78"/>
              </a:rPr>
              <a:t>تضمین کننده ی موفقیت فرد نیست.</a:t>
            </a:r>
          </a:p>
        </p:txBody>
      </p:sp>
      <p:sp>
        <p:nvSpPr>
          <p:cNvPr id="2" name="Slide Number Placeholder 1">
            <a:extLst>
              <a:ext uri="{FF2B5EF4-FFF2-40B4-BE49-F238E27FC236}">
                <a16:creationId xmlns="" xmlns:a16="http://schemas.microsoft.com/office/drawing/2014/main" id="{0CD1A8C9-DFC9-40F9-8DFC-67B177E4D7E3}"/>
              </a:ext>
            </a:extLst>
          </p:cNvPr>
          <p:cNvSpPr>
            <a:spLocks noGrp="1"/>
          </p:cNvSpPr>
          <p:nvPr>
            <p:ph type="sldNum" sz="quarter" idx="12"/>
          </p:nvPr>
        </p:nvSpPr>
        <p:spPr/>
        <p:txBody>
          <a:bodyPr/>
          <a:lstStyle/>
          <a:p>
            <a:fld id="{B76C52C5-A2AD-4A2F-AAC7-7A15081692A0}" type="slidenum">
              <a:rPr lang="en-US" smtClean="0"/>
              <a:t>26</a:t>
            </a:fld>
            <a:endParaRPr lang="en-US"/>
          </a:p>
        </p:txBody>
      </p:sp>
    </p:spTree>
    <p:extLst>
      <p:ext uri="{BB962C8B-B14F-4D97-AF65-F5344CB8AC3E}">
        <p14:creationId xmlns:p14="http://schemas.microsoft.com/office/powerpoint/2010/main" val="83945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2537727-DDCC-4B73-9CF2-4B7F4449BFBC}"/>
              </a:ext>
            </a:extLst>
          </p:cNvPr>
          <p:cNvSpPr txBox="1"/>
          <p:nvPr/>
        </p:nvSpPr>
        <p:spPr>
          <a:xfrm>
            <a:off x="1780674" y="303115"/>
            <a:ext cx="8157410" cy="646331"/>
          </a:xfrm>
          <a:prstGeom prst="rect">
            <a:avLst/>
          </a:prstGeom>
          <a:noFill/>
        </p:spPr>
        <p:txBody>
          <a:bodyPr wrap="square" rtlCol="0">
            <a:spAutoFit/>
          </a:bodyPr>
          <a:lstStyle/>
          <a:p>
            <a:pPr algn="r" rtl="1"/>
            <a:r>
              <a:rPr lang="fa-IR" sz="3600" b="1" dirty="0" smtClean="0">
                <a:solidFill>
                  <a:srgbClr val="FF0000"/>
                </a:solidFill>
                <a:latin typeface="Arial Rounded MT Bold" panose="020F0704030504030204" pitchFamily="34" charset="0"/>
                <a:cs typeface="B Nazanin" panose="00000400000000000000" pitchFamily="2" charset="-78"/>
              </a:rPr>
              <a:t>6</a:t>
            </a:r>
            <a:r>
              <a:rPr lang="fa-IR" sz="3600" b="1" dirty="0" smtClean="0">
                <a:solidFill>
                  <a:srgbClr val="FF0000"/>
                </a:solidFill>
                <a:latin typeface="IRDast Nevis" panose="02000503000000020002" pitchFamily="2" charset="-78"/>
                <a:cs typeface="IRDast Nevis" panose="02000503000000020002" pitchFamily="2" charset="-78"/>
              </a:rPr>
              <a:t>-عدم توجه به نظریه های جدید ونودر حوزه آموزش</a:t>
            </a:r>
            <a:endParaRPr lang="en-US" sz="3600" b="1" dirty="0">
              <a:solidFill>
                <a:srgbClr val="FF0000"/>
              </a:solidFill>
              <a:latin typeface="IRDast Nevis" panose="02000503000000020002" pitchFamily="2" charset="-78"/>
              <a:cs typeface="IRDast Nevis" panose="02000503000000020002" pitchFamily="2" charset="-78"/>
            </a:endParaRPr>
          </a:p>
        </p:txBody>
      </p:sp>
      <p:sp>
        <p:nvSpPr>
          <p:cNvPr id="5" name="TextBox 4">
            <a:extLst>
              <a:ext uri="{FF2B5EF4-FFF2-40B4-BE49-F238E27FC236}">
                <a16:creationId xmlns="" xmlns:a16="http://schemas.microsoft.com/office/drawing/2014/main" id="{EBF58F74-9F20-4FEC-A7C0-263F69DC3227}"/>
              </a:ext>
            </a:extLst>
          </p:cNvPr>
          <p:cNvSpPr txBox="1"/>
          <p:nvPr/>
        </p:nvSpPr>
        <p:spPr>
          <a:xfrm>
            <a:off x="0" y="1448469"/>
            <a:ext cx="11911263" cy="4832092"/>
          </a:xfrm>
          <a:prstGeom prst="rect">
            <a:avLst/>
          </a:prstGeom>
          <a:noFill/>
        </p:spPr>
        <p:txBody>
          <a:bodyPr wrap="square" rtlCol="0">
            <a:spAutoFit/>
          </a:bodyPr>
          <a:lstStyle/>
          <a:p>
            <a:pPr algn="r"/>
            <a:r>
              <a:rPr lang="fa-IR" sz="4400" b="1" dirty="0">
                <a:latin typeface="Adobe Arabic" panose="02040503050201020203" pitchFamily="18" charset="-78"/>
                <a:cs typeface="B Nazanin" panose="00000400000000000000" pitchFamily="2" charset="-78"/>
              </a:rPr>
              <a:t>البته به این طبقه بندی ها هم ایراداتی وارد است ولی چیزی که مسلم است این شیوه ی آموزش و رتبه بندی که صرفا یک وجه از زندگی فرد را در بربگیرد و به جنبه ها و کارایی های دیگر وی بی اعتنا باشد بسیار منسوخ و ابتدایی است. (مخصوصا در عصر حاضر متاسفانه نبود سواد رسانه ای در جامعه بسیار مشهود است به طوری که هرکسی میتواند با شانتاژ خبری از احساسات مردم سواستفاده کند)</a:t>
            </a:r>
            <a:endParaRPr lang="en-US" sz="4400" b="1" dirty="0">
              <a:latin typeface="Adobe Arabic" panose="02040503050201020203" pitchFamily="18" charset="-78"/>
              <a:cs typeface="B Nazanin" panose="00000400000000000000" pitchFamily="2" charset="-78"/>
            </a:endParaRPr>
          </a:p>
        </p:txBody>
      </p:sp>
      <p:sp>
        <p:nvSpPr>
          <p:cNvPr id="2" name="Slide Number Placeholder 1">
            <a:extLst>
              <a:ext uri="{FF2B5EF4-FFF2-40B4-BE49-F238E27FC236}">
                <a16:creationId xmlns="" xmlns:a16="http://schemas.microsoft.com/office/drawing/2014/main" id="{0CD1A8C9-DFC9-40F9-8DFC-67B177E4D7E3}"/>
              </a:ext>
            </a:extLst>
          </p:cNvPr>
          <p:cNvSpPr>
            <a:spLocks noGrp="1"/>
          </p:cNvSpPr>
          <p:nvPr>
            <p:ph type="sldNum" sz="quarter" idx="12"/>
          </p:nvPr>
        </p:nvSpPr>
        <p:spPr/>
        <p:txBody>
          <a:bodyPr/>
          <a:lstStyle/>
          <a:p>
            <a:fld id="{B76C52C5-A2AD-4A2F-AAC7-7A15081692A0}" type="slidenum">
              <a:rPr lang="en-US" smtClean="0"/>
              <a:t>27</a:t>
            </a:fld>
            <a:endParaRPr lang="en-US"/>
          </a:p>
        </p:txBody>
      </p:sp>
    </p:spTree>
    <p:extLst>
      <p:ext uri="{BB962C8B-B14F-4D97-AF65-F5344CB8AC3E}">
        <p14:creationId xmlns:p14="http://schemas.microsoft.com/office/powerpoint/2010/main" val="1603306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9AFFA59-B429-4C55-BB32-77765CBCA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51"/>
            <a:ext cx="12192000" cy="6858000"/>
          </a:xfrm>
          <a:prstGeom prst="rect">
            <a:avLst/>
          </a:prstGeom>
        </p:spPr>
      </p:pic>
      <p:sp>
        <p:nvSpPr>
          <p:cNvPr id="12" name="TextBox 11">
            <a:extLst>
              <a:ext uri="{FF2B5EF4-FFF2-40B4-BE49-F238E27FC236}">
                <a16:creationId xmlns="" xmlns:a16="http://schemas.microsoft.com/office/drawing/2014/main" id="{4E266707-988A-440E-B6E8-F69026B9FFF9}"/>
              </a:ext>
            </a:extLst>
          </p:cNvPr>
          <p:cNvSpPr txBox="1"/>
          <p:nvPr/>
        </p:nvSpPr>
        <p:spPr>
          <a:xfrm>
            <a:off x="5365750" y="4785151"/>
            <a:ext cx="47371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a-IR" sz="4800" b="1" dirty="0">
                <a:solidFill>
                  <a:srgbClr val="002060"/>
                </a:solidFill>
                <a:latin typeface="IRDast Nevis" panose="02000503000000020002" pitchFamily="2" charset="-78"/>
                <a:cs typeface="IRDast Nevis" panose="02000503000000020002" pitchFamily="2" charset="-78"/>
              </a:rPr>
              <a:t>سپاس از توجهتان</a:t>
            </a:r>
            <a:endParaRPr lang="en-US" sz="4800" b="1" dirty="0">
              <a:solidFill>
                <a:srgbClr val="002060"/>
              </a:solidFill>
              <a:latin typeface="IRDast Nevis" panose="02000503000000020002" pitchFamily="2" charset="-78"/>
              <a:cs typeface="IRDast Nevis" panose="02000503000000020002" pitchFamily="2" charset="-78"/>
            </a:endParaRPr>
          </a:p>
        </p:txBody>
      </p:sp>
      <p:sp>
        <p:nvSpPr>
          <p:cNvPr id="2" name="Slide Number Placeholder 1">
            <a:extLst>
              <a:ext uri="{FF2B5EF4-FFF2-40B4-BE49-F238E27FC236}">
                <a16:creationId xmlns="" xmlns:a16="http://schemas.microsoft.com/office/drawing/2014/main" id="{2C916746-F47F-4DC5-AD98-1EA3A511A9C9}"/>
              </a:ext>
            </a:extLst>
          </p:cNvPr>
          <p:cNvSpPr>
            <a:spLocks noGrp="1"/>
          </p:cNvSpPr>
          <p:nvPr>
            <p:ph type="sldNum" sz="quarter" idx="12"/>
          </p:nvPr>
        </p:nvSpPr>
        <p:spPr/>
        <p:txBody>
          <a:bodyPr/>
          <a:lstStyle/>
          <a:p>
            <a:fld id="{B76C52C5-A2AD-4A2F-AAC7-7A15081692A0}" type="slidenum">
              <a:rPr lang="en-US" smtClean="0"/>
              <a:t>28</a:t>
            </a:fld>
            <a:endParaRPr lang="en-US"/>
          </a:p>
        </p:txBody>
      </p:sp>
    </p:spTree>
    <p:extLst>
      <p:ext uri="{BB962C8B-B14F-4D97-AF65-F5344CB8AC3E}">
        <p14:creationId xmlns:p14="http://schemas.microsoft.com/office/powerpoint/2010/main" val="1719446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EE8B6932-FE6F-4384-A955-735D74775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15" name="TextBox 14">
            <a:extLst>
              <a:ext uri="{FF2B5EF4-FFF2-40B4-BE49-F238E27FC236}">
                <a16:creationId xmlns="" xmlns:a16="http://schemas.microsoft.com/office/drawing/2014/main" id="{289F0FE3-EC2F-43D7-BB1E-D00FAE7A2512}"/>
              </a:ext>
            </a:extLst>
          </p:cNvPr>
          <p:cNvSpPr txBox="1"/>
          <p:nvPr/>
        </p:nvSpPr>
        <p:spPr>
          <a:xfrm>
            <a:off x="84220" y="-1"/>
            <a:ext cx="11939337" cy="6863417"/>
          </a:xfrm>
          <a:prstGeom prst="rect">
            <a:avLst/>
          </a:prstGeom>
          <a:noFill/>
        </p:spPr>
        <p:txBody>
          <a:bodyPr wrap="square" rtlCol="0">
            <a:spAutoFit/>
          </a:bodyPr>
          <a:lstStyle/>
          <a:p>
            <a:pPr algn="r"/>
            <a:r>
              <a:rPr lang="fa-IR" sz="4800" b="1" dirty="0" smtClean="0">
                <a:solidFill>
                  <a:srgbClr val="FF0000"/>
                </a:solidFill>
                <a:latin typeface="Adobe Arabic" panose="02040503050201020203" pitchFamily="18" charset="-78"/>
                <a:cs typeface="B Nazanin" panose="00000400000000000000" pitchFamily="2" charset="-78"/>
              </a:rPr>
              <a:t>مقدمه</a:t>
            </a:r>
            <a:r>
              <a:rPr lang="fa-IR" sz="4800" dirty="0" smtClean="0">
                <a:solidFill>
                  <a:srgbClr val="FF0000"/>
                </a:solidFill>
                <a:latin typeface="Adobe Arabic" panose="02040503050201020203" pitchFamily="18" charset="-78"/>
                <a:cs typeface="B Nazanin" panose="00000400000000000000" pitchFamily="2" charset="-78"/>
              </a:rPr>
              <a:t> </a:t>
            </a:r>
          </a:p>
          <a:p>
            <a:pPr algn="r"/>
            <a:endParaRPr lang="fa-IR" sz="800" b="1" dirty="0">
              <a:solidFill>
                <a:srgbClr val="FFFF00"/>
              </a:solidFill>
              <a:latin typeface="Adobe Arabic" panose="02040503050201020203" pitchFamily="18" charset="-78"/>
              <a:cs typeface="B Nazanin" panose="00000400000000000000" pitchFamily="2" charset="-78"/>
            </a:endParaRPr>
          </a:p>
          <a:p>
            <a:pPr algn="r"/>
            <a:r>
              <a:rPr lang="fa-IR" sz="4800" dirty="0">
                <a:solidFill>
                  <a:srgbClr val="FFFF00"/>
                </a:solidFill>
                <a:latin typeface="Adobe Arabic" panose="02040503050201020203" pitchFamily="18" charset="-78"/>
                <a:cs typeface="Adobe Arabic" panose="02040503050201020203" pitchFamily="18" charset="-78"/>
              </a:rPr>
              <a:t>سالهاست به نظام آموزش و پرورش نقدهایی میشود که آموزش بر مبنای صحیحی نیست و نظام آموزش و پرورش اصلاح شود. اما به جز مطالعاتی که حدودا ده سال پیش انجام شد و حدودا شیش هفت سال پیش هم متوقف شد دیگر عملا تغییر خاصی در نظام آموزش و پرورش ایران بوجود نیامد. صرفا نام کلاس ها را تغییر دادند و حتی در تعداد درس ها و همینطور زمانی که فرد باید تحصیل کند تا به دانشگاه برسد هم تغییری حاصل نشد</a:t>
            </a:r>
            <a:r>
              <a:rPr lang="en-US" sz="4800" b="1" dirty="0" smtClean="0">
                <a:solidFill>
                  <a:srgbClr val="FFFF00"/>
                </a:solidFill>
                <a:cs typeface="B Nazanin" panose="00000400000000000000" pitchFamily="2" charset="-78"/>
              </a:rPr>
              <a:t> </a:t>
            </a:r>
            <a:endParaRPr lang="en-US" sz="4800" b="1" dirty="0">
              <a:solidFill>
                <a:srgbClr val="FFFF00"/>
              </a:solidFill>
              <a:cs typeface="B Nazanin" panose="00000400000000000000" pitchFamily="2" charset="-78"/>
            </a:endParaRPr>
          </a:p>
        </p:txBody>
      </p:sp>
      <p:sp>
        <p:nvSpPr>
          <p:cNvPr id="2" name="Slide Number Placeholder 1">
            <a:extLst>
              <a:ext uri="{FF2B5EF4-FFF2-40B4-BE49-F238E27FC236}">
                <a16:creationId xmlns="" xmlns:a16="http://schemas.microsoft.com/office/drawing/2014/main" id="{27228C98-B843-45DF-B324-FA81A0868FC5}"/>
              </a:ext>
            </a:extLst>
          </p:cNvPr>
          <p:cNvSpPr>
            <a:spLocks noGrp="1"/>
          </p:cNvSpPr>
          <p:nvPr>
            <p:ph type="sldNum" sz="quarter" idx="12"/>
          </p:nvPr>
        </p:nvSpPr>
        <p:spPr>
          <a:xfrm>
            <a:off x="84221" y="428178"/>
            <a:ext cx="838199" cy="767687"/>
          </a:xfrm>
        </p:spPr>
        <p:txBody>
          <a:bodyPr/>
          <a:lstStyle/>
          <a:p>
            <a:fld id="{B76C52C5-A2AD-4A2F-AAC7-7A15081692A0}" type="slidenum">
              <a:rPr lang="en-US" smtClean="0">
                <a:solidFill>
                  <a:srgbClr val="FF0000"/>
                </a:solidFill>
              </a:rPr>
              <a:t>3</a:t>
            </a:fld>
            <a:endParaRPr lang="en-US" dirty="0">
              <a:solidFill>
                <a:srgbClr val="FF0000"/>
              </a:solidFill>
            </a:endParaRPr>
          </a:p>
        </p:txBody>
      </p:sp>
    </p:spTree>
    <p:extLst>
      <p:ext uri="{BB962C8B-B14F-4D97-AF65-F5344CB8AC3E}">
        <p14:creationId xmlns:p14="http://schemas.microsoft.com/office/powerpoint/2010/main" val="128225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EE8B6932-FE6F-4384-A955-735D74775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15" name="TextBox 14">
            <a:extLst>
              <a:ext uri="{FF2B5EF4-FFF2-40B4-BE49-F238E27FC236}">
                <a16:creationId xmlns="" xmlns:a16="http://schemas.microsoft.com/office/drawing/2014/main" id="{289F0FE3-EC2F-43D7-BB1E-D00FAE7A2512}"/>
              </a:ext>
            </a:extLst>
          </p:cNvPr>
          <p:cNvSpPr txBox="1"/>
          <p:nvPr/>
        </p:nvSpPr>
        <p:spPr>
          <a:xfrm>
            <a:off x="84220" y="-1"/>
            <a:ext cx="11939337" cy="1138773"/>
          </a:xfrm>
          <a:prstGeom prst="rect">
            <a:avLst/>
          </a:prstGeom>
          <a:noFill/>
        </p:spPr>
        <p:txBody>
          <a:bodyPr wrap="square" rtlCol="0">
            <a:spAutoFit/>
          </a:bodyPr>
          <a:lstStyle/>
          <a:p>
            <a:pPr algn="r"/>
            <a:r>
              <a:rPr lang="fa-IR" sz="6000" b="1" dirty="0" smtClean="0">
                <a:solidFill>
                  <a:srgbClr val="FF0000"/>
                </a:solidFill>
                <a:latin typeface="Adobe Arabic" panose="02040503050201020203" pitchFamily="18" charset="-78"/>
                <a:cs typeface="B Nazanin" panose="00000400000000000000" pitchFamily="2" charset="-78"/>
              </a:rPr>
              <a:t>مقدمه</a:t>
            </a:r>
            <a:r>
              <a:rPr lang="fa-IR" sz="4800" dirty="0" smtClean="0">
                <a:solidFill>
                  <a:srgbClr val="FF0000"/>
                </a:solidFill>
                <a:latin typeface="Adobe Arabic" panose="02040503050201020203" pitchFamily="18" charset="-78"/>
                <a:cs typeface="B Nazanin" panose="00000400000000000000" pitchFamily="2" charset="-78"/>
              </a:rPr>
              <a:t> </a:t>
            </a:r>
          </a:p>
          <a:p>
            <a:pPr algn="r"/>
            <a:endParaRPr lang="fa-IR" sz="800" b="1" dirty="0">
              <a:solidFill>
                <a:srgbClr val="FFFF00"/>
              </a:solidFill>
              <a:latin typeface="Adobe Arabic" panose="02040503050201020203" pitchFamily="18" charset="-78"/>
              <a:cs typeface="B Nazanin" panose="00000400000000000000" pitchFamily="2" charset="-78"/>
            </a:endParaRPr>
          </a:p>
        </p:txBody>
      </p:sp>
      <p:sp>
        <p:nvSpPr>
          <p:cNvPr id="2" name="Slide Number Placeholder 1">
            <a:extLst>
              <a:ext uri="{FF2B5EF4-FFF2-40B4-BE49-F238E27FC236}">
                <a16:creationId xmlns="" xmlns:a16="http://schemas.microsoft.com/office/drawing/2014/main" id="{27228C98-B843-45DF-B324-FA81A0868FC5}"/>
              </a:ext>
            </a:extLst>
          </p:cNvPr>
          <p:cNvSpPr>
            <a:spLocks noGrp="1"/>
          </p:cNvSpPr>
          <p:nvPr>
            <p:ph type="sldNum" sz="quarter" idx="12"/>
          </p:nvPr>
        </p:nvSpPr>
        <p:spPr>
          <a:xfrm>
            <a:off x="84221" y="428178"/>
            <a:ext cx="838199" cy="767687"/>
          </a:xfrm>
        </p:spPr>
        <p:txBody>
          <a:bodyPr/>
          <a:lstStyle/>
          <a:p>
            <a:fld id="{B76C52C5-A2AD-4A2F-AAC7-7A15081692A0}" type="slidenum">
              <a:rPr lang="en-US" smtClean="0">
                <a:solidFill>
                  <a:srgbClr val="FF0000"/>
                </a:solidFill>
              </a:rPr>
              <a:t>4</a:t>
            </a:fld>
            <a:endParaRPr lang="en-US" dirty="0">
              <a:solidFill>
                <a:srgbClr val="FF0000"/>
              </a:solidFill>
            </a:endParaRPr>
          </a:p>
        </p:txBody>
      </p:sp>
      <p:sp>
        <p:nvSpPr>
          <p:cNvPr id="3" name="Rectangle 2"/>
          <p:cNvSpPr/>
          <p:nvPr/>
        </p:nvSpPr>
        <p:spPr>
          <a:xfrm>
            <a:off x="0" y="1195865"/>
            <a:ext cx="11939336" cy="4708981"/>
          </a:xfrm>
          <a:prstGeom prst="rect">
            <a:avLst/>
          </a:prstGeom>
        </p:spPr>
        <p:txBody>
          <a:bodyPr wrap="square">
            <a:spAutoFit/>
          </a:bodyPr>
          <a:lstStyle/>
          <a:p>
            <a:pPr algn="r"/>
            <a:r>
              <a:rPr lang="fa-IR" sz="6000" b="1" dirty="0">
                <a:solidFill>
                  <a:srgbClr val="FFFF00"/>
                </a:solidFill>
                <a:latin typeface="Adobe Arabic" panose="02040503050201020203" pitchFamily="18" charset="-78"/>
                <a:cs typeface="B Nazanin" panose="00000400000000000000" pitchFamily="2" charset="-78"/>
              </a:rPr>
              <a:t>در این نوشتار میخواهیم به این قضیه بپردازم تا ضعف های آموزش و پرورش را به عنوان کسی که سالها در این نظام عمر و زندگی خود را صرف کرده و عایدی اش جز چند نمونه حفظیات نبوده بازگو کنم.</a:t>
            </a:r>
            <a:endParaRPr lang="en-US" sz="6000" b="1" dirty="0">
              <a:solidFill>
                <a:srgbClr val="FFFF00"/>
              </a:solidFill>
              <a:latin typeface="Adobe Arabic" panose="02040503050201020203" pitchFamily="18" charset="-78"/>
              <a:cs typeface="B Nazanin" panose="00000400000000000000" pitchFamily="2" charset="-78"/>
            </a:endParaRPr>
          </a:p>
        </p:txBody>
      </p:sp>
    </p:spTree>
    <p:extLst>
      <p:ext uri="{BB962C8B-B14F-4D97-AF65-F5344CB8AC3E}">
        <p14:creationId xmlns:p14="http://schemas.microsoft.com/office/powerpoint/2010/main" val="3314002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10FC5FC3-A427-43D8-8E57-9D3D41C05A60}"/>
              </a:ext>
            </a:extLst>
          </p:cNvPr>
          <p:cNvSpPr txBox="1"/>
          <p:nvPr/>
        </p:nvSpPr>
        <p:spPr>
          <a:xfrm>
            <a:off x="8972550" y="253747"/>
            <a:ext cx="1270000" cy="523220"/>
          </a:xfrm>
          <a:prstGeom prst="rect">
            <a:avLst/>
          </a:prstGeom>
          <a:noFill/>
        </p:spPr>
        <p:txBody>
          <a:bodyPr wrap="square" rtlCol="0">
            <a:spAutoFit/>
          </a:bodyPr>
          <a:lstStyle/>
          <a:p>
            <a:pPr algn="r" rtl="1"/>
            <a:r>
              <a:rPr lang="fa-IR" sz="2800" dirty="0">
                <a:solidFill>
                  <a:srgbClr val="FFFF00"/>
                </a:solidFill>
                <a:cs typeface="B Nazanin" panose="00000400000000000000" pitchFamily="2" charset="-78"/>
              </a:rPr>
              <a:t>مقدمه :</a:t>
            </a:r>
            <a:endParaRPr lang="en-US" sz="2800" dirty="0">
              <a:solidFill>
                <a:srgbClr val="FFFF00"/>
              </a:solidFill>
              <a:cs typeface="B Nazanin" panose="00000400000000000000" pitchFamily="2" charset="-78"/>
            </a:endParaRPr>
          </a:p>
        </p:txBody>
      </p:sp>
      <p:sp>
        <p:nvSpPr>
          <p:cNvPr id="8" name="TextBox 7">
            <a:extLst>
              <a:ext uri="{FF2B5EF4-FFF2-40B4-BE49-F238E27FC236}">
                <a16:creationId xmlns="" xmlns:a16="http://schemas.microsoft.com/office/drawing/2014/main" id="{FEF17599-7333-4CB6-B9AA-49B2C7E8AA15}"/>
              </a:ext>
            </a:extLst>
          </p:cNvPr>
          <p:cNvSpPr txBox="1"/>
          <p:nvPr/>
        </p:nvSpPr>
        <p:spPr>
          <a:xfrm>
            <a:off x="7559899" y="1618538"/>
            <a:ext cx="4632101" cy="6063198"/>
          </a:xfrm>
          <a:prstGeom prst="rect">
            <a:avLst/>
          </a:prstGeom>
          <a:noFill/>
        </p:spPr>
        <p:txBody>
          <a:bodyPr wrap="square" rtlCol="0">
            <a:spAutoFit/>
          </a:bodyPr>
          <a:lstStyle/>
          <a:p>
            <a:pPr algn="just" rtl="1"/>
            <a:r>
              <a:rPr lang="fa-IR" sz="2800" b="1" dirty="0">
                <a:cs typeface="B Nazanin" panose="00000400000000000000" pitchFamily="2" charset="-78"/>
              </a:rPr>
              <a:t>آموزش و پرورش در ایران ، مهم ترین رکن توسعه در کشور بوده و کارخانه ی آدم سازی و پرورش نیروی انسانی برای آینده ی کشور است. کشوری که اداره ی آن در سایر بخش ها در دستان افراد تربیت شده در آموزش پرورش است.</a:t>
            </a:r>
            <a:endParaRPr lang="en-US" sz="2800" b="1" dirty="0">
              <a:cs typeface="B Nazanin" panose="00000400000000000000" pitchFamily="2" charset="-78"/>
            </a:endParaRPr>
          </a:p>
          <a:p>
            <a:pPr algn="r" rtl="1"/>
            <a:endParaRPr lang="en-US" sz="2400" dirty="0">
              <a:cs typeface="B Nazanin" panose="00000400000000000000" pitchFamily="2" charset="-78"/>
            </a:endParaRPr>
          </a:p>
          <a:p>
            <a:pPr algn="r" rtl="1"/>
            <a:endParaRPr lang="en-US" sz="2400" dirty="0">
              <a:cs typeface="B Nazanin" panose="00000400000000000000" pitchFamily="2" charset="-78"/>
            </a:endParaRPr>
          </a:p>
          <a:p>
            <a:pPr algn="r" rtl="1"/>
            <a:endParaRPr lang="en-US" sz="2400" dirty="0">
              <a:cs typeface="B Nazanin" panose="00000400000000000000" pitchFamily="2" charset="-78"/>
            </a:endParaRPr>
          </a:p>
          <a:p>
            <a:pPr algn="r" rtl="1"/>
            <a:endParaRPr lang="en-US" sz="2400" dirty="0">
              <a:cs typeface="B Nazanin" panose="00000400000000000000" pitchFamily="2" charset="-78"/>
            </a:endParaRPr>
          </a:p>
          <a:p>
            <a:pPr algn="r" rtl="1"/>
            <a:endParaRPr lang="en-US" sz="2400" dirty="0">
              <a:cs typeface="B Nazanin" panose="00000400000000000000" pitchFamily="2" charset="-78"/>
            </a:endParaRPr>
          </a:p>
          <a:p>
            <a:pPr algn="r" rtl="1"/>
            <a:endParaRPr lang="en-US" sz="2400" dirty="0">
              <a:cs typeface="B Nazanin" panose="00000400000000000000" pitchFamily="2" charset="-78"/>
            </a:endParaRPr>
          </a:p>
          <a:p>
            <a:pPr algn="r" rtl="1"/>
            <a:endParaRPr lang="en-US" sz="2400" dirty="0">
              <a:cs typeface="B Nazanin" panose="00000400000000000000" pitchFamily="2" charset="-78"/>
            </a:endParaRPr>
          </a:p>
          <a:p>
            <a:pPr algn="r" rtl="1"/>
            <a:endParaRPr lang="en-US" sz="2400" dirty="0">
              <a:cs typeface="B Nazanin" panose="00000400000000000000" pitchFamily="2" charset="-78"/>
            </a:endParaRPr>
          </a:p>
        </p:txBody>
      </p:sp>
      <p:graphicFrame>
        <p:nvGraphicFramePr>
          <p:cNvPr id="19" name="Diagram 18">
            <a:extLst>
              <a:ext uri="{FF2B5EF4-FFF2-40B4-BE49-F238E27FC236}">
                <a16:creationId xmlns="" xmlns:a16="http://schemas.microsoft.com/office/drawing/2014/main" id="{0897059E-E0A1-48AB-A928-47B3C4574A9D}"/>
              </a:ext>
            </a:extLst>
          </p:cNvPr>
          <p:cNvGraphicFramePr/>
          <p:nvPr>
            <p:extLst>
              <p:ext uri="{D42A27DB-BD31-4B8C-83A1-F6EECF244321}">
                <p14:modId xmlns:p14="http://schemas.microsoft.com/office/powerpoint/2010/main" val="3730943012"/>
              </p:ext>
            </p:extLst>
          </p:nvPr>
        </p:nvGraphicFramePr>
        <p:xfrm>
          <a:off x="-114300" y="776967"/>
          <a:ext cx="8229600" cy="5640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Oval 20">
            <a:extLst>
              <a:ext uri="{FF2B5EF4-FFF2-40B4-BE49-F238E27FC236}">
                <a16:creationId xmlns="" xmlns:a16="http://schemas.microsoft.com/office/drawing/2014/main" id="{338198E3-8DA0-445B-83AF-6576E764AD79}"/>
              </a:ext>
            </a:extLst>
          </p:cNvPr>
          <p:cNvSpPr/>
          <p:nvPr/>
        </p:nvSpPr>
        <p:spPr>
          <a:xfrm>
            <a:off x="1076329" y="3972763"/>
            <a:ext cx="2044699" cy="1575947"/>
          </a:xfrm>
          <a:prstGeom prst="ellipse">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rgbClr val="FF0000"/>
                </a:solidFill>
                <a:cs typeface="B Nazanin" panose="00000400000000000000" pitchFamily="2" charset="-78"/>
              </a:rPr>
              <a:t>امنیت</a:t>
            </a:r>
            <a:r>
              <a:rPr lang="fa-IR" sz="2400" dirty="0">
                <a:cs typeface="B Nazanin" panose="00000400000000000000" pitchFamily="2" charset="-78"/>
              </a:rPr>
              <a:t>(پلیس،سرباز،ارتش)</a:t>
            </a:r>
            <a:endParaRPr lang="en-US" sz="2400" dirty="0">
              <a:cs typeface="B Nazanin" panose="00000400000000000000" pitchFamily="2" charset="-78"/>
            </a:endParaRPr>
          </a:p>
        </p:txBody>
      </p:sp>
      <p:cxnSp>
        <p:nvCxnSpPr>
          <p:cNvPr id="23" name="Straight Connector 22">
            <a:extLst>
              <a:ext uri="{FF2B5EF4-FFF2-40B4-BE49-F238E27FC236}">
                <a16:creationId xmlns="" xmlns:a16="http://schemas.microsoft.com/office/drawing/2014/main" id="{47A8BFD3-4986-4B0D-9D33-454641C9BA93}"/>
              </a:ext>
            </a:extLst>
          </p:cNvPr>
          <p:cNvCxnSpPr/>
          <p:nvPr/>
        </p:nvCxnSpPr>
        <p:spPr>
          <a:xfrm flipV="1">
            <a:off x="2987677" y="4078924"/>
            <a:ext cx="469900" cy="3429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 xmlns:a16="http://schemas.microsoft.com/office/drawing/2014/main" id="{4477623A-5C4A-4934-AA22-7E889EB071B8}"/>
              </a:ext>
            </a:extLst>
          </p:cNvPr>
          <p:cNvSpPr/>
          <p:nvPr/>
        </p:nvSpPr>
        <p:spPr>
          <a:xfrm>
            <a:off x="3009901" y="4865581"/>
            <a:ext cx="2206625" cy="1738672"/>
          </a:xfrm>
          <a:prstGeom prst="ellipse">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rgbClr val="FF0000"/>
                </a:solidFill>
                <a:cs typeface="B Nazanin" panose="00000400000000000000" pitchFamily="2" charset="-78"/>
              </a:rPr>
              <a:t>بازار</a:t>
            </a:r>
            <a:r>
              <a:rPr lang="fa-IR" sz="2400" dirty="0">
                <a:solidFill>
                  <a:schemeClr val="tx2"/>
                </a:solidFill>
                <a:cs typeface="B Nazanin" panose="00000400000000000000" pitchFamily="2" charset="-78"/>
              </a:rPr>
              <a:t>(خرید و فروش،خوراک،پوشاک و..)</a:t>
            </a:r>
            <a:endParaRPr lang="en-US" sz="2400" dirty="0">
              <a:solidFill>
                <a:schemeClr val="tx2"/>
              </a:solidFill>
              <a:cs typeface="B Nazanin" panose="00000400000000000000" pitchFamily="2" charset="-78"/>
            </a:endParaRPr>
          </a:p>
        </p:txBody>
      </p:sp>
      <p:cxnSp>
        <p:nvCxnSpPr>
          <p:cNvPr id="26" name="Straight Connector 25">
            <a:extLst>
              <a:ext uri="{FF2B5EF4-FFF2-40B4-BE49-F238E27FC236}">
                <a16:creationId xmlns="" xmlns:a16="http://schemas.microsoft.com/office/drawing/2014/main" id="{E23D068F-187A-4DFA-959B-D4BE1A6DE738}"/>
              </a:ext>
            </a:extLst>
          </p:cNvPr>
          <p:cNvCxnSpPr>
            <a:cxnSpLocks/>
            <a:stCxn id="24" idx="0"/>
          </p:cNvCxnSpPr>
          <p:nvPr/>
        </p:nvCxnSpPr>
        <p:spPr>
          <a:xfrm flipH="1" flipV="1">
            <a:off x="4111628" y="4329807"/>
            <a:ext cx="1586" cy="535774"/>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 xmlns:a16="http://schemas.microsoft.com/office/drawing/2014/main" id="{E37F38C7-88ED-4CA2-9DC1-64358C51AA5E}"/>
              </a:ext>
            </a:extLst>
          </p:cNvPr>
          <p:cNvSpPr>
            <a:spLocks noGrp="1"/>
          </p:cNvSpPr>
          <p:nvPr>
            <p:ph type="sldNum" sz="quarter" idx="12"/>
          </p:nvPr>
        </p:nvSpPr>
        <p:spPr/>
        <p:txBody>
          <a:bodyPr/>
          <a:lstStyle/>
          <a:p>
            <a:fld id="{B76C52C5-A2AD-4A2F-AAC7-7A15081692A0}" type="slidenum">
              <a:rPr lang="en-US" smtClean="0"/>
              <a:t>5</a:t>
            </a:fld>
            <a:endParaRPr lang="en-US"/>
          </a:p>
        </p:txBody>
      </p:sp>
    </p:spTree>
    <p:extLst>
      <p:ext uri="{BB962C8B-B14F-4D97-AF65-F5344CB8AC3E}">
        <p14:creationId xmlns:p14="http://schemas.microsoft.com/office/powerpoint/2010/main" val="3161159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716484A-6C03-4243-9DAF-C0486E13135F}"/>
              </a:ext>
            </a:extLst>
          </p:cNvPr>
          <p:cNvSpPr txBox="1"/>
          <p:nvPr/>
        </p:nvSpPr>
        <p:spPr>
          <a:xfrm>
            <a:off x="7147775" y="1807617"/>
            <a:ext cx="4842456" cy="4124206"/>
          </a:xfrm>
          <a:prstGeom prst="rect">
            <a:avLst/>
          </a:prstGeom>
          <a:noFill/>
        </p:spPr>
        <p:txBody>
          <a:bodyPr wrap="square" rtlCol="0">
            <a:spAutoFit/>
          </a:bodyPr>
          <a:lstStyle/>
          <a:p>
            <a:pPr algn="just" rtl="1"/>
            <a:r>
              <a:rPr lang="fa-IR" sz="2800" b="1" dirty="0">
                <a:cs typeface="B Nazanin" panose="00000400000000000000" pitchFamily="2" charset="-78"/>
              </a:rPr>
              <a:t>بخش زیادی از بهترین و سرنوشت ساز ترین سال های عمر آدمی (کودکی و نوجوانی) در مدرسه می گذرد. </a:t>
            </a:r>
          </a:p>
          <a:p>
            <a:pPr algn="just" rtl="1"/>
            <a:r>
              <a:rPr lang="fa-IR" sz="2800" b="1" dirty="0">
                <a:cs typeface="B Nazanin" panose="00000400000000000000" pitchFamily="2" charset="-78"/>
              </a:rPr>
              <a:t>ناکارامدی نظام آموزشی و کیفیت پایین آموزش و عدم تحقق اهداف تربیتی می تواند تاثیر جدی در زندگی آینده ی افراد داشته باشد ، که شاید جبران آن به راحتی </a:t>
            </a:r>
            <a:r>
              <a:rPr lang="fa-IR" sz="2400" b="1" dirty="0">
                <a:cs typeface="B Nazanin" panose="00000400000000000000" pitchFamily="2" charset="-78"/>
              </a:rPr>
              <a:t>میسر </a:t>
            </a:r>
            <a:r>
              <a:rPr lang="fa-IR" sz="6600" dirty="0">
                <a:solidFill>
                  <a:srgbClr val="FF0000"/>
                </a:solidFill>
                <a:cs typeface="B Nazanin" panose="00000400000000000000" pitchFamily="2" charset="-78"/>
              </a:rPr>
              <a:t>نباشد</a:t>
            </a:r>
            <a:r>
              <a:rPr lang="fa-IR" sz="6600" dirty="0">
                <a:solidFill>
                  <a:srgbClr val="FFFF00"/>
                </a:solidFill>
                <a:cs typeface="B Nazanin" panose="00000400000000000000" pitchFamily="2" charset="-78"/>
              </a:rPr>
              <a:t>!</a:t>
            </a:r>
            <a:endParaRPr lang="en-US" sz="6600" dirty="0">
              <a:solidFill>
                <a:srgbClr val="FFFF00"/>
              </a:solidFill>
              <a:cs typeface="B Nazanin" panose="00000400000000000000" pitchFamily="2" charset="-78"/>
            </a:endParaRPr>
          </a:p>
        </p:txBody>
      </p:sp>
      <p:pic>
        <p:nvPicPr>
          <p:cNvPr id="6" name="Picture 5">
            <a:extLst>
              <a:ext uri="{FF2B5EF4-FFF2-40B4-BE49-F238E27FC236}">
                <a16:creationId xmlns="" xmlns:a16="http://schemas.microsoft.com/office/drawing/2014/main" id="{5393BE72-12B0-4038-8FAC-804BBDBC0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381000"/>
            <a:ext cx="6409023" cy="6337300"/>
          </a:xfrm>
          <a:prstGeom prst="rect">
            <a:avLst/>
          </a:prstGeom>
        </p:spPr>
      </p:pic>
      <p:sp>
        <p:nvSpPr>
          <p:cNvPr id="2" name="Slide Number Placeholder 1">
            <a:extLst>
              <a:ext uri="{FF2B5EF4-FFF2-40B4-BE49-F238E27FC236}">
                <a16:creationId xmlns="" xmlns:a16="http://schemas.microsoft.com/office/drawing/2014/main" id="{1ECE652A-E1E2-4FED-ABB4-808B528FA565}"/>
              </a:ext>
            </a:extLst>
          </p:cNvPr>
          <p:cNvSpPr>
            <a:spLocks noGrp="1"/>
          </p:cNvSpPr>
          <p:nvPr>
            <p:ph type="sldNum" sz="quarter" idx="12"/>
          </p:nvPr>
        </p:nvSpPr>
        <p:spPr/>
        <p:txBody>
          <a:bodyPr/>
          <a:lstStyle/>
          <a:p>
            <a:fld id="{B76C52C5-A2AD-4A2F-AAC7-7A15081692A0}" type="slidenum">
              <a:rPr lang="en-US" smtClean="0"/>
              <a:t>6</a:t>
            </a:fld>
            <a:endParaRPr lang="en-US"/>
          </a:p>
        </p:txBody>
      </p:sp>
    </p:spTree>
    <p:extLst>
      <p:ext uri="{BB962C8B-B14F-4D97-AF65-F5344CB8AC3E}">
        <p14:creationId xmlns:p14="http://schemas.microsoft.com/office/powerpoint/2010/main" val="1420344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A628FB-E2BC-4ED0-B095-7D6784B71AA2}"/>
              </a:ext>
            </a:extLst>
          </p:cNvPr>
          <p:cNvSpPr txBox="1"/>
          <p:nvPr/>
        </p:nvSpPr>
        <p:spPr>
          <a:xfrm>
            <a:off x="6946900" y="393700"/>
            <a:ext cx="3136900" cy="954107"/>
          </a:xfrm>
          <a:prstGeom prst="rect">
            <a:avLst/>
          </a:prstGeom>
          <a:noFill/>
        </p:spPr>
        <p:txBody>
          <a:bodyPr wrap="square" rtlCol="0">
            <a:spAutoFit/>
          </a:bodyPr>
          <a:lstStyle/>
          <a:p>
            <a:pPr algn="r"/>
            <a:r>
              <a:rPr lang="fa-IR" sz="2800" b="1" dirty="0">
                <a:solidFill>
                  <a:srgbClr val="FFFF00"/>
                </a:solidFill>
                <a:cs typeface="B Nazanin" panose="00000400000000000000" pitchFamily="2" charset="-78"/>
              </a:rPr>
              <a:t>معضلات آموزش و پرورش</a:t>
            </a:r>
            <a:endParaRPr lang="en-US" sz="2800" b="1" dirty="0">
              <a:solidFill>
                <a:srgbClr val="FFFF00"/>
              </a:solidFill>
              <a:cs typeface="B Nazanin" panose="00000400000000000000" pitchFamily="2" charset="-78"/>
            </a:endParaRPr>
          </a:p>
        </p:txBody>
      </p:sp>
      <p:sp>
        <p:nvSpPr>
          <p:cNvPr id="3" name="TextBox 2">
            <a:extLst>
              <a:ext uri="{FF2B5EF4-FFF2-40B4-BE49-F238E27FC236}">
                <a16:creationId xmlns="" xmlns:a16="http://schemas.microsoft.com/office/drawing/2014/main" id="{F4B670B6-2A90-4182-8BA3-0CDFC3D14E41}"/>
              </a:ext>
            </a:extLst>
          </p:cNvPr>
          <p:cNvSpPr txBox="1"/>
          <p:nvPr/>
        </p:nvSpPr>
        <p:spPr>
          <a:xfrm>
            <a:off x="6946899" y="2792948"/>
            <a:ext cx="5245101" cy="3231654"/>
          </a:xfrm>
          <a:prstGeom prst="rect">
            <a:avLst/>
          </a:prstGeom>
          <a:noFill/>
        </p:spPr>
        <p:txBody>
          <a:bodyPr wrap="square" rtlCol="0">
            <a:spAutoFit/>
          </a:bodyPr>
          <a:lstStyle/>
          <a:p>
            <a:pPr algn="r" rtl="1"/>
            <a:r>
              <a:rPr lang="fa-IR" sz="2800" b="1" dirty="0">
                <a:cs typeface="B Nazanin" panose="00000400000000000000" pitchFamily="2" charset="-78"/>
              </a:rPr>
              <a:t>یکی از اشتباهات آموزش و پرورش، تمرکز و اصرار روی حفظ کردن اطلاعاتی است که شاید هرگز بعد از مدرسه و امتحانات آن ، به هیچ دردی نخورند</a:t>
            </a:r>
            <a:r>
              <a:rPr lang="fa-IR" sz="2800" b="1" dirty="0">
                <a:solidFill>
                  <a:srgbClr val="FFFF00"/>
                </a:solidFill>
                <a:cs typeface="B Nazanin" panose="00000400000000000000" pitchFamily="2" charset="-78"/>
              </a:rPr>
              <a:t>!</a:t>
            </a:r>
            <a:endParaRPr lang="en-US" sz="2800" b="1" dirty="0">
              <a:solidFill>
                <a:srgbClr val="FFFF00"/>
              </a:solidFill>
              <a:cs typeface="B Nazanin" panose="00000400000000000000" pitchFamily="2" charset="-78"/>
            </a:endParaRPr>
          </a:p>
          <a:p>
            <a:pPr algn="r" rtl="1"/>
            <a:endParaRPr lang="en-US" sz="800" b="1" dirty="0">
              <a:cs typeface="B Nazanin" panose="00000400000000000000" pitchFamily="2" charset="-78"/>
            </a:endParaRPr>
          </a:p>
          <a:p>
            <a:pPr algn="r" rtl="1"/>
            <a:r>
              <a:rPr lang="fa-IR" sz="2800" b="1" dirty="0">
                <a:cs typeface="B Nazanin" panose="00000400000000000000" pitchFamily="2" charset="-78"/>
              </a:rPr>
              <a:t>انگار که مغز انسان مانند فلش مموری ، صرفاً برای تلمبار کردن اطلاعات است ؛ اطلاعاتی که کاربرد مهمی برایش ندارند</a:t>
            </a:r>
            <a:r>
              <a:rPr lang="fa-IR" sz="2800" dirty="0">
                <a:cs typeface="B Nazanin" panose="00000400000000000000" pitchFamily="2" charset="-78"/>
              </a:rPr>
              <a:t>.</a:t>
            </a:r>
            <a:endParaRPr lang="en-US" sz="2800" dirty="0">
              <a:cs typeface="B Nazanin" panose="00000400000000000000" pitchFamily="2" charset="-78"/>
            </a:endParaRPr>
          </a:p>
        </p:txBody>
      </p:sp>
      <p:pic>
        <p:nvPicPr>
          <p:cNvPr id="5" name="Picture 4">
            <a:extLst>
              <a:ext uri="{FF2B5EF4-FFF2-40B4-BE49-F238E27FC236}">
                <a16:creationId xmlns="" xmlns:a16="http://schemas.microsoft.com/office/drawing/2014/main" id="{C197F1FA-8DA8-4D65-8BCA-6494683B1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9" y="279122"/>
            <a:ext cx="2468562" cy="6299478"/>
          </a:xfrm>
          <a:prstGeom prst="rect">
            <a:avLst/>
          </a:prstGeom>
        </p:spPr>
      </p:pic>
      <p:pic>
        <p:nvPicPr>
          <p:cNvPr id="8" name="Picture 7">
            <a:extLst>
              <a:ext uri="{FF2B5EF4-FFF2-40B4-BE49-F238E27FC236}">
                <a16:creationId xmlns="" xmlns:a16="http://schemas.microsoft.com/office/drawing/2014/main" id="{F5DCCC62-6353-4E48-BED0-77CBD3FD5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301" y="279122"/>
            <a:ext cx="2298699" cy="6299478"/>
          </a:xfrm>
          <a:prstGeom prst="rect">
            <a:avLst/>
          </a:prstGeom>
        </p:spPr>
      </p:pic>
      <p:pic>
        <p:nvPicPr>
          <p:cNvPr id="11" name="Picture 10">
            <a:extLst>
              <a:ext uri="{FF2B5EF4-FFF2-40B4-BE49-F238E27FC236}">
                <a16:creationId xmlns="" xmlns:a16="http://schemas.microsoft.com/office/drawing/2014/main" id="{E45E7675-061E-4421-868A-DA2F5A60E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937" y="279122"/>
            <a:ext cx="2105025" cy="6299478"/>
          </a:xfrm>
          <a:prstGeom prst="rect">
            <a:avLst/>
          </a:prstGeom>
        </p:spPr>
      </p:pic>
      <p:pic>
        <p:nvPicPr>
          <p:cNvPr id="10" name="Picture 9">
            <a:extLst>
              <a:ext uri="{FF2B5EF4-FFF2-40B4-BE49-F238E27FC236}">
                <a16:creationId xmlns="" xmlns:a16="http://schemas.microsoft.com/office/drawing/2014/main" id="{24097EE1-D191-4097-BFA2-B9DB9FE4A0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5285" y="1181101"/>
            <a:ext cx="1671790" cy="1369516"/>
          </a:xfrm>
          <a:prstGeom prst="rect">
            <a:avLst/>
          </a:prstGeom>
        </p:spPr>
      </p:pic>
      <p:sp>
        <p:nvSpPr>
          <p:cNvPr id="12" name="TextBox 11">
            <a:extLst>
              <a:ext uri="{FF2B5EF4-FFF2-40B4-BE49-F238E27FC236}">
                <a16:creationId xmlns="" xmlns:a16="http://schemas.microsoft.com/office/drawing/2014/main" id="{35ADBCC1-3A90-4447-A509-B71CEA89DB6C}"/>
              </a:ext>
            </a:extLst>
          </p:cNvPr>
          <p:cNvSpPr txBox="1"/>
          <p:nvPr/>
        </p:nvSpPr>
        <p:spPr>
          <a:xfrm>
            <a:off x="7823200" y="1721365"/>
            <a:ext cx="2532085" cy="830997"/>
          </a:xfrm>
          <a:prstGeom prst="rect">
            <a:avLst/>
          </a:prstGeom>
          <a:noFill/>
        </p:spPr>
        <p:txBody>
          <a:bodyPr wrap="square" rtlCol="0">
            <a:spAutoFit/>
          </a:bodyPr>
          <a:lstStyle/>
          <a:p>
            <a:pPr algn="r" rtl="1"/>
            <a:r>
              <a:rPr lang="fa-IR" sz="4800" dirty="0">
                <a:solidFill>
                  <a:srgbClr val="FF0000"/>
                </a:solidFill>
                <a:latin typeface="IRDast Nevis" panose="02000503000000020002" pitchFamily="2" charset="-78"/>
                <a:cs typeface="B Nazanin" panose="00000400000000000000" pitchFamily="2" charset="-78"/>
              </a:rPr>
              <a:t>1_</a:t>
            </a:r>
            <a:r>
              <a:rPr lang="fa-IR" sz="4800" dirty="0">
                <a:solidFill>
                  <a:srgbClr val="FF0000"/>
                </a:solidFill>
                <a:latin typeface="IRDast Nevis" panose="02000503000000020002" pitchFamily="2" charset="-78"/>
                <a:cs typeface="IRDast Nevis" panose="02000503000000020002" pitchFamily="2" charset="-78"/>
              </a:rPr>
              <a:t>حفظیات</a:t>
            </a:r>
            <a:endParaRPr lang="en-US" sz="4800" dirty="0">
              <a:solidFill>
                <a:srgbClr val="FF0000"/>
              </a:solidFill>
              <a:latin typeface="IRDast Nevis" panose="02000503000000020002" pitchFamily="2" charset="-78"/>
              <a:cs typeface="IRDast Nevis" panose="02000503000000020002" pitchFamily="2" charset="-78"/>
            </a:endParaRPr>
          </a:p>
        </p:txBody>
      </p:sp>
      <p:sp>
        <p:nvSpPr>
          <p:cNvPr id="4" name="Slide Number Placeholder 3">
            <a:extLst>
              <a:ext uri="{FF2B5EF4-FFF2-40B4-BE49-F238E27FC236}">
                <a16:creationId xmlns="" xmlns:a16="http://schemas.microsoft.com/office/drawing/2014/main" id="{EE1B6174-79B9-45AD-9F7F-F6829AB4EFA4}"/>
              </a:ext>
            </a:extLst>
          </p:cNvPr>
          <p:cNvSpPr>
            <a:spLocks noGrp="1"/>
          </p:cNvSpPr>
          <p:nvPr>
            <p:ph type="sldNum" sz="quarter" idx="12"/>
          </p:nvPr>
        </p:nvSpPr>
        <p:spPr/>
        <p:txBody>
          <a:bodyPr/>
          <a:lstStyle/>
          <a:p>
            <a:fld id="{B76C52C5-A2AD-4A2F-AAC7-7A15081692A0}" type="slidenum">
              <a:rPr lang="en-US" smtClean="0"/>
              <a:t>7</a:t>
            </a:fld>
            <a:endParaRPr lang="en-US"/>
          </a:p>
        </p:txBody>
      </p:sp>
    </p:spTree>
    <p:extLst>
      <p:ext uri="{BB962C8B-B14F-4D97-AF65-F5344CB8AC3E}">
        <p14:creationId xmlns:p14="http://schemas.microsoft.com/office/powerpoint/2010/main" val="2352137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0CA8A0C-85E8-49F4-A78E-064C841A5BCE}"/>
              </a:ext>
            </a:extLst>
          </p:cNvPr>
          <p:cNvSpPr txBox="1"/>
          <p:nvPr/>
        </p:nvSpPr>
        <p:spPr>
          <a:xfrm>
            <a:off x="7360813" y="295729"/>
            <a:ext cx="2616200" cy="707886"/>
          </a:xfrm>
          <a:prstGeom prst="rect">
            <a:avLst/>
          </a:prstGeom>
          <a:noFill/>
        </p:spPr>
        <p:txBody>
          <a:bodyPr wrap="square" rtlCol="0">
            <a:spAutoFit/>
          </a:bodyPr>
          <a:lstStyle/>
          <a:p>
            <a:pPr algn="r" rtl="1"/>
            <a:r>
              <a:rPr lang="fa-IR" sz="4000" b="1" dirty="0">
                <a:solidFill>
                  <a:srgbClr val="FFFF00"/>
                </a:solidFill>
                <a:cs typeface="B Nazanin" panose="00000400000000000000" pitchFamily="2" charset="-78"/>
              </a:rPr>
              <a:t>راهکار :</a:t>
            </a:r>
            <a:endParaRPr lang="en-US" sz="4000" b="1" dirty="0">
              <a:solidFill>
                <a:srgbClr val="FFFF00"/>
              </a:solidFill>
              <a:cs typeface="B Nazanin" panose="00000400000000000000" pitchFamily="2" charset="-78"/>
            </a:endParaRPr>
          </a:p>
        </p:txBody>
      </p:sp>
      <p:sp>
        <p:nvSpPr>
          <p:cNvPr id="3" name="TextBox 2">
            <a:extLst>
              <a:ext uri="{FF2B5EF4-FFF2-40B4-BE49-F238E27FC236}">
                <a16:creationId xmlns="" xmlns:a16="http://schemas.microsoft.com/office/drawing/2014/main" id="{601F0247-879D-4E8C-9009-44415E211B9F}"/>
              </a:ext>
            </a:extLst>
          </p:cNvPr>
          <p:cNvSpPr txBox="1"/>
          <p:nvPr/>
        </p:nvSpPr>
        <p:spPr>
          <a:xfrm>
            <a:off x="6845300" y="1490692"/>
            <a:ext cx="5346700" cy="5262979"/>
          </a:xfrm>
          <a:prstGeom prst="rect">
            <a:avLst/>
          </a:prstGeom>
          <a:noFill/>
        </p:spPr>
        <p:txBody>
          <a:bodyPr wrap="square" rtlCol="0">
            <a:spAutoFit/>
          </a:bodyPr>
          <a:lstStyle/>
          <a:p>
            <a:pPr algn="just" rtl="1"/>
            <a:r>
              <a:rPr lang="fa-IR" sz="2800" b="1" dirty="0">
                <a:solidFill>
                  <a:srgbClr val="FFFF00"/>
                </a:solidFill>
                <a:cs typeface="B Nazanin" panose="00000400000000000000" pitchFamily="2" charset="-78"/>
              </a:rPr>
              <a:t>1-کاهش حجم دروس </a:t>
            </a:r>
          </a:p>
          <a:p>
            <a:pPr algn="just" rtl="1"/>
            <a:r>
              <a:rPr lang="fa-IR" sz="2800" b="1" dirty="0">
                <a:cs typeface="B Nazanin" panose="00000400000000000000" pitchFamily="2" charset="-78"/>
              </a:rPr>
              <a:t>با کاهش حجم دروس ، این مجال را به دانش آموز و معلم بدهیم تا اطلاعاتی را که به حافظه می سپارد به کار گیرد.</a:t>
            </a:r>
          </a:p>
          <a:p>
            <a:pPr algn="just" rtl="1"/>
            <a:r>
              <a:rPr lang="fa-IR" sz="2800" b="1" dirty="0">
                <a:cs typeface="B Nazanin" panose="00000400000000000000" pitchFamily="2" charset="-78"/>
              </a:rPr>
              <a:t>همچنین در دروسی نظیر </a:t>
            </a:r>
            <a:r>
              <a:rPr lang="fa-IR" sz="2800" b="1" dirty="0">
                <a:solidFill>
                  <a:srgbClr val="FF0000"/>
                </a:solidFill>
                <a:cs typeface="B Nazanin" panose="00000400000000000000" pitchFamily="2" charset="-78"/>
              </a:rPr>
              <a:t>زیست شناسی،فیزیک،شیمی،زمین شناسی </a:t>
            </a:r>
            <a:r>
              <a:rPr lang="fa-IR" sz="2800" b="1" dirty="0">
                <a:cs typeface="B Nazanin" panose="00000400000000000000" pitchFamily="2" charset="-78"/>
              </a:rPr>
              <a:t>که آزمایشگاه نقش مهمی در یادگیری دانش آموزان دارد با کاهش حجم مطالب،فرصتی به وجود می آید تا بیشتر به آزمایش ها توجه شود.</a:t>
            </a:r>
          </a:p>
          <a:p>
            <a:pPr algn="just" rtl="1"/>
            <a:r>
              <a:rPr lang="fa-IR" sz="2800" b="1" dirty="0">
                <a:cs typeface="B Nazanin" panose="00000400000000000000" pitchFamily="2" charset="-78"/>
              </a:rPr>
              <a:t>بالطبع وجود آزمایشگاه های مجهز در مدارس ضروری است.</a:t>
            </a:r>
          </a:p>
        </p:txBody>
      </p:sp>
      <p:pic>
        <p:nvPicPr>
          <p:cNvPr id="5" name="Picture 4">
            <a:extLst>
              <a:ext uri="{FF2B5EF4-FFF2-40B4-BE49-F238E27FC236}">
                <a16:creationId xmlns="" xmlns:a16="http://schemas.microsoft.com/office/drawing/2014/main" id="{3F240E7A-D4AE-4350-ABCA-0F2E930BB0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7700"/>
            <a:ext cx="6553200" cy="6210300"/>
          </a:xfrm>
          <a:prstGeom prst="rect">
            <a:avLst/>
          </a:prstGeom>
        </p:spPr>
      </p:pic>
      <p:sp>
        <p:nvSpPr>
          <p:cNvPr id="4" name="Slide Number Placeholder 3">
            <a:extLst>
              <a:ext uri="{FF2B5EF4-FFF2-40B4-BE49-F238E27FC236}">
                <a16:creationId xmlns="" xmlns:a16="http://schemas.microsoft.com/office/drawing/2014/main" id="{18BC7260-CFAE-4879-8663-9F1286A558DA}"/>
              </a:ext>
            </a:extLst>
          </p:cNvPr>
          <p:cNvSpPr>
            <a:spLocks noGrp="1"/>
          </p:cNvSpPr>
          <p:nvPr>
            <p:ph type="sldNum" sz="quarter" idx="12"/>
          </p:nvPr>
        </p:nvSpPr>
        <p:spPr/>
        <p:txBody>
          <a:bodyPr/>
          <a:lstStyle/>
          <a:p>
            <a:fld id="{B76C52C5-A2AD-4A2F-AAC7-7A15081692A0}" type="slidenum">
              <a:rPr lang="en-US" smtClean="0"/>
              <a:t>8</a:t>
            </a:fld>
            <a:endParaRPr lang="en-US"/>
          </a:p>
        </p:txBody>
      </p:sp>
    </p:spTree>
    <p:extLst>
      <p:ext uri="{BB962C8B-B14F-4D97-AF65-F5344CB8AC3E}">
        <p14:creationId xmlns:p14="http://schemas.microsoft.com/office/powerpoint/2010/main" val="2594661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BC45431-E67B-4C04-BADE-1BD33C64902F}"/>
              </a:ext>
            </a:extLst>
          </p:cNvPr>
          <p:cNvSpPr txBox="1"/>
          <p:nvPr/>
        </p:nvSpPr>
        <p:spPr>
          <a:xfrm>
            <a:off x="6305550" y="635000"/>
            <a:ext cx="4046990" cy="1200329"/>
          </a:xfrm>
          <a:prstGeom prst="rect">
            <a:avLst/>
          </a:prstGeom>
          <a:noFill/>
        </p:spPr>
        <p:txBody>
          <a:bodyPr wrap="square" rtlCol="0">
            <a:spAutoFit/>
          </a:bodyPr>
          <a:lstStyle/>
          <a:p>
            <a:pPr algn="r" rtl="1"/>
            <a:r>
              <a:rPr lang="fa-IR" sz="2400" b="1" dirty="0">
                <a:solidFill>
                  <a:srgbClr val="FFFF00"/>
                </a:solidFill>
                <a:cs typeface="B Nazanin" panose="00000400000000000000" pitchFamily="2" charset="-78"/>
              </a:rPr>
              <a:t>2-برگزاری اردوها و بازدید های میدانی در دروسی مانند جغرافیا</a:t>
            </a:r>
            <a:r>
              <a:rPr lang="fa-IR" sz="2400" b="1" dirty="0" smtClean="0">
                <a:solidFill>
                  <a:srgbClr val="FFFF00"/>
                </a:solidFill>
                <a:cs typeface="B Nazanin" panose="00000400000000000000" pitchFamily="2" charset="-78"/>
              </a:rPr>
              <a:t>،</a:t>
            </a:r>
          </a:p>
          <a:p>
            <a:pPr algn="r" rtl="1"/>
            <a:r>
              <a:rPr lang="fa-IR" sz="2400" b="1" dirty="0" smtClean="0">
                <a:solidFill>
                  <a:srgbClr val="FFFF00"/>
                </a:solidFill>
                <a:cs typeface="B Nazanin" panose="00000400000000000000" pitchFamily="2" charset="-78"/>
              </a:rPr>
              <a:t>زمین </a:t>
            </a:r>
            <a:r>
              <a:rPr lang="fa-IR" sz="2400" b="1" dirty="0">
                <a:solidFill>
                  <a:srgbClr val="FFFF00"/>
                </a:solidFill>
                <a:cs typeface="B Nazanin" panose="00000400000000000000" pitchFamily="2" charset="-78"/>
              </a:rPr>
              <a:t>شناسی و ...</a:t>
            </a:r>
            <a:endParaRPr lang="en-US" sz="2400" b="1" dirty="0">
              <a:solidFill>
                <a:srgbClr val="FFFF00"/>
              </a:solidFill>
              <a:cs typeface="B Nazanin" panose="00000400000000000000" pitchFamily="2" charset="-78"/>
            </a:endParaRPr>
          </a:p>
        </p:txBody>
      </p:sp>
      <p:pic>
        <p:nvPicPr>
          <p:cNvPr id="6" name="Picture 5">
            <a:extLst>
              <a:ext uri="{FF2B5EF4-FFF2-40B4-BE49-F238E27FC236}">
                <a16:creationId xmlns="" xmlns:a16="http://schemas.microsoft.com/office/drawing/2014/main" id="{EA216012-F25D-49E8-857B-262947D28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5" y="38279"/>
            <a:ext cx="5054600" cy="2679700"/>
          </a:xfrm>
          <a:prstGeom prst="rect">
            <a:avLst/>
          </a:prstGeom>
        </p:spPr>
      </p:pic>
      <p:sp>
        <p:nvSpPr>
          <p:cNvPr id="5" name="TextBox 4">
            <a:extLst>
              <a:ext uri="{FF2B5EF4-FFF2-40B4-BE49-F238E27FC236}">
                <a16:creationId xmlns="" xmlns:a16="http://schemas.microsoft.com/office/drawing/2014/main" id="{6CC20DC8-BEDF-484E-A704-498D4F3CB629}"/>
              </a:ext>
            </a:extLst>
          </p:cNvPr>
          <p:cNvSpPr txBox="1"/>
          <p:nvPr/>
        </p:nvSpPr>
        <p:spPr>
          <a:xfrm>
            <a:off x="6454775" y="2874239"/>
            <a:ext cx="5585138" cy="3416320"/>
          </a:xfrm>
          <a:prstGeom prst="rect">
            <a:avLst/>
          </a:prstGeom>
          <a:noFill/>
        </p:spPr>
        <p:txBody>
          <a:bodyPr wrap="square" rtlCol="0">
            <a:spAutoFit/>
          </a:bodyPr>
          <a:lstStyle/>
          <a:p>
            <a:pPr algn="r" rtl="1"/>
            <a:r>
              <a:rPr lang="en-US" sz="2400" dirty="0">
                <a:solidFill>
                  <a:srgbClr val="FFFF00"/>
                </a:solidFill>
                <a:cs typeface="B Nazanin" panose="00000400000000000000" pitchFamily="2" charset="-78"/>
              </a:rPr>
              <a:t>3</a:t>
            </a:r>
            <a:r>
              <a:rPr lang="fa-IR" sz="2400" b="1" dirty="0">
                <a:solidFill>
                  <a:srgbClr val="FFFF00"/>
                </a:solidFill>
                <a:cs typeface="B Nazanin" panose="00000400000000000000" pitchFamily="2" charset="-78"/>
              </a:rPr>
              <a:t>-تغییر در کتب درسی زبان های خارجه</a:t>
            </a:r>
          </a:p>
          <a:p>
            <a:pPr algn="r" rtl="1"/>
            <a:r>
              <a:rPr lang="fa-IR" sz="2400" b="1" dirty="0">
                <a:cs typeface="B Nazanin" panose="00000400000000000000" pitchFamily="2" charset="-78"/>
              </a:rPr>
              <a:t>دانش آموز دیپلمه ی ایرانی ، هفت سال(هر سال نزدیک 9 ماه) عربی و انگلیسی آموخته است ، ولی آنچه او یاد گرفته در مقایسه با کسی خودش به فراگیری زبان خارج از مدرسه پرداخته قابل مقایسه نیست. </a:t>
            </a:r>
            <a:endParaRPr lang="en-US" sz="2400" b="1" dirty="0">
              <a:cs typeface="B Nazanin" panose="00000400000000000000" pitchFamily="2" charset="-78"/>
            </a:endParaRPr>
          </a:p>
          <a:p>
            <a:pPr algn="r" rtl="1"/>
            <a:r>
              <a:rPr lang="fa-IR" sz="2400" b="1" dirty="0">
                <a:cs typeface="B Nazanin" panose="00000400000000000000" pitchFamily="2" charset="-78"/>
              </a:rPr>
              <a:t>دلیل آن هم تاکید کتب درسی بر قواعد و غفلت از جنبه های دیگر زبان مانند صحبت کردن و گوش کردن است.</a:t>
            </a:r>
            <a:endParaRPr lang="en-US" sz="2400" b="1" dirty="0">
              <a:cs typeface="B Nazanin" panose="00000400000000000000" pitchFamily="2" charset="-78"/>
            </a:endParaRPr>
          </a:p>
        </p:txBody>
      </p:sp>
      <p:pic>
        <p:nvPicPr>
          <p:cNvPr id="9" name="Picture 8">
            <a:extLst>
              <a:ext uri="{FF2B5EF4-FFF2-40B4-BE49-F238E27FC236}">
                <a16:creationId xmlns="" xmlns:a16="http://schemas.microsoft.com/office/drawing/2014/main" id="{B03DC00B-501F-4FB1-BB5F-782390582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3124199"/>
            <a:ext cx="2492375" cy="3477349"/>
          </a:xfrm>
          <a:prstGeom prst="rect">
            <a:avLst/>
          </a:prstGeom>
        </p:spPr>
      </p:pic>
      <p:pic>
        <p:nvPicPr>
          <p:cNvPr id="11" name="Picture 10">
            <a:extLst>
              <a:ext uri="{FF2B5EF4-FFF2-40B4-BE49-F238E27FC236}">
                <a16:creationId xmlns="" xmlns:a16="http://schemas.microsoft.com/office/drawing/2014/main" id="{9193026F-885E-4FAA-A4F0-040FA8FB5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3175" y="3124199"/>
            <a:ext cx="2492375" cy="3477349"/>
          </a:xfrm>
          <a:prstGeom prst="rect">
            <a:avLst/>
          </a:prstGeom>
        </p:spPr>
      </p:pic>
      <p:sp>
        <p:nvSpPr>
          <p:cNvPr id="2" name="Slide Number Placeholder 1">
            <a:extLst>
              <a:ext uri="{FF2B5EF4-FFF2-40B4-BE49-F238E27FC236}">
                <a16:creationId xmlns="" xmlns:a16="http://schemas.microsoft.com/office/drawing/2014/main" id="{C4FEF574-D863-452D-992F-018D22A6500E}"/>
              </a:ext>
            </a:extLst>
          </p:cNvPr>
          <p:cNvSpPr>
            <a:spLocks noGrp="1"/>
          </p:cNvSpPr>
          <p:nvPr>
            <p:ph type="sldNum" sz="quarter" idx="12"/>
          </p:nvPr>
        </p:nvSpPr>
        <p:spPr>
          <a:xfrm>
            <a:off x="10431915" y="11671"/>
            <a:ext cx="838199" cy="767687"/>
          </a:xfrm>
        </p:spPr>
        <p:txBody>
          <a:bodyPr/>
          <a:lstStyle/>
          <a:p>
            <a:fld id="{B76C52C5-A2AD-4A2F-AAC7-7A15081692A0}" type="slidenum">
              <a:rPr lang="en-US" smtClean="0"/>
              <a:t>9</a:t>
            </a:fld>
            <a:endParaRPr lang="en-US" dirty="0"/>
          </a:p>
        </p:txBody>
      </p:sp>
    </p:spTree>
    <p:extLst>
      <p:ext uri="{BB962C8B-B14F-4D97-AF65-F5344CB8AC3E}">
        <p14:creationId xmlns:p14="http://schemas.microsoft.com/office/powerpoint/2010/main" val="3887947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712</TotalTime>
  <Words>2683</Words>
  <Application>Microsoft Office PowerPoint</Application>
  <PresentationFormat>Widescreen</PresentationFormat>
  <Paragraphs>155</Paragraphs>
  <Slides>28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Wingdings 3</vt:lpstr>
      <vt:lpstr>IRJadid</vt:lpstr>
      <vt:lpstr>B Nazanin</vt:lpstr>
      <vt:lpstr>inherit</vt:lpstr>
      <vt:lpstr>Arial</vt:lpstr>
      <vt:lpstr>IRDast Nevis</vt:lpstr>
      <vt:lpstr>Arial Rounded MT Bold</vt:lpstr>
      <vt:lpstr>Calibri</vt:lpstr>
      <vt:lpstr>Adobe Arabic</vt:lpstr>
      <vt:lpstr>iransans</vt:lpstr>
      <vt:lpstr>Century Gothic</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dc:title>
  <dc:creator>Mesut</dc:creator>
  <cp:lastModifiedBy>rahimi</cp:lastModifiedBy>
  <cp:revision>119</cp:revision>
  <dcterms:created xsi:type="dcterms:W3CDTF">2020-03-09T14:17:06Z</dcterms:created>
  <dcterms:modified xsi:type="dcterms:W3CDTF">2020-04-15T05:32:28Z</dcterms:modified>
</cp:coreProperties>
</file>