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8" r:id="rId4"/>
    <p:sldId id="259" r:id="rId5"/>
    <p:sldId id="261" r:id="rId6"/>
    <p:sldId id="269" r:id="rId7"/>
    <p:sldId id="270" r:id="rId8"/>
    <p:sldId id="271" r:id="rId9"/>
    <p:sldId id="262" r:id="rId10"/>
    <p:sldId id="263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1" r:id="rId21"/>
    <p:sldId id="282" r:id="rId22"/>
    <p:sldId id="283" r:id="rId23"/>
    <p:sldId id="286" r:id="rId24"/>
    <p:sldId id="284" r:id="rId25"/>
  </p:sldIdLst>
  <p:sldSz cx="12192000" cy="6858000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B Homa" panose="00000400000000000000" pitchFamily="2" charset="-78"/>
      <p:regular r:id="rId29"/>
    </p:embeddedFont>
    <p:embeddedFont>
      <p:font typeface="B Titr" panose="00000700000000000000" pitchFamily="2" charset="-78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ranNastaliq" panose="02020505000000020003" pitchFamily="18" charset="0"/>
      <p:regular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  <p:embeddedFont>
      <p:font typeface="B Nazanin" panose="00000400000000000000" pitchFamily="2" charset="-78"/>
      <p:regular r:id="rId41"/>
      <p:bold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06D8E18-1D41-42A2-B8B3-2F7C6B80354D}" type="datetimeFigureOut">
              <a:rPr lang="fa-IR" smtClean="0"/>
              <a:t>1441/09/09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E0D5EB5-4C02-4F20-A560-C932FC98BB0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959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5EB5-4C02-4F20-A560-C932FC98BB0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286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5EB5-4C02-4F20-A560-C932FC98BB02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135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07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D5EB5-4C02-4F20-A560-C932FC98BB02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710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3557" y="2537275"/>
            <a:ext cx="84561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نظریه </a:t>
            </a:r>
            <a:r>
              <a:rPr lang="fa-IR" sz="6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آلتون مایو در مدیریت</a:t>
            </a:r>
          </a:p>
        </p:txBody>
      </p:sp>
    </p:spTree>
    <p:extLst>
      <p:ext uri="{BB962C8B-B14F-4D97-AF65-F5344CB8AC3E}">
        <p14:creationId xmlns:p14="http://schemas.microsoft.com/office/powerpoint/2010/main" val="1032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4842"/>
            <a:ext cx="120919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آزمونهای تجربی:</a:t>
            </a:r>
          </a:p>
          <a:p>
            <a:pPr algn="r" rtl="1"/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  در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تحقيق سال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1924 ، از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طريق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جــدا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كردن دو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گـــروه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از كاركنان تأثير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مشوق هاي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مختلف بر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بهره وري آزموده شد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همچنين پيشرفت در سطح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نورپــردازي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محيطهاي كاري نيز سنجيده شد. در مورد يكي از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گروهها ، نورپردازي پايين تر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از سطح استاندارد بود. نتيجه حاصله در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مــورد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كارآيي افرادي كه در گروه داراي نور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مناسب بودند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به خوبي مشهود بود.</a:t>
            </a:r>
          </a:p>
        </p:txBody>
      </p:sp>
    </p:spTree>
    <p:extLst>
      <p:ext uri="{BB962C8B-B14F-4D97-AF65-F5344CB8AC3E}">
        <p14:creationId xmlns:p14="http://schemas.microsoft.com/office/powerpoint/2010/main" val="65691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22696" y="311117"/>
            <a:ext cx="8534400" cy="1507067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/>
            <a:r>
              <a:rPr lang="fa-IR" sz="4800" dirty="0">
                <a:solidFill>
                  <a:schemeClr val="accent1">
                    <a:lumMod val="50000"/>
                  </a:schemeClr>
                </a:solidFill>
                <a:cs typeface="B Homa" panose="00000400000000000000" pitchFamily="2" charset="-78"/>
              </a:rPr>
              <a:t>دوره های عمومی این مطالعات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0335" y="1460310"/>
            <a:ext cx="11633343" cy="5397689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0">
              <a:buNone/>
            </a:pPr>
            <a:r>
              <a:rPr lang="fa-IR" sz="2800" dirty="0">
                <a:solidFill>
                  <a:srgbClr val="FF0000"/>
                </a:solidFill>
              </a:rPr>
              <a:t>1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.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های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مربوط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روشنایی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محیط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کار</a:t>
            </a:r>
          </a:p>
          <a:p>
            <a:pPr lvl="0" algn="r" rtl="0"/>
            <a:endParaRPr lang="fa-IR" sz="1050" b="1" dirty="0">
              <a:solidFill>
                <a:srgbClr val="FF0000"/>
              </a:solidFill>
              <a:latin typeface="B Nazanin"/>
              <a:cs typeface="B Homa" panose="00000400000000000000" pitchFamily="2" charset="-78"/>
            </a:endParaRPr>
          </a:p>
          <a:p>
            <a:pPr lvl="0" algn="r" rtl="0">
              <a:buNone/>
            </a:pP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2.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آزمایشات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مربوط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اتاق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تست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مونتاژ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رله</a:t>
            </a:r>
          </a:p>
          <a:p>
            <a:pPr lvl="0" algn="r" rtl="0"/>
            <a:endParaRPr lang="fa-IR" sz="1050" b="1" dirty="0">
              <a:solidFill>
                <a:srgbClr val="FF0000"/>
              </a:solidFill>
              <a:latin typeface="B Nazanin"/>
              <a:cs typeface="B Homa" panose="00000400000000000000" pitchFamily="2" charset="-78"/>
            </a:endParaRPr>
          </a:p>
          <a:p>
            <a:pPr lvl="0" algn="r" rtl="0">
              <a:buNone/>
            </a:pP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3.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اتاق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مشاهده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سیم</a:t>
            </a:r>
            <a:r>
              <a:rPr lang="fa-IR" sz="44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پیچی</a:t>
            </a:r>
          </a:p>
        </p:txBody>
      </p:sp>
    </p:spTree>
    <p:extLst>
      <p:ext uri="{BB962C8B-B14F-4D97-AF65-F5344CB8AC3E}">
        <p14:creationId xmlns:p14="http://schemas.microsoft.com/office/powerpoint/2010/main" val="2430320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6343" y="283822"/>
            <a:ext cx="8534400" cy="10263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algn="r"/>
            <a:r>
              <a:rPr lang="fa-IR" sz="6600" b="1" dirty="0">
                <a:cs typeface="B Homa" panose="00000400000000000000" pitchFamily="2" charset="-78"/>
              </a:rPr>
              <a:t>مرحله اول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1069" y="1790889"/>
            <a:ext cx="11805313" cy="4734763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 rtl="1">
              <a:buClr>
                <a:srgbClr val="FF0000"/>
              </a:buClr>
              <a:buFont typeface="Wingdings"/>
              <a:buChar char="v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مرحله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اول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همکاری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شورای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تحقیقات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ملی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دانش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هدایت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مهندس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الکترونیک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مشهور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انجام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105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rgbClr val="FF0000"/>
              </a:buClr>
              <a:buFont typeface="Wingdings"/>
              <a:buChar char="v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هدف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اولیه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آزمایشات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بررسی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رابطه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بین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نوسانات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نور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محیط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بهره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وری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بود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105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rgbClr val="FF0000"/>
              </a:buClr>
              <a:buFont typeface="Wingdings"/>
              <a:buChar char="v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آزمایشات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قسمت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مختلف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کارخانه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انجام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جامعه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آماری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سیم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پیچان،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مونتاژکاران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وتعداد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کمی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ناظر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بودند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00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0125" y="191069"/>
            <a:ext cx="12041875" cy="6666931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 rtl="1">
              <a:buClr>
                <a:srgbClr val="FF0000"/>
              </a:buClr>
              <a:buFont typeface="Wingdings"/>
              <a:buChar char="Ø"/>
            </a:pP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5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نفر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زنان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مونتاژو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نفر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ششم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آنها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لحاظ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وسایل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تجهیزات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مورد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نیاز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تغذیه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None/>
            </a:pPr>
            <a:endParaRPr lang="fa-IR" sz="8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rgbClr val="FF0000"/>
              </a:buClr>
              <a:buFont typeface="Wingdings"/>
              <a:buChar char="Ø"/>
            </a:pP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درنهایت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نتایج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تعجب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انگیزی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بدست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آمد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وخروجی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روند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عمومی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رو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افزایش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خروجی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8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rgbClr val="FF0000"/>
              </a:buClr>
              <a:buFont typeface="Wingdings"/>
              <a:buChar char="Ø"/>
            </a:pP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موضوع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محققان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چیزی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مراتب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قوی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شرایط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بهروری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کارگران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اثر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داشت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آگاه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8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rgbClr val="FF0000"/>
              </a:buClr>
              <a:buFont typeface="Wingdings"/>
              <a:buChar char="Ø"/>
            </a:pP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آنها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فهمیدند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برای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ایجاد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شرایط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مناسب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ها،بطور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ناخودآگاه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تغییراتی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روابط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انسانی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ایجاد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کردند</a:t>
            </a:r>
            <a:r>
              <a:rPr lang="fa-IR" sz="3600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172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386919" y="329230"/>
            <a:ext cx="8229600" cy="817183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/>
            <a:r>
              <a:rPr lang="fa-IR" sz="4800" b="1" dirty="0">
                <a:cs typeface="B Homa" panose="00000400000000000000" pitchFamily="2" charset="-78"/>
              </a:rPr>
              <a:t>مرحله سوم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2830" y="1269243"/>
            <a:ext cx="11750722" cy="5377217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مرحله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نهایی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مطالعات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هاثورن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اتاق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مشاهده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کلاف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پیچی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مشهور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است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dirty="0">
              <a:solidFill>
                <a:srgbClr val="FF0000"/>
              </a:solidFill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ناشی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بود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افراد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بخش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یا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واحد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منزوی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نبوده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بلکه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قسمتی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گروهند</a:t>
            </a:r>
            <a:r>
              <a:rPr lang="fa-IR" sz="3600" b="1" dirty="0">
                <a:solidFill>
                  <a:srgbClr val="FF0000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b="1" dirty="0">
              <a:solidFill>
                <a:srgbClr val="FF0000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  </a:t>
            </a:r>
            <a:r>
              <a:rPr lang="fa-IR" sz="3600" b="1" dirty="0" smtClean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تفاوت</a:t>
            </a:r>
            <a:r>
              <a:rPr lang="fa-IR" sz="3600" b="1" dirty="0" smtClean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مرحله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با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مراحل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قبل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عدم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تغییر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محیط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کار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tx1"/>
                </a:solidFill>
                <a:latin typeface="B Nazanin"/>
                <a:cs typeface="B Homa" panose="00000400000000000000" pitchFamily="2" charset="-78"/>
              </a:rPr>
              <a:t>بود</a:t>
            </a:r>
            <a:r>
              <a:rPr lang="fa-IR" sz="3600" b="1" dirty="0">
                <a:solidFill>
                  <a:schemeClr val="tx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800" b="1" dirty="0">
              <a:solidFill>
                <a:srgbClr val="FF0000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  </a:t>
            </a:r>
            <a:r>
              <a:rPr lang="fa-IR" sz="3600" b="1" dirty="0" smtClean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فرضیه</a:t>
            </a:r>
            <a:r>
              <a:rPr lang="fa-IR" sz="3600" b="1" dirty="0" smtClean="0">
                <a:solidFill>
                  <a:srgbClr val="0070C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3600" b="1" dirty="0">
                <a:solidFill>
                  <a:srgbClr val="0070C0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rgbClr val="0070C0"/>
                </a:solidFill>
                <a:latin typeface="B Nazanin"/>
                <a:cs typeface="B Homa" panose="00000400000000000000" pitchFamily="2" charset="-78"/>
              </a:rPr>
              <a:t>آزمایش</a:t>
            </a:r>
            <a:r>
              <a:rPr lang="fa-IR" sz="3600" b="1" dirty="0">
                <a:solidFill>
                  <a:srgbClr val="0070C0"/>
                </a:solidFill>
                <a:cs typeface="B Homa" panose="00000400000000000000" pitchFamily="2" charset="-78"/>
              </a:rPr>
              <a:t>: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بررسی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رفتار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خودانگیخته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گروه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وظیفه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مرسوم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خود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069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632580" y="274638"/>
            <a:ext cx="8229600" cy="980956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/>
            <a:r>
              <a:rPr lang="fa-IR" sz="4400" b="1" dirty="0">
                <a:cs typeface="B Homa" panose="00000400000000000000" pitchFamily="2" charset="-78"/>
              </a:rPr>
              <a:t>یافته های اولیه این آزمایش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63773" y="1417639"/>
            <a:ext cx="11698407" cy="5324355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افراد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گروه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پیچیده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تشکیل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داده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هنجارهای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قوی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میان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آنها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شکل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گرفته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است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مجموعه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مشترک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عقاید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سوای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آنچه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بطور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رسمی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وجود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داشت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بوجود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آورده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8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آنها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روزانه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عادلانه،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مفهوم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خودرا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داشته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یکدیگر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رامتقاعد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سطح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معین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خروجی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بیشتر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تولید</a:t>
            </a:r>
            <a:r>
              <a:rPr lang="fa-IR" sz="44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نکنند</a:t>
            </a:r>
            <a:r>
              <a:rPr lang="fa-I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2356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" y="327546"/>
            <a:ext cx="12037324" cy="6400800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کارکنانی</a:t>
            </a:r>
            <a:r>
              <a:rPr lang="fa-IR" sz="4000" b="1" dirty="0" smtClean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نرخ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معین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شده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بیشتر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تولید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می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کردند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نرخ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شکن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معروف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بودند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افرادی</a:t>
            </a:r>
            <a:r>
              <a:rPr lang="fa-IR" sz="4000" b="1" dirty="0" smtClean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نرخ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تولیدشان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نرخ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معین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پایین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تربود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endParaRPr lang="en-US" sz="4000" b="1" dirty="0" smtClean="0">
              <a:solidFill>
                <a:schemeClr val="bg1"/>
              </a:solidFill>
              <a:latin typeface="B Nazanin"/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000" b="1" dirty="0" smtClean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زیر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کار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دررو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معروف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بودند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این</a:t>
            </a:r>
            <a:r>
              <a:rPr lang="fa-IR" sz="4000" b="1" dirty="0" smtClean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یافته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بطور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شگفت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انگیز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اهمیت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روابط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غیر</a:t>
            </a:r>
            <a:r>
              <a:rPr lang="fa-IR" sz="4000" b="1" dirty="0"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Homa" panose="00000400000000000000" pitchFamily="2" charset="-78"/>
              </a:rPr>
              <a:t>رسمی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گروه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بعنوان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یک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نیروی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انگیزشی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قوی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تاثیر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داشت</a:t>
            </a:r>
            <a:r>
              <a:rPr lang="fa-IR" sz="4000" b="1" dirty="0">
                <a:solidFill>
                  <a:schemeClr val="bg1"/>
                </a:solidFill>
                <a:cs typeface="B Homa" panose="000004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8040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67854" y="1"/>
            <a:ext cx="8534400" cy="1487606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/>
            <a:r>
              <a:rPr lang="fa-IR" sz="4400" b="1" dirty="0">
                <a:solidFill>
                  <a:schemeClr val="accent1">
                    <a:lumMod val="50000"/>
                  </a:schemeClr>
                </a:solidFill>
                <a:cs typeface="B Homa" panose="00000400000000000000" pitchFamily="2" charset="-78"/>
              </a:rPr>
              <a:t>نتایج مطالعات هاثورن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00250" y="1241948"/>
            <a:ext cx="11566027" cy="5117909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با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پول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برانگیخته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نشده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بلکه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عوامل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شخصی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اجتماعی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انگیزش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نگرش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آنان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نقش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مهمی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دارد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10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اشاره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اهمیت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سرپرست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مطلوب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حفظ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روحیه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بهره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وری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کارکنان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1000" b="1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آشکار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کردن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ویژگی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گروه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های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غیر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رسمی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در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کارو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تاثیر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آنها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بر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Homa" panose="00000400000000000000" pitchFamily="2" charset="-78"/>
              </a:rPr>
              <a:t>عملکرد</a:t>
            </a:r>
            <a:r>
              <a:rPr lang="fa-IR" sz="3600" b="1" dirty="0">
                <a:solidFill>
                  <a:schemeClr val="bg1"/>
                </a:solidFill>
                <a:cs typeface="B Homa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1000" dirty="0">
              <a:solidFill>
                <a:srgbClr val="FF0000"/>
              </a:solidFill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2800" dirty="0">
                <a:solidFill>
                  <a:srgbClr val="FF0000"/>
                </a:solidFill>
                <a:latin typeface="B Nazanin"/>
              </a:rPr>
              <a:t>افراد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،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انسانهایی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فعال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هستند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و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همچون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ماشین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های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بیجان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عمل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نمی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B Nazanin"/>
              </a:rPr>
              <a:t>کنند</a:t>
            </a:r>
            <a:r>
              <a:rPr lang="fa-IR" sz="2800" dirty="0">
                <a:solidFill>
                  <a:srgbClr val="FF0000"/>
                </a:solidFill>
              </a:rPr>
              <a:t>. </a:t>
            </a:r>
            <a:r>
              <a:rPr lang="fa-IR" sz="2800" dirty="0"/>
              <a:t> </a:t>
            </a:r>
          </a:p>
        </p:txBody>
      </p:sp>
    </p:spTree>
    <p:extLst>
      <p:ext uri="{BB962C8B-B14F-4D97-AF65-F5344CB8AC3E}">
        <p14:creationId xmlns:p14="http://schemas.microsoft.com/office/powerpoint/2010/main" val="2099330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81200" y="523710"/>
            <a:ext cx="9919648" cy="1076490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anose="00000400000000000000" pitchFamily="2" charset="-78"/>
              </a:rPr>
              <a:t>انتقادات وارد بر تئوری مدیریت نئوکلاسیک (روابط انسانی)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12064620" cy="5257800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محدوديت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قلمروي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تحقيق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900" b="1" dirty="0">
              <a:solidFill>
                <a:srgbClr val="00B0F0"/>
              </a:solidFill>
              <a:latin typeface="B Nazanin"/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سطح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تجزيه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تحليل</a:t>
            </a:r>
          </a:p>
          <a:p>
            <a:pPr marL="0" indent="0">
              <a:buNone/>
            </a:pPr>
            <a:endParaRPr lang="fa-IR" sz="1100" b="1" dirty="0">
              <a:solidFill>
                <a:srgbClr val="00B0F0"/>
              </a:solidFill>
              <a:latin typeface="B Nazanin"/>
              <a:cs typeface="B Homa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هماهنگي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و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تضاد</a:t>
            </a:r>
          </a:p>
          <a:p>
            <a:pPr lvl="0" algn="r" rtl="1">
              <a:buNone/>
            </a:pPr>
            <a:endParaRPr lang="fa-IR" sz="900" dirty="0">
              <a:solidFill>
                <a:srgbClr val="00B0F0"/>
              </a:solidFill>
              <a:latin typeface="B Nazanin"/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تاكيد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بيش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از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حد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بر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روحيه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  <a:r>
              <a:rPr lang="fa-IR" sz="4800" b="1" dirty="0">
                <a:solidFill>
                  <a:srgbClr val="00B0F0"/>
                </a:solidFill>
                <a:latin typeface="B Nazanin"/>
                <a:cs typeface="B Homa" panose="00000400000000000000" pitchFamily="2" charset="-78"/>
              </a:rPr>
              <a:t>كاركنان</a:t>
            </a:r>
            <a:r>
              <a:rPr lang="fa-IR" sz="4800" b="1" dirty="0">
                <a:solidFill>
                  <a:srgbClr val="00B0F0"/>
                </a:solidFill>
                <a:cs typeface="B Homa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104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162" y="109182"/>
            <a:ext cx="114952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طرفداران التون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مايو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او را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بنيان گزار مكتب روابط انساني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مديريت مي دانند اما جامعه شناسان به اين دليل ازاوانتقاد مي كنند كه به اندازه كافي ، ديدگاه ها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نظرياتش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تشريح نكرده است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</a:p>
          <a:p>
            <a:pPr algn="just" rtl="1"/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خواندن مطالب مايو و پي بردن به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نتايج مد نظر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 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پايان قرن بيست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اوايل قرن بيست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يكم</a:t>
            </a:r>
            <a:endParaRPr lang="fa-IR" sz="27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Homa" panose="00000400000000000000" pitchFamily="2" charset="-78"/>
            </a:endParaRP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هیچ نكته تعجب برانگيز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حيرت آوري به دنبال ندارد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يافته هاي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طور فزاينده اي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ميان</a:t>
            </a:r>
            <a:endParaRPr lang="fa-IR" sz="27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Homa" panose="00000400000000000000" pitchFamily="2" charset="-78"/>
            </a:endParaRP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دانشمندان علوم اجتماعي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رهبران اتحاديه هاي كارگري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مديران رايج هستند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البته اين آمار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</a:t>
            </a: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می توان شاخص موفقيت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 نياز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دانست زيرا اكثر محققان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اين زمينه اتفاق نظر دارند كه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</a:t>
            </a: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نخستين فردي بود كه مزاياي تغيير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تفكرات مديريتي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اثبات كرد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عقايد مايو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خصوص ظهور سازمانهاي «غيررسمي» مورد توجه اساتيدي همچون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آرگاريس و</a:t>
            </a: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ديگران قرار گرفته اند زيرا اين ديدگاهدها باعث شكل گيري نظريه هايي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مورد نحوه توسعه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</a:t>
            </a:r>
          </a:p>
          <a:p>
            <a:pPr algn="just" rtl="1"/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يادگيري 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سازمان ها شده اند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endParaRPr lang="fa-IR" sz="27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Homa" panose="00000400000000000000" pitchFamily="2" charset="-78"/>
            </a:endParaRPr>
          </a:p>
          <a:p>
            <a:pPr algn="just" rtl="1"/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نتايج مايو حكايت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از آن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دارند كه سبك مديريتي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نقش بسزايي دربهره وري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صنعتي دارد 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مهارت هاي ارتباطي با افراد به اندازه مشوق ها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پاداش هاي مالي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در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افراد ايجاد انگيزه مي كنند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اين رويكرد انساني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ابزاري مهم براي رفع نيازهاي اقتصادي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اجتماعي سازمان ها است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r>
              <a:rPr lang="fa-IR" sz="270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براي اطلاعات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بيشتر كتاب هاي «مشكلات انساني يك تمدن صنعتي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»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، 1946 و«مشكلات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اجتماعي يك تمدن </a:t>
            </a:r>
            <a:r>
              <a:rPr lang="fa-IR" sz="27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صنعتي»، 1945 </a:t>
            </a:r>
            <a:r>
              <a:rPr lang="fa-IR" sz="2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ببينيد.</a:t>
            </a:r>
          </a:p>
        </p:txBody>
      </p:sp>
    </p:spTree>
    <p:extLst>
      <p:ext uri="{BB962C8B-B14F-4D97-AF65-F5344CB8AC3E}">
        <p14:creationId xmlns:p14="http://schemas.microsoft.com/office/powerpoint/2010/main" val="46349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95535"/>
            <a:ext cx="1209646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التون مایو در یک نگاه:</a:t>
            </a:r>
          </a:p>
          <a:p>
            <a:pPr algn="r" rtl="1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.تولد1880. </a:t>
            </a:r>
          </a:p>
          <a:p>
            <a:pPr algn="r" rtl="1"/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 </a:t>
            </a:r>
            <a:r>
              <a:rPr lang="fa-IR" sz="2800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1911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استاد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برگزيده در منطق،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اخلاقيات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روانشناسي (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استاد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سابق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فلسفه)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دانشگاه كوئينزلند.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1923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انتقال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ايالات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متحده و اخذ سمت در دانشگاه پنسيلوانيا؛ انجام تحقيقاتي تجربي در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خصوص بهره وري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ارتباط با شرايط كاري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</a:p>
          <a:p>
            <a:pPr algn="r" rtl="1"/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1927-1932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 آزمايشات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تجربي اجرا شده در نيروگاه هاثورن.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1928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انتقال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هاروارد به عنوان استاديار تحقيقات صنعتي؛ درگير شدن در تحقيقات تجربي در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يكي از كارخانه هاي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ريسندگي و بافندگي هاثورن.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1929-1930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اعلام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اين موضوع كه گوش دادن به سخنان كاركنان و توجه به سبك نظارت بر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آنها،انگيزه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بهره وري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افزايش ميدهد.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1930-1945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توسعه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برنامه آموزش درون صنعتي.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1947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بازنشستگي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از هاروارد.</a:t>
            </a:r>
          </a:p>
          <a:p>
            <a:pPr algn="r" rtl="1"/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1947-1949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مشاور 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دولت انگلستان در خصوص مشكالت 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درون صنعتي</a:t>
            </a: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</a:p>
          <a:p>
            <a:pPr algn="r" rtl="1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  <a:r>
              <a:rPr lang="fa-I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درگذشت  </a:t>
            </a:r>
            <a:r>
              <a:rPr lang="fa-IR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1949 </a:t>
            </a:r>
            <a:r>
              <a:rPr lang="fa-IR" sz="40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</a:t>
            </a:r>
            <a:r>
              <a:rPr lang="fa-IR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5534" y="4162566"/>
            <a:ext cx="2251881" cy="2567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826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44432" y="332620"/>
            <a:ext cx="8534400" cy="1507067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fa-IR" sz="40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مقایسه اجمالی نظریات نئوکلاسیک با کلاسیک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45658" y="1634971"/>
            <a:ext cx="11709779" cy="5018313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نظريه</a:t>
            </a:r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هاي</a:t>
            </a:r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كلاسيك</a:t>
            </a:r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مديريت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كيفيت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هايي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مانند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نظم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ترتيب،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رفتار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عقلايي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ساختار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اصرار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ورزيدند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اما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طبيعت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هيجاني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نمي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تواند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نا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مشروع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جلوه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داده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شود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برهمين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اساس،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نهضت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نئوكلاسيك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پذيرفته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تجويز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شود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800" b="1" dirty="0"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نظريه</a:t>
            </a:r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كلاسيك</a:t>
            </a:r>
            <a:r>
              <a:rPr lang="fa-IR" sz="4000" b="1" dirty="0">
                <a:latin typeface="B Nazanin"/>
                <a:cs typeface="B Nazanin" panose="00000400000000000000" pitchFamily="2" charset="-78"/>
              </a:rPr>
              <a:t>،</a:t>
            </a:r>
            <a:r>
              <a:rPr lang="fa-IR" sz="4000" b="1" dirty="0"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معنويت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دور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است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نئوكلاسيك</a:t>
            </a:r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نظريه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خود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شناخت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عوامل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كيفي،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هيجاني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احساسي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توجه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تاكيد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دارند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37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72955" y="232013"/>
            <a:ext cx="11682483" cy="6400800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just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يک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مشخصه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تئوري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نئوكلاسيك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اين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است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واحد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يا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جزء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تازه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براي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تجزيه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تحليل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معرفي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كند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: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فرد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شاغل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كاري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او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</a:p>
          <a:p>
            <a:pPr lvl="0" algn="just" rtl="1">
              <a:buNone/>
            </a:pPr>
            <a:r>
              <a:rPr lang="fa-IR" sz="3600" b="1" dirty="0">
                <a:latin typeface="B Nazanin"/>
                <a:cs typeface="B Nazanin" panose="00000400000000000000" pitchFamily="2" charset="-78"/>
              </a:rPr>
              <a:t>ولی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تئوري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هاي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كلاسيك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latin typeface="B Nazanin"/>
                <a:cs typeface="B Nazanin" panose="00000400000000000000" pitchFamily="2" charset="-78"/>
              </a:rPr>
              <a:t>،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كلان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كار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تنها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جزء يا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واحد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مهم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براي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تجزيه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تحليل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شمار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آوردند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lvl="0" algn="just" rtl="1">
              <a:buNone/>
            </a:pPr>
            <a:endParaRPr lang="fa-IR" sz="1000" b="1" dirty="0"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تئوري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كلاسيك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latin typeface="B Nazanin"/>
                <a:cs typeface="B Nazanin" panose="00000400000000000000" pitchFamily="2" charset="-78"/>
              </a:rPr>
              <a:t>،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عنوان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يك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ساختار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غير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شخصي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بيند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ولی،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تئوري</a:t>
            </a: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latin typeface="B Nazanin"/>
                <a:cs typeface="B Nazanin" panose="00000400000000000000" pitchFamily="2" charset="-78"/>
              </a:rPr>
              <a:t>نئوكلاسيك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اجتماع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تاكيد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دارد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وجود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گروههاي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كار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مورد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توجه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قرار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مي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دهد</a:t>
            </a: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226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9991" y="174640"/>
            <a:ext cx="8534400" cy="101271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883229"/>
            <a:ext cx="12192000" cy="4525963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اساس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نظر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نئوکلاسیک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روابط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بود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یک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کارگر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خوشحال،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یک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فرد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مولد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سازنده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است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بنابراین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کارآیی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اثربخشی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راضی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خوشحال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نگه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داشتن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عامل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انسانی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ناشی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شود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ساخت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روابط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رسمی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sz="3800" b="1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sz="38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طور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کلی،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نئوکلاسیک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نظریه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کلاسیک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رابه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کلی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رد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نمی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کنند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بلکه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ساخت،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اختیارات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رسمی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کنترل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قالب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هدف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رفتار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کارکنان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مطرح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سازند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همین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دلیل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سازمان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روابط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غیر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tx1"/>
                </a:solidFill>
                <a:latin typeface="B Nazanin"/>
                <a:cs typeface="B Nazanin" panose="00000400000000000000" pitchFamily="2" charset="-78"/>
              </a:rPr>
              <a:t>رسمی</a:t>
            </a:r>
            <a:r>
              <a:rPr lang="fa-IR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مورد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تأکید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قرار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داده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مدیران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برقراری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چه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بیشتر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ارتباط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با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زیر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دستان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تشویق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8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کنند</a:t>
            </a:r>
            <a:r>
              <a:rPr lang="fa-IR" sz="38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sz="4000" b="1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sz="40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699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226" y="571472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کتاب های تالیف شده: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4911" y="1459522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humanist temper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6241" y="2198049"/>
            <a:ext cx="8611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social problems of an industrial civilization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2518" y="2936576"/>
            <a:ext cx="4899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Psychology of </a:t>
            </a:r>
            <a:r>
              <a:rPr lang="en-GB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en-GB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</a:t>
            </a:r>
            <a:endParaRPr lang="en-GB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1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9358" y="2398746"/>
            <a:ext cx="2873287" cy="2060511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r" rtl="0">
              <a:lnSpc>
                <a:spcPct val="150000"/>
              </a:lnSpc>
            </a:pPr>
            <a:r>
              <a:rPr lang="fa-IR" sz="1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/>
                <a:cs typeface="B Titr" panose="000007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3039772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3" y="305421"/>
            <a:ext cx="118235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زندگی و دوران شغلی:</a:t>
            </a:r>
          </a:p>
          <a:p>
            <a:pPr algn="just" rtl="1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التون مايو كه در استراليا متولد شده است، به تحصيل در رشته روانشناسي در دانشگاه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آدلايد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پرداخت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ودر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سال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1911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عنوان استاد منطق، اخالقيات و روانشناسي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(استاد سابق فلسفه)در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دانشگاه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كوئينزلند منصوب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شد. او كه به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دلایل حرفه اي عالقه مند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سفر به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ايالات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متحده بود، سرانجام به اين كشور سفر كرد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سمتي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در سال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1923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دانشگاه پنسيلوانيا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عهده دار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شد. در آنجا او به يكي از محققان هاثورن تبديل شد.</a:t>
            </a:r>
          </a:p>
          <a:p>
            <a:pPr algn="just" rtl="1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 به تحقيق در يكي از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كارخانه هاي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ريسندگي و بافندگي آنجا پرداخت كه در يكي از واحدهايش،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چرخش كاركنان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250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درصد بود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(در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مقايسه با 6 درصد در ساير بخشهاي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شركت). مجموعه اي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از تغييرات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تجربي در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شرايط كاري در اين واحد به كار گرفته شد. اين تغييرات باعث افزايش متوالي در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بهره وري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افزايش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انگيزه كاركنان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شد. پس از يك سال، چرخش نيروي كار به سطح ميانگين شركت رسيد. اين امر تغييرات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چشمگيري را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اين كارخانه منجر شد.</a:t>
            </a:r>
          </a:p>
          <a:p>
            <a:pPr algn="just" rtl="1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آزمايشات تجربي هاثورن در سال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1924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آغاز شد و مايو در سال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1928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پس از آن به اين پروژه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پيوست كه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دانشكده مديريت اجرايي دانشگاه هاروارد منتقل شد و در آنجا به اعنوان استاديار رشته پژوهش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صنعتي مشغول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به كار شد. سپس او به درجه استادي نايل شد و تا سال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1947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كه بازنشسته شد در همين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دانشگاه ماند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در طول جنگ دوم جهاني، وي اقدام به توسعه نظارت بر امر آموزش در قالب برنامه آموزش درون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صنعتي كرد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كه به طور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گستردها ي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ايالات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متحده اجرا ميشد. او دو سال پاياني عمرش را در انگلستان و به </a:t>
            </a:r>
            <a:r>
              <a:rPr lang="fa-I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عنوان مشاور 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دولت در خصوص مسايل درون صنعتي سپري كرد.</a:t>
            </a:r>
          </a:p>
        </p:txBody>
      </p:sp>
    </p:spTree>
    <p:extLst>
      <p:ext uri="{BB962C8B-B14F-4D97-AF65-F5344CB8AC3E}">
        <p14:creationId xmlns:p14="http://schemas.microsoft.com/office/powerpoint/2010/main" val="329134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79" y="654745"/>
            <a:ext cx="11818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مقدمه:</a:t>
            </a:r>
          </a:p>
          <a:p>
            <a:pPr algn="just" rtl="1"/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پروفسور جرج التون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مايو 1949-1880 يك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رهبر برجسته و يك مرجع بزرگ در تفكر مديريت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محسوب ميشود.</a:t>
            </a:r>
          </a:p>
          <a:p>
            <a:pPr algn="just" rtl="1"/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در كارخانه وسترن الكتريك واقع در هاثورن، او دريافت كه رضايت شغلي از طريق مشاركت </a:t>
            </a:r>
            <a:r>
              <a:rPr lang="fa-IR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كاركنان در </a:t>
            </a:r>
            <a:r>
              <a:rPr lang="fa-IR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فرآيند اتخاذ تصميمات رشد ميكند نه از طريق تشويقهاي كوتاه مدت.</a:t>
            </a:r>
          </a:p>
        </p:txBody>
      </p:sp>
    </p:spTree>
    <p:extLst>
      <p:ext uri="{BB962C8B-B14F-4D97-AF65-F5344CB8AC3E}">
        <p14:creationId xmlns:p14="http://schemas.microsoft.com/office/powerpoint/2010/main" val="4091425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91" y="347117"/>
            <a:ext cx="118326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تفکر کلیدی:</a:t>
            </a:r>
          </a:p>
          <a:p>
            <a:pPr algn="r" rtl="1"/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مايو مطالب زيادي پيرامون دموكراسي و آزادي و همچنين مسايل اجتماعي تمدن صنعتي شده به </a:t>
            </a:r>
            <a:r>
              <a:rPr lang="fa-IR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رشته تحرير </a:t>
            </a:r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درآورده است. او مؤلف كتاب مسايل انساني تمدن صنعتي است كه در آن تجربيات به دست آمده </a:t>
            </a:r>
            <a:r>
              <a:rPr lang="fa-IR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درهاثورن </a:t>
            </a:r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را بيان كرده است. بسياري از افراد معتقدند كه او تفكري مديريتي را در اين كتاب مطرح كرده </a:t>
            </a:r>
            <a:r>
              <a:rPr lang="fa-IR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اما خود </a:t>
            </a:r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او معتقد است كه در اين كتاب </a:t>
            </a:r>
            <a:r>
              <a:rPr lang="fa-IR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تلاش </a:t>
            </a:r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كرده تا مسئوليتهاي افرادي را بيان كند كه به دنبال طراحي </a:t>
            </a:r>
            <a:r>
              <a:rPr lang="fa-IR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واجراي پروژه هاي </a:t>
            </a:r>
            <a:r>
              <a:rPr lang="fa-IR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مختلف هستند.</a:t>
            </a:r>
          </a:p>
        </p:txBody>
      </p:sp>
    </p:spTree>
    <p:extLst>
      <p:ext uri="{BB962C8B-B14F-4D97-AF65-F5344CB8AC3E}">
        <p14:creationId xmlns:p14="http://schemas.microsoft.com/office/powerpoint/2010/main" val="36933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0125" y="191069"/>
            <a:ext cx="11928143" cy="6537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قبل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شروع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تیم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تحقیقاتی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مایو،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1923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توسط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(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بـوچ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بـارکر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آزمایشاتی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تأثیر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روشنایی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بازدھی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صورت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گرفته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بود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آخرین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قسمت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ازاین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مدت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نیم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طول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انجامید،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کارگران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جدا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یکدیگر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قرار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گرفته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اند،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میزان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روشنایی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برای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یک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ازآنها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کنترل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نامیده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ثابت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نگه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داشتند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برای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دیگرکه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نامیده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شد،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نور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تغییر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دادند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r>
              <a:rPr sz="3500" b="1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sz="35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متعدد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نشان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باروضعیت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نور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تغییر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کرد،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علی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رغم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افزایش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کاهش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نور،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سطح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تولید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افزایش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یافت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موضوع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مورد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کنترل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نیز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صادق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بود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بدون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هیچ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گونه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تغییری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وضعیت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نور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میزان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تولید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نیز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افزایش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یافت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نتیجه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آزمایش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بودکه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روند صعودی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تولید،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بستگی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تغییر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نور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ندارد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علت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آن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sz="3500" b="1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sz="35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باید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عامل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دیگری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جستجو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5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کرد</a:t>
            </a:r>
            <a:r>
              <a:rPr lang="fa-IR" sz="35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dirty="0">
                <a:cs typeface="B Nazanin" panose="00000400000000000000" pitchFamily="2" charset="-78"/>
              </a:rPr>
              <a:t/>
            </a:r>
            <a:br>
              <a:rPr dirty="0">
                <a:cs typeface="B Nazanin" panose="00000400000000000000" pitchFamily="2" charset="-78"/>
              </a:rPr>
            </a:br>
            <a:endParaRPr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9070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81200" y="846137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r" rtl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آلتون مایوومطالعات هاثورن          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2830" y="2215651"/>
            <a:ext cx="11955438" cy="4525963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v"/>
            </a:pPr>
            <a:endParaRPr dirty="0"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v"/>
            </a:pP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دهه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1920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دوره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ورود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رکود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اقتصادی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یک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محققان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اجتماعی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سرپرستی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آلتون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مایو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تحقیق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خود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را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با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موضوع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اینکه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چطور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کارکنان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برنامه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تشویق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عملکرد،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رضایت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شغلی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وشرایط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عکس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العمل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نشان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دهند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شروع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کردند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lvl="0" algn="r" rtl="0">
              <a:buClr>
                <a:schemeClr val="tx1"/>
              </a:buClr>
              <a:buFont typeface="Wingdings"/>
              <a:buChar char="Ø"/>
            </a:pPr>
            <a:endParaRPr lang="fa-IR" sz="3200" b="1" dirty="0"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v"/>
            </a:pP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گروه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از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تئوریسین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جنبه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مدیریت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تاکید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کردندو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تمایل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ایجاد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تعادل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حرکت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مدیریت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علمی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تاکید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اصول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مهندسی</a:t>
            </a:r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داشتند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2830" y="122829"/>
            <a:ext cx="2251881" cy="2567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9082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4716" y="286603"/>
            <a:ext cx="11818962" cy="6264322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این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مطالعات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بعنوان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مطالعات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هاثورن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معروف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شد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اثر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عمیقی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حرکت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معروف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به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“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روابط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انسانی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”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جای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گذاشت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lvl="0" algn="r" rtl="1">
              <a:buClr>
                <a:schemeClr val="tx1"/>
              </a:buClr>
              <a:buFont typeface="Wingdings"/>
              <a:buChar char="Ø"/>
            </a:pPr>
            <a:endParaRPr lang="fa-IR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lvl="0" algn="r" rtl="1">
              <a:buClr>
                <a:schemeClr val="bg1"/>
              </a:buClr>
              <a:buFont typeface="Wingdings"/>
              <a:buChar char="Ø"/>
            </a:pP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مطالعات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بین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سالهای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1924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تا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1932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کارخانه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هاثورن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شرکت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وسترن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الکتریک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انجام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شد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که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در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آن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تجهیزات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تلفن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تولید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می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4400" b="1" dirty="0">
                <a:solidFill>
                  <a:schemeClr val="bg1"/>
                </a:solidFill>
                <a:latin typeface="B Nazanin"/>
                <a:cs typeface="B Nazanin" panose="00000400000000000000" pitchFamily="2" charset="-78"/>
              </a:rPr>
              <a:t>شد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449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338510"/>
            <a:ext cx="120691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6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هاثورن:</a:t>
            </a:r>
          </a:p>
          <a:p>
            <a:pPr algn="r" rtl="1"/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كارخانه وسترن الكتريك هاثورن در شيكاگو واقع شده است. اين كارخانه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2900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كارمند داشت و تلفن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و تجهيزات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تلفني را عمدتاً براي شركت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 ايتي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اند تي توليد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مي كرد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. </a:t>
            </a:r>
            <a:endParaRPr lang="fa-IR" sz="4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B Homa" panose="00000400000000000000" pitchFamily="2" charset="-78"/>
            </a:endParaRPr>
          </a:p>
          <a:p>
            <a:pPr algn="r" rtl="1"/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اين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شركت به استفاده از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سياستهاي پيشرفته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پرسنلي شهره بود و يك شوراي تحقيقات ملي را در خصوص رابطه ميان نور محيط كار و </a:t>
            </a:r>
            <a:r>
              <a:rPr lang="fa-IR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اثربخشي كار </a:t>
            </a:r>
            <a:r>
              <a:rPr lang="fa-IR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B Homa" panose="00000400000000000000" pitchFamily="2" charset="-78"/>
              </a:rPr>
              <a:t>ايجاد كرده بود كه تحقيقات متعددي را در شركتهاي سراسر آمريكا انجام داده بودند.</a:t>
            </a:r>
          </a:p>
        </p:txBody>
      </p:sp>
    </p:spTree>
    <p:extLst>
      <p:ext uri="{BB962C8B-B14F-4D97-AF65-F5344CB8AC3E}">
        <p14:creationId xmlns:p14="http://schemas.microsoft.com/office/powerpoint/2010/main" val="310156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881</TotalTime>
  <Words>1846</Words>
  <Application>Microsoft Office PowerPoint</Application>
  <PresentationFormat>Widescreen</PresentationFormat>
  <Paragraphs>118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Tahoma</vt:lpstr>
      <vt:lpstr>B Homa</vt:lpstr>
      <vt:lpstr>B Titr</vt:lpstr>
      <vt:lpstr>Calibri</vt:lpstr>
      <vt:lpstr>IranNastaliq</vt:lpstr>
      <vt:lpstr>Century Gothic</vt:lpstr>
      <vt:lpstr>Wingdings</vt:lpstr>
      <vt:lpstr>Wingdings 3</vt:lpstr>
      <vt:lpstr>B Nazanin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آلتون مایوومطالعات هاثورن           </vt:lpstr>
      <vt:lpstr>PowerPoint Presentation</vt:lpstr>
      <vt:lpstr>PowerPoint Presentation</vt:lpstr>
      <vt:lpstr>PowerPoint Presentation</vt:lpstr>
      <vt:lpstr>دوره های عمومی این مطالعات</vt:lpstr>
      <vt:lpstr>مرحله اول</vt:lpstr>
      <vt:lpstr>PowerPoint Presentation</vt:lpstr>
      <vt:lpstr>مرحله سوم</vt:lpstr>
      <vt:lpstr>یافته های اولیه این آزمایش</vt:lpstr>
      <vt:lpstr>PowerPoint Presentation</vt:lpstr>
      <vt:lpstr>نتایج مطالعات هاثورن</vt:lpstr>
      <vt:lpstr>انتقادات وارد بر تئوری مدیریت نئوکلاسیک (روابط انسانی)</vt:lpstr>
      <vt:lpstr>PowerPoint Presentation</vt:lpstr>
      <vt:lpstr>مقایسه اجمالی نظریات نئوکلاسیک با کلاسیک</vt:lpstr>
      <vt:lpstr>PowerPoint Presentation</vt:lpstr>
      <vt:lpstr>نتیجه گیری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</dc:creator>
  <cp:lastModifiedBy>rahimi</cp:lastModifiedBy>
  <cp:revision>55</cp:revision>
  <dcterms:created xsi:type="dcterms:W3CDTF">2020-03-16T09:09:59Z</dcterms:created>
  <dcterms:modified xsi:type="dcterms:W3CDTF">2020-05-01T08:49:53Z</dcterms:modified>
</cp:coreProperties>
</file>