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sldIdLst>
    <p:sldId id="256" r:id="rId2"/>
    <p:sldId id="257" r:id="rId3"/>
    <p:sldId id="280" r:id="rId4"/>
    <p:sldId id="281" r:id="rId5"/>
    <p:sldId id="282" r:id="rId6"/>
    <p:sldId id="270" r:id="rId7"/>
    <p:sldId id="283" r:id="rId8"/>
    <p:sldId id="260" r:id="rId9"/>
    <p:sldId id="261" r:id="rId10"/>
    <p:sldId id="262" r:id="rId11"/>
    <p:sldId id="263" r:id="rId12"/>
    <p:sldId id="264" r:id="rId13"/>
    <p:sldId id="265" r:id="rId14"/>
    <p:sldId id="266" r:id="rId15"/>
    <p:sldId id="267" r:id="rId16"/>
    <p:sldId id="271" r:id="rId17"/>
    <p:sldId id="272" r:id="rId18"/>
    <p:sldId id="273" r:id="rId19"/>
    <p:sldId id="268" r:id="rId20"/>
    <p:sldId id="274" r:id="rId21"/>
    <p:sldId id="275"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سبک متوسط 2 - آکسان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91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FDA7D4-6A67-4EC8-B6FB-1E3975D35B45}" type="datetimeFigureOut">
              <a:rPr lang="en-US" smtClean="0"/>
              <a:t>5/1/2020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802EA2-98E1-4A5E-B132-22D5C848D235}" type="slidenum">
              <a:rPr lang="en-US" smtClean="0"/>
              <a:t>‹#›</a:t>
            </a:fld>
            <a:endParaRPr lang="en-US"/>
          </a:p>
        </p:txBody>
      </p:sp>
    </p:spTree>
    <p:extLst>
      <p:ext uri="{BB962C8B-B14F-4D97-AF65-F5344CB8AC3E}">
        <p14:creationId xmlns:p14="http://schemas.microsoft.com/office/powerpoint/2010/main" val="1500561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802EA2-98E1-4A5E-B132-22D5C848D235}" type="slidenum">
              <a:rPr lang="en-US" smtClean="0"/>
              <a:t>17</a:t>
            </a:fld>
            <a:endParaRPr lang="en-US"/>
          </a:p>
        </p:txBody>
      </p:sp>
    </p:spTree>
    <p:extLst>
      <p:ext uri="{BB962C8B-B14F-4D97-AF65-F5344CB8AC3E}">
        <p14:creationId xmlns:p14="http://schemas.microsoft.com/office/powerpoint/2010/main" val="2570192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عنوان اسلاید">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a-IR"/>
              <a:t>برای ویرایش نسخه اصلی سبک عنوان کلیک کنید</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a-IR"/>
              <a:t>برای ویرایش نسخه اصلی سبک زیرنویس کلیک کنید</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عنوان و زیرنوی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a-IR"/>
              <a:t>برای ویرایش نسخه اصلی سبک عنوان کلیک کنید</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a-IR"/>
              <a:t>برای ویرایش سبک‌های متن اصلی، کلیک کنید</a:t>
            </a:r>
          </a:p>
        </p:txBody>
      </p:sp>
      <p:sp>
        <p:nvSpPr>
          <p:cNvPr id="4" name="Date Placeholder 3"/>
          <p:cNvSpPr>
            <a:spLocks noGrp="1"/>
          </p:cNvSpPr>
          <p:nvPr>
            <p:ph type="dt" sz="half" idx="10"/>
          </p:nvPr>
        </p:nvSpPr>
        <p:spPr/>
        <p:txBody>
          <a:bodyPr/>
          <a:lstStyle/>
          <a:p>
            <a:fld id="{B61BEF0D-F0BB-DE4B-95CE-6DB70DBA9567}" type="datetimeFigureOut">
              <a:rPr lang="en-US" dirty="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نقل قول با زیرنویس">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a-IR"/>
              <a:t>برای ویرایش نسخه اصلی سبک عنوان کلیک کنید</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a-IR"/>
              <a:t>برای ویرایش سبک‌های متن اصلی، کلیک کنید</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a-IR"/>
              <a:t>برای ویرایش سبک‌های متن اصلی، کلیک کنید</a:t>
            </a:r>
          </a:p>
        </p:txBody>
      </p:sp>
      <p:sp>
        <p:nvSpPr>
          <p:cNvPr id="4" name="Date Placeholder 3"/>
          <p:cNvSpPr>
            <a:spLocks noGrp="1"/>
          </p:cNvSpPr>
          <p:nvPr>
            <p:ph type="dt" sz="half" idx="10"/>
          </p:nvPr>
        </p:nvSpPr>
        <p:spPr/>
        <p:txBody>
          <a:bodyPr/>
          <a:lstStyle/>
          <a:p>
            <a:fld id="{B61BEF0D-F0BB-DE4B-95CE-6DB70DBA9567}" type="datetimeFigureOut">
              <a:rPr lang="en-US" dirty="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کارت نام">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a-IR"/>
              <a:t>برای ویرایش نسخه اصلی سبک عنوان کلیک کنید</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a-IR"/>
              <a:t>برای ویرایش سبک‌های متن اصلی، کلیک کنید</a:t>
            </a:r>
          </a:p>
        </p:txBody>
      </p:sp>
      <p:sp>
        <p:nvSpPr>
          <p:cNvPr id="4" name="Date Placeholder 3"/>
          <p:cNvSpPr>
            <a:spLocks noGrp="1"/>
          </p:cNvSpPr>
          <p:nvPr>
            <p:ph type="dt" sz="half" idx="10"/>
          </p:nvPr>
        </p:nvSpPr>
        <p:spPr/>
        <p:txBody>
          <a:bodyPr/>
          <a:lstStyle/>
          <a:p>
            <a:fld id="{B61BEF0D-F0BB-DE4B-95CE-6DB70DBA9567}" type="datetimeFigureOut">
              <a:rPr lang="en-US" dirty="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کارت نام نقل قول">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a-IR"/>
              <a:t>برای ویرایش نسخه اصلی سبک عنوان کلیک کنید</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a-IR"/>
              <a:t>برای ویرایش سبک‌های متن اصلی، کلیک کنید</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a-IR"/>
              <a:t>برای ویرایش سبک‌های متن اصلی، کلیک کنید</a:t>
            </a:r>
          </a:p>
        </p:txBody>
      </p:sp>
      <p:sp>
        <p:nvSpPr>
          <p:cNvPr id="4" name="Date Placeholder 3"/>
          <p:cNvSpPr>
            <a:spLocks noGrp="1"/>
          </p:cNvSpPr>
          <p:nvPr>
            <p:ph type="dt" sz="half" idx="10"/>
          </p:nvPr>
        </p:nvSpPr>
        <p:spPr/>
        <p:txBody>
          <a:bodyPr/>
          <a:lstStyle/>
          <a:p>
            <a:fld id="{B61BEF0D-F0BB-DE4B-95CE-6DB70DBA9567}" type="datetimeFigureOut">
              <a:rPr lang="en-US" dirty="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صحیح یا اشتباه">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a-IR"/>
              <a:t>برای ویرایش نسخه اصلی سبک عنوان کلیک کنید</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a-IR"/>
              <a:t>برای ویرایش سبک‌های متن اصلی، کلیک کنید</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a-IR"/>
              <a:t>برای ویرایش سبک‌های متن اصلی، کلیک کنید</a:t>
            </a:r>
          </a:p>
        </p:txBody>
      </p:sp>
      <p:sp>
        <p:nvSpPr>
          <p:cNvPr id="4" name="Date Placeholder 3"/>
          <p:cNvSpPr>
            <a:spLocks noGrp="1"/>
          </p:cNvSpPr>
          <p:nvPr>
            <p:ph type="dt" sz="half" idx="10"/>
          </p:nvPr>
        </p:nvSpPr>
        <p:spPr/>
        <p:txBody>
          <a:bodyPr/>
          <a:lstStyle/>
          <a:p>
            <a:fld id="{B61BEF0D-F0BB-DE4B-95CE-6DB70DBA9567}" type="datetimeFigureOut">
              <a:rPr lang="en-US" dirty="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عنوان و متن عمود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a:t>برای ویرایش نسخه اصلی سبک عنوان کلیک کنید</a:t>
            </a:r>
            <a:endParaRPr lang="en-US" dirty="0"/>
          </a:p>
        </p:txBody>
      </p:sp>
      <p:sp>
        <p:nvSpPr>
          <p:cNvPr id="3" name="Vertical Text Placeholder 2"/>
          <p:cNvSpPr>
            <a:spLocks noGrp="1"/>
          </p:cNvSpPr>
          <p:nvPr>
            <p:ph type="body" orient="vert" idx="1"/>
          </p:nvPr>
        </p:nvSpPr>
        <p:spPr/>
        <p:txBody>
          <a:bodyPr vert="eaVert"/>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عنوان عمودی و مت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a-IR"/>
              <a:t>برای ویرایش نسخه اصلی سبک عنوان کلیک کنید</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 محتوی">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a-IR"/>
              <a:t>برای ویرایش نسخه اصلی سبک عنوان کلیک کنید</a:t>
            </a:r>
            <a:endParaRPr lang="en-US" dirty="0"/>
          </a:p>
        </p:txBody>
      </p:sp>
      <p:sp>
        <p:nvSpPr>
          <p:cNvPr id="3" name="Content Placeholder 2"/>
          <p:cNvSpPr>
            <a:spLocks noGrp="1"/>
          </p:cNvSpPr>
          <p:nvPr>
            <p:ph idx="1"/>
          </p:nvPr>
        </p:nvSpPr>
        <p:spPr/>
        <p:txBody>
          <a:bodyPr/>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سربرگ بخش">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a-IR"/>
              <a:t>برای ویرایش نسخه اصلی سبک عنوان کلیک کنید</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a-IR"/>
              <a:t>برای ویرایش سبک‌های متن اصلی، کلیک کنید</a:t>
            </a:r>
          </a:p>
        </p:txBody>
      </p:sp>
      <p:sp>
        <p:nvSpPr>
          <p:cNvPr id="4" name="Date Placeholder 3"/>
          <p:cNvSpPr>
            <a:spLocks noGrp="1"/>
          </p:cNvSpPr>
          <p:nvPr>
            <p:ph type="dt" sz="half" idx="10"/>
          </p:nvPr>
        </p:nvSpPr>
        <p:spPr/>
        <p:txBody>
          <a:bodyPr/>
          <a:lstStyle/>
          <a:p>
            <a:fld id="{B61BEF0D-F0BB-DE4B-95CE-6DB70DBA9567}" type="datetimeFigureOut">
              <a:rPr lang="en-US" dirty="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دو محتوا">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a:t>برای ویرایش نسخه اصلی سبک عنوان کلیک کنید</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5/1/2020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یس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a-IR"/>
              <a:t>برای ویرایش نسخه اصلی سبک عنوان کلیک کنید</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a:t>برای ویرایش سبک‌های متن اصلی، کلیک کنید</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a:t>برای ویرایش سبک‌های متن اصلی، کلیک کنید</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تنها عنوان">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a-IR"/>
              <a:t>برای ویرایش نسخه اصلی سبک عنوان کلیک کنید</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خال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ا با عنوان">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a-IR"/>
              <a:t>برای ویرایش نسخه اصلی سبک عنوان کلیک کنید</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a-IR"/>
              <a:t>برای ویرایش سبک‌های متن اصلی، کلیک کنید</a:t>
            </a:r>
          </a:p>
        </p:txBody>
      </p:sp>
      <p:sp>
        <p:nvSpPr>
          <p:cNvPr id="5" name="Date Placeholder 4"/>
          <p:cNvSpPr>
            <a:spLocks noGrp="1"/>
          </p:cNvSpPr>
          <p:nvPr>
            <p:ph type="dt" sz="half" idx="10"/>
          </p:nvPr>
        </p:nvSpPr>
        <p:spPr/>
        <p:txBody>
          <a:bodyPr/>
          <a:lstStyle/>
          <a:p>
            <a:fld id="{42A54C80-263E-416B-A8E0-580EDEADCBDC}" type="datetimeFigureOut">
              <a:rPr lang="en-US" dirty="0"/>
              <a:t>5/1/2020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تصویر با عنوان">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a-IR"/>
              <a:t>برای ویرایش نسخه اصلی سبک عنوان کلیک کنید</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a-IR"/>
              <a:t>برای افزودن تصویر نماد را کلیک کنید</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a-IR"/>
              <a:t>برای ویرایش سبک‌های متن اصلی، کلیک کنید</a:t>
            </a:r>
          </a:p>
        </p:txBody>
      </p:sp>
      <p:sp>
        <p:nvSpPr>
          <p:cNvPr id="5" name="Date Placeholder 4"/>
          <p:cNvSpPr>
            <a:spLocks noGrp="1"/>
          </p:cNvSpPr>
          <p:nvPr>
            <p:ph type="dt" sz="half" idx="10"/>
          </p:nvPr>
        </p:nvSpPr>
        <p:spPr/>
        <p:txBody>
          <a:bodyPr/>
          <a:lstStyle/>
          <a:p>
            <a:fld id="{B61BEF0D-F0BB-DE4B-95CE-6DB70DBA9567}" type="datetimeFigureOut">
              <a:rPr lang="en-US" dirty="0"/>
              <a:pPr/>
              <a:t>5/1/2020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a-IR"/>
              <a:t>برای ویرایش نسخه اصلی سبک عنوان کلیک کنید</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5/1/2020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6CED8DE4-47F5-0B42-807E-9018A9A5E3E5}"/>
              </a:ext>
            </a:extLst>
          </p:cNvPr>
          <p:cNvSpPr>
            <a:spLocks noGrp="1"/>
          </p:cNvSpPr>
          <p:nvPr>
            <p:ph type="ctrTitle"/>
          </p:nvPr>
        </p:nvSpPr>
        <p:spPr>
          <a:xfrm>
            <a:off x="557939" y="1791082"/>
            <a:ext cx="10306373" cy="2009324"/>
          </a:xfrm>
        </p:spPr>
        <p:txBody>
          <a:bodyPr/>
          <a:lstStyle/>
          <a:p>
            <a:r>
              <a:rPr lang="en-US" sz="7200" dirty="0">
                <a:cs typeface="B Koodak" panose="00000700000000000000" pitchFamily="2" charset="-78"/>
              </a:rPr>
              <a:t>      </a:t>
            </a:r>
            <a:r>
              <a:rPr lang="en-US" sz="7200" dirty="0" err="1">
                <a:cs typeface="B Koodak" panose="00000700000000000000" pitchFamily="2" charset="-78"/>
              </a:rPr>
              <a:t>نظریه</a:t>
            </a:r>
            <a:r>
              <a:rPr lang="en-US" sz="7200" dirty="0">
                <a:cs typeface="B Koodak" panose="00000700000000000000" pitchFamily="2" charset="-78"/>
              </a:rPr>
              <a:t> </a:t>
            </a:r>
            <a:r>
              <a:rPr lang="en-US" sz="7200" dirty="0" err="1">
                <a:cs typeface="B Koodak" panose="00000700000000000000" pitchFamily="2" charset="-78"/>
              </a:rPr>
              <a:t>فایول</a:t>
            </a:r>
            <a:r>
              <a:rPr lang="en-US" sz="7200" dirty="0">
                <a:cs typeface="B Koodak" panose="00000700000000000000" pitchFamily="2" charset="-78"/>
              </a:rPr>
              <a:t> </a:t>
            </a:r>
            <a:r>
              <a:rPr lang="en-US" sz="7200" dirty="0" err="1">
                <a:cs typeface="B Koodak" panose="00000700000000000000" pitchFamily="2" charset="-78"/>
              </a:rPr>
              <a:t>در</a:t>
            </a:r>
            <a:r>
              <a:rPr lang="en-US" sz="7200" dirty="0">
                <a:cs typeface="B Koodak" panose="00000700000000000000" pitchFamily="2" charset="-78"/>
              </a:rPr>
              <a:t> </a:t>
            </a:r>
            <a:r>
              <a:rPr lang="en-US" sz="7200" dirty="0" err="1" smtClean="0">
                <a:cs typeface="B Koodak" panose="00000700000000000000" pitchFamily="2" charset="-78"/>
              </a:rPr>
              <a:t>مدیریت</a:t>
            </a:r>
            <a:endParaRPr lang="fa-IR" sz="7200" dirty="0">
              <a:cs typeface="B Koodak" panose="00000700000000000000" pitchFamily="2" charset="-78"/>
            </a:endParaRPr>
          </a:p>
        </p:txBody>
      </p:sp>
      <p:sp>
        <p:nvSpPr>
          <p:cNvPr id="3" name="زیر نویس 2">
            <a:extLst>
              <a:ext uri="{FF2B5EF4-FFF2-40B4-BE49-F238E27FC236}">
                <a16:creationId xmlns="" xmlns:a16="http://schemas.microsoft.com/office/drawing/2014/main" id="{74E99DAB-5E01-5943-B00B-E1BC4C19067B}"/>
              </a:ext>
            </a:extLst>
          </p:cNvPr>
          <p:cNvSpPr>
            <a:spLocks noGrp="1"/>
          </p:cNvSpPr>
          <p:nvPr>
            <p:ph type="subTitle" idx="1"/>
          </p:nvPr>
        </p:nvSpPr>
        <p:spPr>
          <a:xfrm>
            <a:off x="2037796" y="538728"/>
            <a:ext cx="7766936" cy="954397"/>
          </a:xfrm>
        </p:spPr>
        <p:txBody>
          <a:bodyPr/>
          <a:lstStyle/>
          <a:p>
            <a:r>
              <a:rPr lang="en-US" dirty="0">
                <a:solidFill>
                  <a:schemeClr val="accent4"/>
                </a:solidFill>
              </a:rPr>
              <a:t>                                                  </a:t>
            </a:r>
            <a:r>
              <a:rPr lang="en-US" sz="5400" b="1" dirty="0">
                <a:solidFill>
                  <a:schemeClr val="accent4"/>
                </a:solidFill>
                <a:cs typeface="B Koodak" panose="00000700000000000000" pitchFamily="2" charset="-78"/>
              </a:rPr>
              <a:t>به نام خدا</a:t>
            </a:r>
            <a:endParaRPr lang="fa-IR" sz="5400" b="1" dirty="0">
              <a:solidFill>
                <a:schemeClr val="accent4"/>
              </a:solidFill>
              <a:cs typeface="B Koodak" panose="00000700000000000000" pitchFamily="2" charset="-78"/>
            </a:endParaRPr>
          </a:p>
        </p:txBody>
      </p:sp>
      <p:sp>
        <p:nvSpPr>
          <p:cNvPr id="4" name="زیر نویس 2">
            <a:extLst>
              <a:ext uri="{FF2B5EF4-FFF2-40B4-BE49-F238E27FC236}">
                <a16:creationId xmlns="" xmlns:a16="http://schemas.microsoft.com/office/drawing/2014/main" id="{74E99DAB-5E01-5943-B00B-E1BC4C19067B}"/>
              </a:ext>
            </a:extLst>
          </p:cNvPr>
          <p:cNvSpPr txBox="1">
            <a:spLocks/>
          </p:cNvSpPr>
          <p:nvPr/>
        </p:nvSpPr>
        <p:spPr>
          <a:xfrm>
            <a:off x="-154983" y="5061650"/>
            <a:ext cx="7766936" cy="954397"/>
          </a:xfrm>
          <a:prstGeom prst="rect">
            <a:avLst/>
          </a:prstGeom>
        </p:spPr>
        <p:txBody>
          <a:bodyPr vert="horz" lIns="91440" tIns="45720" rIns="91440" bIns="45720" rtlCol="0" anchor="t">
            <a:normAutofit/>
          </a:bodyPr>
          <a:lstStyle>
            <a:lvl1pPr marL="0" indent="0" algn="r" defTabSz="457200" rtl="1"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1"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1"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1"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1"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1"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1"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1"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1"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r>
              <a:rPr lang="en-US" dirty="0" smtClean="0">
                <a:solidFill>
                  <a:schemeClr val="accent4"/>
                </a:solidFill>
              </a:rPr>
              <a:t>                                                  </a:t>
            </a:r>
            <a:r>
              <a:rPr lang="fa-IR" sz="5400" b="1" dirty="0" smtClean="0">
                <a:solidFill>
                  <a:srgbClr val="FF0000"/>
                </a:solidFill>
                <a:cs typeface="B Koodak" panose="00000700000000000000" pitchFamily="2" charset="-78"/>
              </a:rPr>
              <a:t>جلسه </a:t>
            </a:r>
            <a:r>
              <a:rPr lang="fa-IR" sz="5400" b="1" dirty="0" smtClean="0">
                <a:solidFill>
                  <a:srgbClr val="FF0000"/>
                </a:solidFill>
                <a:cs typeface="B Koodak" panose="00000700000000000000" pitchFamily="2" charset="-78"/>
              </a:rPr>
              <a:t>هش</a:t>
            </a:r>
            <a:r>
              <a:rPr lang="fa-IR" sz="5400" b="1" dirty="0" smtClean="0">
                <a:solidFill>
                  <a:srgbClr val="FF0000"/>
                </a:solidFill>
                <a:cs typeface="B Koodak" panose="00000700000000000000" pitchFamily="2" charset="-78"/>
              </a:rPr>
              <a:t>تم</a:t>
            </a:r>
            <a:endParaRPr lang="fa-IR" sz="5400" b="1" dirty="0">
              <a:solidFill>
                <a:srgbClr val="FF0000"/>
              </a:solidFill>
              <a:cs typeface="B Koodak" panose="00000700000000000000" pitchFamily="2" charset="-78"/>
            </a:endParaRPr>
          </a:p>
        </p:txBody>
      </p:sp>
    </p:spTree>
    <p:extLst>
      <p:ext uri="{BB962C8B-B14F-4D97-AF65-F5344CB8AC3E}">
        <p14:creationId xmlns:p14="http://schemas.microsoft.com/office/powerpoint/2010/main" val="16904191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تصویر 5">
            <a:extLst>
              <a:ext uri="{FF2B5EF4-FFF2-40B4-BE49-F238E27FC236}">
                <a16:creationId xmlns="" xmlns:a16="http://schemas.microsoft.com/office/drawing/2014/main" id="{AF355AEB-5C15-1A41-BC33-F9FC724AE0E5}"/>
              </a:ext>
            </a:extLst>
          </p:cNvPr>
          <p:cNvPicPr>
            <a:picLocks noGrp="1" noChangeAspect="1"/>
          </p:cNvPicPr>
          <p:nvPr>
            <p:ph type="pic" idx="1"/>
          </p:nvPr>
        </p:nvPicPr>
        <p:blipFill rotWithShape="1">
          <a:blip r:embed="rId2"/>
          <a:srcRect t="5055" b="5055"/>
          <a:stretch/>
        </p:blipFill>
        <p:spPr>
          <a:xfrm>
            <a:off x="0" y="4517756"/>
            <a:ext cx="6137329" cy="2340244"/>
          </a:xfrm>
        </p:spPr>
      </p:pic>
      <p:sp>
        <p:nvSpPr>
          <p:cNvPr id="4" name="نگهدارنده مکان متن 3">
            <a:extLst>
              <a:ext uri="{FF2B5EF4-FFF2-40B4-BE49-F238E27FC236}">
                <a16:creationId xmlns="" xmlns:a16="http://schemas.microsoft.com/office/drawing/2014/main" id="{6181DB6D-2C20-E54F-9760-7EBC9E9CA16E}"/>
              </a:ext>
            </a:extLst>
          </p:cNvPr>
          <p:cNvSpPr>
            <a:spLocks noGrp="1"/>
          </p:cNvSpPr>
          <p:nvPr>
            <p:ph type="body" sz="half" idx="2"/>
          </p:nvPr>
        </p:nvSpPr>
        <p:spPr>
          <a:xfrm>
            <a:off x="0" y="0"/>
            <a:ext cx="12191999" cy="4897464"/>
          </a:xfrm>
        </p:spPr>
        <p:txBody>
          <a:bodyPr>
            <a:noAutofit/>
          </a:bodyPr>
          <a:lstStyle/>
          <a:p>
            <a:r>
              <a:rPr lang="fa-IR" sz="4800" dirty="0" smtClean="0">
                <a:solidFill>
                  <a:srgbClr val="FF0000"/>
                </a:solidFill>
                <a:cs typeface="B Koodak" panose="00000700000000000000" pitchFamily="2" charset="-78"/>
              </a:rPr>
              <a:t>3) انضباط(</a:t>
            </a:r>
            <a:r>
              <a:rPr lang="fa-IR" sz="4800" b="1" dirty="0">
                <a:solidFill>
                  <a:srgbClr val="FF0000"/>
                </a:solidFill>
                <a:latin typeface="Traditional Arabic" pitchFamily="18" charset="-78"/>
                <a:cs typeface="Traditional Arabic" pitchFamily="18" charset="-78"/>
              </a:rPr>
              <a:t>رعایت مقررات </a:t>
            </a:r>
            <a:r>
              <a:rPr lang="fa-IR" sz="4800" b="1" dirty="0" smtClean="0">
                <a:solidFill>
                  <a:srgbClr val="FF0000"/>
                </a:solidFill>
                <a:latin typeface="Traditional Arabic" pitchFamily="18" charset="-78"/>
                <a:cs typeface="Traditional Arabic" pitchFamily="18" charset="-78"/>
              </a:rPr>
              <a:t>ودستورات):</a:t>
            </a:r>
          </a:p>
          <a:p>
            <a:r>
              <a:rPr lang="fa-IR" sz="3600" dirty="0" smtClean="0">
                <a:solidFill>
                  <a:schemeClr val="tx1"/>
                </a:solidFill>
                <a:cs typeface="B Koodak" panose="00000700000000000000" pitchFamily="2" charset="-78"/>
              </a:rPr>
              <a:t>قطعا انضباط </a:t>
            </a:r>
            <a:r>
              <a:rPr lang="fa-IR" sz="3600" dirty="0">
                <a:solidFill>
                  <a:schemeClr val="tx1"/>
                </a:solidFill>
                <a:cs typeface="B Koodak" panose="00000700000000000000" pitchFamily="2" charset="-78"/>
              </a:rPr>
              <a:t>برای </a:t>
            </a:r>
            <a:r>
              <a:rPr lang="fa-IR" sz="3600" dirty="0" smtClean="0">
                <a:solidFill>
                  <a:schemeClr val="tx1"/>
                </a:solidFill>
                <a:cs typeface="B Koodak" panose="00000700000000000000" pitchFamily="2" charset="-78"/>
              </a:rPr>
              <a:t>اداره </a:t>
            </a:r>
            <a:r>
              <a:rPr lang="fa-IR" sz="3600" dirty="0">
                <a:solidFill>
                  <a:schemeClr val="tx1"/>
                </a:solidFill>
                <a:cs typeface="B Koodak" panose="00000700000000000000" pitchFamily="2" charset="-78"/>
              </a:rPr>
              <a:t>آرام سازمان ضروری است و بدون </a:t>
            </a:r>
            <a:r>
              <a:rPr lang="fa-IR" sz="3600" dirty="0" smtClean="0">
                <a:solidFill>
                  <a:schemeClr val="tx1"/>
                </a:solidFill>
                <a:cs typeface="B Koodak" panose="00000700000000000000" pitchFamily="2" charset="-78"/>
              </a:rPr>
              <a:t>انضباط سازمان نمی تواند </a:t>
            </a:r>
            <a:r>
              <a:rPr lang="fa-IR" sz="3600" dirty="0">
                <a:solidFill>
                  <a:schemeClr val="tx1"/>
                </a:solidFill>
                <a:cs typeface="B Koodak" panose="00000700000000000000" pitchFamily="2" charset="-78"/>
              </a:rPr>
              <a:t>شکوفا </a:t>
            </a:r>
            <a:r>
              <a:rPr lang="fa-IR" sz="3600" dirty="0" smtClean="0">
                <a:solidFill>
                  <a:schemeClr val="tx1"/>
                </a:solidFill>
                <a:cs typeface="B Koodak" panose="00000700000000000000" pitchFamily="2" charset="-78"/>
              </a:rPr>
              <a:t>شود</a:t>
            </a:r>
            <a:r>
              <a:rPr lang="fa-IR" sz="3600" b="0" i="0" dirty="0">
                <a:solidFill>
                  <a:schemeClr val="tx1"/>
                </a:solidFill>
                <a:effectLst/>
                <a:latin typeface="Tahoma" panose="020B0604030504040204" pitchFamily="34" charset="0"/>
                <a:cs typeface="B Koodak" panose="00000700000000000000" pitchFamily="2" charset="-78"/>
              </a:rPr>
              <a:t> لذا در هر سازمان باید احترام و </a:t>
            </a:r>
            <a:r>
              <a:rPr lang="fa-IR" sz="3600" b="0" i="0" dirty="0" smtClean="0">
                <a:solidFill>
                  <a:schemeClr val="tx1"/>
                </a:solidFill>
                <a:effectLst/>
                <a:latin typeface="Tahoma" panose="020B0604030504040204" pitchFamily="34" charset="0"/>
                <a:cs typeface="B Koodak" panose="00000700000000000000" pitchFamily="2" charset="-78"/>
              </a:rPr>
              <a:t>فرمانبرداری </a:t>
            </a:r>
            <a:r>
              <a:rPr lang="fa-IR" sz="3600" b="0" i="0" dirty="0">
                <a:solidFill>
                  <a:schemeClr val="tx1"/>
                </a:solidFill>
                <a:effectLst/>
                <a:latin typeface="Tahoma" panose="020B0604030504040204" pitchFamily="34" charset="0"/>
                <a:cs typeface="B Koodak" panose="00000700000000000000" pitchFamily="2" charset="-78"/>
              </a:rPr>
              <a:t>نسبت به قوانین و اهداف سازمان وجود داشته </a:t>
            </a:r>
            <a:r>
              <a:rPr lang="fa-IR" sz="3600" b="0" i="0" dirty="0" smtClean="0">
                <a:solidFill>
                  <a:schemeClr val="tx1"/>
                </a:solidFill>
                <a:effectLst/>
                <a:latin typeface="Tahoma" panose="020B0604030504040204" pitchFamily="34" charset="0"/>
                <a:cs typeface="B Koodak" panose="00000700000000000000" pitchFamily="2" charset="-78"/>
              </a:rPr>
              <a:t>باشد.</a:t>
            </a:r>
            <a:r>
              <a:rPr lang="fa-IR" sz="3600" dirty="0">
                <a:cs typeface="B Koodak" panose="00000700000000000000" pitchFamily="2" charset="-78"/>
              </a:rPr>
              <a:t> کارکنان باید </a:t>
            </a:r>
            <a:r>
              <a:rPr lang="fa-IR" sz="3600" dirty="0" smtClean="0">
                <a:cs typeface="B Koodak" panose="00000700000000000000" pitchFamily="2" charset="-78"/>
              </a:rPr>
              <a:t>به </a:t>
            </a:r>
            <a:r>
              <a:rPr lang="fa-IR" sz="3600" dirty="0">
                <a:cs typeface="B Koodak" panose="00000700000000000000" pitchFamily="2" charset="-78"/>
              </a:rPr>
              <a:t>قوانین و مقررات وضع شده در سازمان </a:t>
            </a:r>
            <a:r>
              <a:rPr lang="fa-IR" sz="3600" dirty="0" smtClean="0">
                <a:cs typeface="B Koodak" panose="00000700000000000000" pitchFamily="2" charset="-78"/>
              </a:rPr>
              <a:t>احترام گذاشته </a:t>
            </a:r>
            <a:r>
              <a:rPr lang="fa-IR" sz="3600" dirty="0">
                <a:cs typeface="B Koodak" panose="00000700000000000000" pitchFamily="2" charset="-78"/>
              </a:rPr>
              <a:t>و </a:t>
            </a:r>
            <a:r>
              <a:rPr lang="fa-IR" sz="3600" dirty="0" smtClean="0">
                <a:cs typeface="B Koodak" panose="00000700000000000000" pitchFamily="2" charset="-78"/>
              </a:rPr>
              <a:t>آنها </a:t>
            </a:r>
            <a:r>
              <a:rPr lang="fa-IR" sz="3600" dirty="0">
                <a:cs typeface="B Koodak" panose="00000700000000000000" pitchFamily="2" charset="-78"/>
              </a:rPr>
              <a:t>را اجرا نمایند. </a:t>
            </a:r>
            <a:r>
              <a:rPr lang="fa-IR" sz="3600" b="1" dirty="0" smtClean="0">
                <a:latin typeface="Traditional Arabic" pitchFamily="18" charset="-78"/>
                <a:cs typeface="B Koodak" panose="00000700000000000000" pitchFamily="2" charset="-78"/>
              </a:rPr>
              <a:t>این </a:t>
            </a:r>
            <a:r>
              <a:rPr lang="fa-IR" sz="3600" b="1" dirty="0">
                <a:latin typeface="Traditional Arabic" pitchFamily="18" charset="-78"/>
                <a:cs typeface="B Koodak" panose="00000700000000000000" pitchFamily="2" charset="-78"/>
              </a:rPr>
              <a:t>امری دوجانبه است وکارکنان در صورتی که مدیریت بتواندبخوبی ازعهده رهبری وهدایت سازمان وکارکنان برآید از مقررات پیروی </a:t>
            </a:r>
            <a:r>
              <a:rPr lang="fa-IR" sz="3600" b="1" dirty="0" smtClean="0">
                <a:latin typeface="Traditional Arabic" pitchFamily="18" charset="-78"/>
                <a:cs typeface="B Koodak" panose="00000700000000000000" pitchFamily="2" charset="-78"/>
              </a:rPr>
              <a:t>می کنند.</a:t>
            </a:r>
            <a:r>
              <a:rPr lang="fa-IR" sz="3600" dirty="0">
                <a:cs typeface="B Koodak" panose="00000700000000000000" pitchFamily="2" charset="-78"/>
              </a:rPr>
              <a:t> در دیدگاه فایول نظم و انضباط نتیجه رهبری اثربخش در سازمان است.</a:t>
            </a:r>
            <a:r>
              <a:rPr lang="fa-IR" sz="3600" b="1" dirty="0">
                <a:latin typeface="Traditional Arabic" pitchFamily="18" charset="-78"/>
                <a:cs typeface="B Koodak" panose="00000700000000000000" pitchFamily="2" charset="-78"/>
              </a:rPr>
              <a:t> </a:t>
            </a:r>
          </a:p>
          <a:p>
            <a:endParaRPr lang="fa-IR" sz="4800" dirty="0">
              <a:solidFill>
                <a:schemeClr val="tx1"/>
              </a:solidFill>
              <a:cs typeface="B Koodak" panose="00000700000000000000" pitchFamily="2" charset="-78"/>
            </a:endParaRPr>
          </a:p>
        </p:txBody>
      </p:sp>
    </p:spTree>
    <p:extLst>
      <p:ext uri="{BB962C8B-B14F-4D97-AF65-F5344CB8AC3E}">
        <p14:creationId xmlns:p14="http://schemas.microsoft.com/office/powerpoint/2010/main" val="34688863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نگهدارنده مکان متن 3">
            <a:extLst>
              <a:ext uri="{FF2B5EF4-FFF2-40B4-BE49-F238E27FC236}">
                <a16:creationId xmlns="" xmlns:a16="http://schemas.microsoft.com/office/drawing/2014/main" id="{990CAA50-D17B-0D4A-99B9-066D9A638EFF}"/>
              </a:ext>
            </a:extLst>
          </p:cNvPr>
          <p:cNvSpPr>
            <a:spLocks noGrp="1"/>
          </p:cNvSpPr>
          <p:nvPr>
            <p:ph type="body" sz="half" idx="2"/>
          </p:nvPr>
        </p:nvSpPr>
        <p:spPr>
          <a:xfrm>
            <a:off x="-123985" y="0"/>
            <a:ext cx="12315986" cy="6312021"/>
          </a:xfrm>
        </p:spPr>
        <p:txBody>
          <a:bodyPr>
            <a:normAutofit fontScale="92500" lnSpcReduction="10000"/>
          </a:bodyPr>
          <a:lstStyle/>
          <a:p>
            <a:r>
              <a:rPr lang="fa-IR" sz="2400" b="1" dirty="0" smtClean="0">
                <a:solidFill>
                  <a:schemeClr val="accent5"/>
                </a:solidFill>
                <a:cs typeface="B Koodak" panose="00000700000000000000" pitchFamily="2" charset="-78"/>
              </a:rPr>
              <a:t> وحدت </a:t>
            </a:r>
            <a:r>
              <a:rPr lang="fa-IR" sz="2400" b="1" dirty="0">
                <a:solidFill>
                  <a:schemeClr val="accent5"/>
                </a:solidFill>
                <a:cs typeface="B Koodak" panose="00000700000000000000" pitchFamily="2" charset="-78"/>
              </a:rPr>
              <a:t>فرماندهی</a:t>
            </a:r>
            <a:r>
              <a:rPr lang="fa-IR" sz="2400" dirty="0">
                <a:solidFill>
                  <a:schemeClr val="accent5"/>
                </a:solidFill>
                <a:cs typeface="B Koodak" panose="00000700000000000000" pitchFamily="2" charset="-78"/>
              </a:rPr>
              <a:t>: </a:t>
            </a:r>
          </a:p>
          <a:p>
            <a:pPr marL="68580"/>
            <a:r>
              <a:rPr lang="fa-IR" sz="4000" b="0" i="0" dirty="0" smtClean="0">
                <a:solidFill>
                  <a:schemeClr val="tx1"/>
                </a:solidFill>
                <a:effectLst/>
                <a:latin typeface="Tahoma" panose="020B0604030504040204" pitchFamily="34" charset="0"/>
                <a:cs typeface="B Koodak" panose="00000700000000000000" pitchFamily="2" charset="-78"/>
              </a:rPr>
              <a:t>این اصل بیانگر آنست که برای کاهش تداخل و تناقض؛ </a:t>
            </a:r>
            <a:r>
              <a:rPr lang="fa-IR" sz="4000" b="0" i="0" dirty="0" smtClean="0">
                <a:solidFill>
                  <a:srgbClr val="FF0000"/>
                </a:solidFill>
                <a:effectLst/>
                <a:latin typeface="Tahoma" panose="020B0604030504040204" pitchFamily="34" charset="0"/>
                <a:cs typeface="B Koodak" panose="00000700000000000000" pitchFamily="2" charset="-78"/>
              </a:rPr>
              <a:t>هر عضو </a:t>
            </a:r>
            <a:r>
              <a:rPr lang="fa-IR" sz="4000" b="0" i="0" dirty="0" smtClean="0">
                <a:solidFill>
                  <a:schemeClr val="tx1"/>
                </a:solidFill>
                <a:effectLst/>
                <a:latin typeface="Tahoma" panose="020B0604030504040204" pitchFamily="34" charset="0"/>
                <a:cs typeface="B Koodak" panose="00000700000000000000" pitchFamily="2" charset="-78"/>
              </a:rPr>
              <a:t>سازمان باید دستورات را فقط از </a:t>
            </a:r>
            <a:r>
              <a:rPr lang="fa-IR" sz="4000" b="0" i="0" dirty="0" smtClean="0">
                <a:solidFill>
                  <a:srgbClr val="FF0000"/>
                </a:solidFill>
                <a:effectLst/>
                <a:latin typeface="Tahoma" panose="020B0604030504040204" pitchFamily="34" charset="0"/>
                <a:cs typeface="B Koodak" panose="00000700000000000000" pitchFamily="2" charset="-78"/>
              </a:rPr>
              <a:t>یک رده بالاتر </a:t>
            </a:r>
            <a:r>
              <a:rPr lang="fa-IR" sz="4000" b="0" i="0" dirty="0" smtClean="0">
                <a:solidFill>
                  <a:schemeClr val="tx1"/>
                </a:solidFill>
                <a:effectLst/>
                <a:latin typeface="Tahoma" panose="020B0604030504040204" pitchFamily="34" charset="0"/>
                <a:cs typeface="B Koodak" panose="00000700000000000000" pitchFamily="2" charset="-78"/>
              </a:rPr>
              <a:t>دریافت کند و همچنین فقط مسئول پاسخگویی به او باشد. به عبارت ساده یک کارمند، تنها، باید از یک سرپرست دستور بگیرد.</a:t>
            </a:r>
            <a:r>
              <a:rPr lang="fa-IR" sz="4000" b="1" dirty="0">
                <a:latin typeface="Traditional Arabic" pitchFamily="18" charset="-78"/>
                <a:cs typeface="B Koodak" panose="00000700000000000000" pitchFamily="2" charset="-78"/>
              </a:rPr>
              <a:t> </a:t>
            </a:r>
            <a:r>
              <a:rPr lang="fa-IR" sz="4000" b="1" dirty="0" smtClean="0">
                <a:latin typeface="Traditional Arabic" pitchFamily="18" charset="-78"/>
                <a:cs typeface="B Koodak" panose="00000700000000000000" pitchFamily="2" charset="-78"/>
              </a:rPr>
              <a:t>اگر </a:t>
            </a:r>
            <a:r>
              <a:rPr lang="fa-IR" sz="4000" b="1" dirty="0">
                <a:latin typeface="Traditional Arabic" pitchFamily="18" charset="-78"/>
                <a:cs typeface="B Koodak" panose="00000700000000000000" pitchFamily="2" charset="-78"/>
              </a:rPr>
              <a:t>چند مدیر به اعضاء مشخص گروه دستوراتی بدهند می تواند باعث ایجاد سردرگمی میان اعضاء گروه و انجام فعالیت ها شود. پس یک مدیر کاربلد و آشنا به فن بیان می تواند میان اعضاء گروه و در راستای بهبود عملکرد مجموعه </a:t>
            </a:r>
            <a:r>
              <a:rPr lang="fa-IR" sz="4000" b="1" dirty="0" smtClean="0">
                <a:latin typeface="Traditional Arabic" pitchFamily="18" charset="-78"/>
                <a:cs typeface="B Koodak" panose="00000700000000000000" pitchFamily="2" charset="-78"/>
              </a:rPr>
              <a:t>ایجاد </a:t>
            </a:r>
            <a:r>
              <a:rPr lang="fa-IR" sz="4000" b="1" dirty="0">
                <a:latin typeface="Traditional Arabic" pitchFamily="18" charset="-78"/>
                <a:cs typeface="B Koodak" panose="00000700000000000000" pitchFamily="2" charset="-78"/>
              </a:rPr>
              <a:t>هماهنگی و ارتباط مستمر کند.</a:t>
            </a:r>
          </a:p>
          <a:p>
            <a:pPr marL="68580"/>
            <a:endParaRPr lang="en-US" sz="2800" dirty="0">
              <a:latin typeface="Traditional Arabic" pitchFamily="18" charset="-78"/>
              <a:cs typeface="Traditional Arabic" pitchFamily="18" charset="-78"/>
            </a:endParaRPr>
          </a:p>
          <a:p>
            <a:pPr rtl="1"/>
            <a:endParaRPr lang="fa-IR" sz="4000" b="0" i="0" dirty="0">
              <a:solidFill>
                <a:schemeClr val="tx1"/>
              </a:solidFill>
              <a:effectLst/>
              <a:latin typeface="Tahoma" panose="020B0604030504040204" pitchFamily="34" charset="0"/>
              <a:cs typeface="B Koodak" panose="00000700000000000000" pitchFamily="2" charset="-78"/>
            </a:endParaRPr>
          </a:p>
          <a:p>
            <a:r>
              <a:rPr lang="fa-IR" sz="4000" dirty="0"/>
              <a:t/>
            </a:r>
            <a:br>
              <a:rPr lang="fa-IR" sz="4000" dirty="0"/>
            </a:br>
            <a:endParaRPr lang="fa-IR" sz="2600" dirty="0">
              <a:solidFill>
                <a:schemeClr val="accent5"/>
              </a:solidFill>
            </a:endParaRPr>
          </a:p>
        </p:txBody>
      </p:sp>
      <p:pic>
        <p:nvPicPr>
          <p:cNvPr id="15" name="تصویر 15">
            <a:extLst>
              <a:ext uri="{FF2B5EF4-FFF2-40B4-BE49-F238E27FC236}">
                <a16:creationId xmlns="" xmlns:a16="http://schemas.microsoft.com/office/drawing/2014/main" id="{89A72917-30BD-E44A-B731-CDCAC4BC862F}"/>
              </a:ext>
            </a:extLst>
          </p:cNvPr>
          <p:cNvPicPr>
            <a:picLocks noGrp="1" noChangeAspect="1"/>
          </p:cNvPicPr>
          <p:nvPr>
            <p:ph type="pic" idx="1"/>
          </p:nvPr>
        </p:nvPicPr>
        <p:blipFill rotWithShape="1">
          <a:blip r:embed="rId2"/>
          <a:srcRect t="1076" b="1076"/>
          <a:stretch/>
        </p:blipFill>
        <p:spPr>
          <a:xfrm>
            <a:off x="1" y="3471620"/>
            <a:ext cx="3540125" cy="3386380"/>
          </a:xfrm>
        </p:spPr>
      </p:pic>
    </p:spTree>
    <p:extLst>
      <p:ext uri="{BB962C8B-B14F-4D97-AF65-F5344CB8AC3E}">
        <p14:creationId xmlns:p14="http://schemas.microsoft.com/office/powerpoint/2010/main" val="1600476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نگهدارنده مکان متن 3">
            <a:extLst>
              <a:ext uri="{FF2B5EF4-FFF2-40B4-BE49-F238E27FC236}">
                <a16:creationId xmlns="" xmlns:a16="http://schemas.microsoft.com/office/drawing/2014/main" id="{199306AF-DC69-9C42-8013-B67BB7FE916B}"/>
              </a:ext>
            </a:extLst>
          </p:cNvPr>
          <p:cNvSpPr>
            <a:spLocks noGrp="1"/>
          </p:cNvSpPr>
          <p:nvPr>
            <p:ph type="body" sz="half" idx="2"/>
          </p:nvPr>
        </p:nvSpPr>
        <p:spPr>
          <a:xfrm>
            <a:off x="1" y="185980"/>
            <a:ext cx="12192000" cy="2582954"/>
          </a:xfrm>
        </p:spPr>
        <p:txBody>
          <a:bodyPr>
            <a:normAutofit fontScale="92500" lnSpcReduction="20000"/>
          </a:bodyPr>
          <a:lstStyle/>
          <a:p>
            <a:r>
              <a:rPr lang="fa-IR" sz="4000" b="1" dirty="0">
                <a:solidFill>
                  <a:schemeClr val="accent5"/>
                </a:solidFill>
                <a:cs typeface="B Koodak" panose="00000700000000000000" pitchFamily="2" charset="-78"/>
              </a:rPr>
              <a:t>وحدت هدف </a:t>
            </a:r>
            <a:r>
              <a:rPr lang="fa-IR" sz="4000" b="1" dirty="0" smtClean="0">
                <a:solidFill>
                  <a:schemeClr val="accent5"/>
                </a:solidFill>
                <a:cs typeface="B Koodak" panose="00000700000000000000" pitchFamily="2" charset="-78"/>
              </a:rPr>
              <a:t>وجهت</a:t>
            </a:r>
            <a:r>
              <a:rPr lang="fa-IR" sz="4000" b="1" dirty="0">
                <a:solidFill>
                  <a:schemeClr val="accent5"/>
                </a:solidFill>
                <a:cs typeface="B Koodak" panose="00000700000000000000" pitchFamily="2" charset="-78"/>
              </a:rPr>
              <a:t>:</a:t>
            </a:r>
          </a:p>
          <a:p>
            <a:pPr algn="just"/>
            <a:r>
              <a:rPr lang="fa-IR" sz="4000" b="1" dirty="0">
                <a:solidFill>
                  <a:schemeClr val="tx1"/>
                </a:solidFill>
                <a:cs typeface="B Koodak" panose="00000700000000000000" pitchFamily="2" charset="-78"/>
              </a:rPr>
              <a:t>داشتن یک برنامه واحد برای یک گروه از فعالیت ها وداشتن اهداف </a:t>
            </a:r>
            <a:r>
              <a:rPr lang="fa-IR" sz="4000" b="1" dirty="0" smtClean="0">
                <a:solidFill>
                  <a:schemeClr val="tx1"/>
                </a:solidFill>
                <a:cs typeface="B Koodak" panose="00000700000000000000" pitchFamily="2" charset="-78"/>
              </a:rPr>
              <a:t>مشابه . </a:t>
            </a:r>
            <a:r>
              <a:rPr lang="fa-IR" sz="4000" dirty="0" smtClean="0">
                <a:cs typeface="B Koodak" panose="00000700000000000000" pitchFamily="2" charset="-78"/>
              </a:rPr>
              <a:t>هر </a:t>
            </a:r>
            <a:r>
              <a:rPr lang="fa-IR" sz="4000" dirty="0">
                <a:cs typeface="B Koodak" panose="00000700000000000000" pitchFamily="2" charset="-78"/>
              </a:rPr>
              <a:t>گروه از فعالیت </a:t>
            </a:r>
            <a:r>
              <a:rPr lang="fa-IR" sz="4000" dirty="0" smtClean="0">
                <a:cs typeface="B Koodak" panose="00000700000000000000" pitchFamily="2" charset="-78"/>
              </a:rPr>
              <a:t>های </a:t>
            </a:r>
            <a:r>
              <a:rPr lang="fa-IR" sz="4000" dirty="0">
                <a:cs typeface="B Koodak" panose="00000700000000000000" pitchFamily="2" charset="-78"/>
              </a:rPr>
              <a:t>سازمانی </a:t>
            </a:r>
            <a:r>
              <a:rPr lang="fa-IR" sz="4000" dirty="0" smtClean="0">
                <a:cs typeface="B Koodak" panose="00000700000000000000" pitchFamily="2" charset="-78"/>
              </a:rPr>
              <a:t>که </a:t>
            </a:r>
            <a:r>
              <a:rPr lang="fa-IR" sz="4000" dirty="0">
                <a:cs typeface="B Koodak" panose="00000700000000000000" pitchFamily="2" charset="-78"/>
              </a:rPr>
              <a:t>یک </a:t>
            </a:r>
            <a:r>
              <a:rPr lang="fa-IR" sz="4000" dirty="0" smtClean="0">
                <a:cs typeface="B Koodak" panose="00000700000000000000" pitchFamily="2" charset="-78"/>
              </a:rPr>
              <a:t>هدف مشابه </a:t>
            </a:r>
            <a:r>
              <a:rPr lang="fa-IR" sz="4000" dirty="0">
                <a:cs typeface="B Koodak" panose="00000700000000000000" pitchFamily="2" charset="-78"/>
              </a:rPr>
              <a:t>دارند باید توسط یک مدیر و با استفاده از یک طرح </a:t>
            </a:r>
            <a:r>
              <a:rPr lang="fa-IR" sz="4000" dirty="0" smtClean="0">
                <a:cs typeface="B Koodak" panose="00000700000000000000" pitchFamily="2" charset="-78"/>
              </a:rPr>
              <a:t>هدایت </a:t>
            </a:r>
            <a:r>
              <a:rPr lang="fa-IR" sz="4000" dirty="0">
                <a:cs typeface="B Koodak" panose="00000700000000000000" pitchFamily="2" charset="-78"/>
              </a:rPr>
              <a:t>شود</a:t>
            </a:r>
            <a:r>
              <a:rPr lang="fa-IR" sz="4000" dirty="0" smtClean="0">
                <a:cs typeface="B Koodak" panose="00000700000000000000" pitchFamily="2" charset="-78"/>
              </a:rPr>
              <a:t>.</a:t>
            </a:r>
            <a:r>
              <a:rPr lang="fa-IR" sz="4000" dirty="0">
                <a:cs typeface="B Koodak" panose="00000700000000000000" pitchFamily="2" charset="-78"/>
              </a:rPr>
              <a:t> افرادی که در یک برنامه مشترک به انجام فعالیت های مشابه اشتغال دارند باید اهداف یکسانی را دنبال کنند.</a:t>
            </a:r>
            <a:endParaRPr lang="fa-IR" sz="4000" b="1" dirty="0">
              <a:solidFill>
                <a:schemeClr val="tx1"/>
              </a:solidFill>
              <a:cs typeface="B Koodak" panose="00000700000000000000" pitchFamily="2" charset="-78"/>
            </a:endParaRPr>
          </a:p>
        </p:txBody>
      </p:sp>
      <p:pic>
        <p:nvPicPr>
          <p:cNvPr id="13" name="تصویر 13">
            <a:extLst>
              <a:ext uri="{FF2B5EF4-FFF2-40B4-BE49-F238E27FC236}">
                <a16:creationId xmlns="" xmlns:a16="http://schemas.microsoft.com/office/drawing/2014/main" id="{4645D329-C2D3-EB44-B784-7D142B2E2849}"/>
              </a:ext>
            </a:extLst>
          </p:cNvPr>
          <p:cNvPicPr>
            <a:picLocks noGrp="1" noChangeAspect="1"/>
          </p:cNvPicPr>
          <p:nvPr>
            <p:ph type="pic" idx="1"/>
          </p:nvPr>
        </p:nvPicPr>
        <p:blipFill rotWithShape="1">
          <a:blip r:embed="rId2"/>
          <a:srcRect t="16454" b="16454"/>
          <a:stretch/>
        </p:blipFill>
        <p:spPr>
          <a:xfrm>
            <a:off x="1" y="3828081"/>
            <a:ext cx="8596668" cy="3029918"/>
          </a:xfrm>
        </p:spPr>
      </p:pic>
    </p:spTree>
    <p:extLst>
      <p:ext uri="{BB962C8B-B14F-4D97-AF65-F5344CB8AC3E}">
        <p14:creationId xmlns:p14="http://schemas.microsoft.com/office/powerpoint/2010/main" val="1900546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تصویر 5">
            <a:extLst>
              <a:ext uri="{FF2B5EF4-FFF2-40B4-BE49-F238E27FC236}">
                <a16:creationId xmlns="" xmlns:a16="http://schemas.microsoft.com/office/drawing/2014/main" id="{87308369-3404-2747-8DB0-B333A6CCEF89}"/>
              </a:ext>
            </a:extLst>
          </p:cNvPr>
          <p:cNvPicPr>
            <a:picLocks noGrp="1" noChangeAspect="1"/>
          </p:cNvPicPr>
          <p:nvPr>
            <p:ph type="pic" idx="1"/>
          </p:nvPr>
        </p:nvPicPr>
        <p:blipFill rotWithShape="1">
          <a:blip r:embed="rId2"/>
          <a:srcRect t="26122" b="26122"/>
          <a:stretch/>
        </p:blipFill>
        <p:spPr>
          <a:xfrm>
            <a:off x="0" y="3347634"/>
            <a:ext cx="6156325" cy="3510366"/>
          </a:xfrm>
        </p:spPr>
      </p:pic>
      <p:sp>
        <p:nvSpPr>
          <p:cNvPr id="4" name="نگهدارنده مکان متن 3">
            <a:extLst>
              <a:ext uri="{FF2B5EF4-FFF2-40B4-BE49-F238E27FC236}">
                <a16:creationId xmlns="" xmlns:a16="http://schemas.microsoft.com/office/drawing/2014/main" id="{60201383-55C1-994E-82D5-866E53D610FB}"/>
              </a:ext>
            </a:extLst>
          </p:cNvPr>
          <p:cNvSpPr>
            <a:spLocks noGrp="1"/>
          </p:cNvSpPr>
          <p:nvPr>
            <p:ph type="body" sz="half" idx="2"/>
          </p:nvPr>
        </p:nvSpPr>
        <p:spPr>
          <a:xfrm>
            <a:off x="-123986" y="0"/>
            <a:ext cx="12315986" cy="3713091"/>
          </a:xfrm>
        </p:spPr>
        <p:txBody>
          <a:bodyPr>
            <a:noAutofit/>
          </a:bodyPr>
          <a:lstStyle/>
          <a:p>
            <a:r>
              <a:rPr lang="fa-IR" sz="4000" b="1" dirty="0" smtClean="0">
                <a:solidFill>
                  <a:srgbClr val="FF0000"/>
                </a:solidFill>
                <a:cs typeface="B Koodak" panose="00000700000000000000" pitchFamily="2" charset="-78"/>
              </a:rPr>
              <a:t>اصل ششم )تبعیت </a:t>
            </a:r>
            <a:r>
              <a:rPr lang="fa-IR" sz="4000" b="1" dirty="0">
                <a:solidFill>
                  <a:srgbClr val="FF0000"/>
                </a:solidFill>
                <a:cs typeface="B Koodak" panose="00000700000000000000" pitchFamily="2" charset="-78"/>
              </a:rPr>
              <a:t>منافع فردی از منافع جمعی:</a:t>
            </a:r>
          </a:p>
          <a:p>
            <a:pPr algn="just"/>
            <a:r>
              <a:rPr lang="fa-IR" sz="4000" b="1" dirty="0">
                <a:solidFill>
                  <a:schemeClr val="tx1"/>
                </a:solidFill>
                <a:cs typeface="B Koodak" panose="00000700000000000000" pitchFamily="2" charset="-78"/>
              </a:rPr>
              <a:t>منفعت یک کارمند یا یک گروه نباید براهداف سازمان فایق </a:t>
            </a:r>
            <a:r>
              <a:rPr lang="fa-IR" sz="4000" b="1" dirty="0" smtClean="0">
                <a:solidFill>
                  <a:schemeClr val="tx1"/>
                </a:solidFill>
                <a:cs typeface="B Koodak" panose="00000700000000000000" pitchFamily="2" charset="-78"/>
              </a:rPr>
              <a:t>آید.</a:t>
            </a:r>
            <a:r>
              <a:rPr lang="fa-IR" sz="4000" dirty="0" smtClean="0"/>
              <a:t> </a:t>
            </a:r>
            <a:r>
              <a:rPr lang="fa-IR" sz="4000" dirty="0" smtClean="0">
                <a:solidFill>
                  <a:srgbClr val="FF0000"/>
                </a:solidFill>
                <a:cs typeface="B Koodak" panose="00000700000000000000" pitchFamily="2" charset="-78"/>
              </a:rPr>
              <a:t>مدیریت</a:t>
            </a:r>
            <a:r>
              <a:rPr lang="fa-IR" sz="4000" dirty="0" smtClean="0">
                <a:cs typeface="B Koodak" panose="00000700000000000000" pitchFamily="2" charset="-78"/>
              </a:rPr>
              <a:t> باید </a:t>
            </a:r>
            <a:r>
              <a:rPr lang="fa-IR" sz="4000" dirty="0">
                <a:cs typeface="B Koodak" panose="00000700000000000000" pitchFamily="2" charset="-78"/>
              </a:rPr>
              <a:t>مراقبت به عمل آورد تا منافع افراد </a:t>
            </a:r>
            <a:r>
              <a:rPr lang="fa-IR" sz="4000" dirty="0" smtClean="0">
                <a:cs typeface="B Koodak" panose="00000700000000000000" pitchFamily="2" charset="-78"/>
              </a:rPr>
              <a:t>بر </a:t>
            </a:r>
            <a:r>
              <a:rPr lang="fa-IR" sz="4000" dirty="0">
                <a:cs typeface="B Koodak" panose="00000700000000000000" pitchFamily="2" charset="-78"/>
              </a:rPr>
              <a:t>منافع سازمان </a:t>
            </a:r>
            <a:r>
              <a:rPr lang="fa-IR" sz="4000" dirty="0" smtClean="0">
                <a:cs typeface="B Koodak" panose="00000700000000000000" pitchFamily="2" charset="-78"/>
              </a:rPr>
              <a:t>ارجحیت </a:t>
            </a:r>
            <a:r>
              <a:rPr lang="fa-IR" sz="4000" dirty="0">
                <a:cs typeface="B Koodak" panose="00000700000000000000" pitchFamily="2" charset="-78"/>
              </a:rPr>
              <a:t>پیدا نکنند</a:t>
            </a:r>
            <a:r>
              <a:rPr lang="fa-IR" sz="4000" b="1" dirty="0" smtClean="0">
                <a:solidFill>
                  <a:schemeClr val="tx1"/>
                </a:solidFill>
                <a:cs typeface="B Koodak" panose="00000700000000000000" pitchFamily="2" charset="-78"/>
              </a:rPr>
              <a:t>.</a:t>
            </a:r>
            <a:r>
              <a:rPr lang="fa-IR" sz="4000" dirty="0">
                <a:cs typeface="B Koodak" panose="00000700000000000000" pitchFamily="2" charset="-78"/>
              </a:rPr>
              <a:t> </a:t>
            </a:r>
            <a:r>
              <a:rPr lang="fa-IR" sz="4000" dirty="0" smtClean="0">
                <a:cs typeface="B Koodak" panose="00000700000000000000" pitchFamily="2" charset="-78"/>
              </a:rPr>
              <a:t>به </a:t>
            </a:r>
            <a:r>
              <a:rPr lang="fa-IR" sz="4000" dirty="0">
                <a:cs typeface="B Koodak" panose="00000700000000000000" pitchFamily="2" charset="-78"/>
              </a:rPr>
              <a:t>عبارت دیگر </a:t>
            </a:r>
            <a:r>
              <a:rPr lang="fa-IR" sz="4000" dirty="0">
                <a:solidFill>
                  <a:srgbClr val="FF0000"/>
                </a:solidFill>
                <a:cs typeface="B Koodak" panose="00000700000000000000" pitchFamily="2" charset="-78"/>
              </a:rPr>
              <a:t>منافع سازمان </a:t>
            </a:r>
            <a:r>
              <a:rPr lang="fa-IR" sz="4000" dirty="0">
                <a:cs typeface="B Koodak" panose="00000700000000000000" pitchFamily="2" charset="-78"/>
              </a:rPr>
              <a:t>باید در </a:t>
            </a:r>
            <a:r>
              <a:rPr lang="fa-IR" sz="4000" dirty="0">
                <a:solidFill>
                  <a:srgbClr val="FF0000"/>
                </a:solidFill>
                <a:cs typeface="B Koodak" panose="00000700000000000000" pitchFamily="2" charset="-78"/>
              </a:rPr>
              <a:t>اولویت</a:t>
            </a:r>
            <a:r>
              <a:rPr lang="fa-IR" sz="4000" dirty="0">
                <a:cs typeface="B Koodak" panose="00000700000000000000" pitchFamily="2" charset="-78"/>
              </a:rPr>
              <a:t> قرار گیرد.</a:t>
            </a:r>
            <a:endParaRPr lang="fa-IR" sz="4000" b="1" dirty="0">
              <a:solidFill>
                <a:schemeClr val="tx1"/>
              </a:solidFill>
              <a:cs typeface="B Koodak" panose="00000700000000000000" pitchFamily="2" charset="-78"/>
            </a:endParaRPr>
          </a:p>
        </p:txBody>
      </p:sp>
    </p:spTree>
    <p:extLst>
      <p:ext uri="{BB962C8B-B14F-4D97-AF65-F5344CB8AC3E}">
        <p14:creationId xmlns:p14="http://schemas.microsoft.com/office/powerpoint/2010/main" val="1412902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تصویر 5">
            <a:extLst>
              <a:ext uri="{FF2B5EF4-FFF2-40B4-BE49-F238E27FC236}">
                <a16:creationId xmlns="" xmlns:a16="http://schemas.microsoft.com/office/drawing/2014/main" id="{D6504EF3-2F57-ED4E-8A40-9F9E8EAD2B9E}"/>
              </a:ext>
            </a:extLst>
          </p:cNvPr>
          <p:cNvPicPr>
            <a:picLocks noGrp="1" noChangeAspect="1"/>
          </p:cNvPicPr>
          <p:nvPr>
            <p:ph type="pic" idx="1"/>
          </p:nvPr>
        </p:nvPicPr>
        <p:blipFill rotWithShape="1">
          <a:blip r:embed="rId2"/>
          <a:srcRect l="6693" r="6693"/>
          <a:stretch/>
        </p:blipFill>
        <p:spPr>
          <a:xfrm>
            <a:off x="0" y="3642102"/>
            <a:ext cx="4587498" cy="3215898"/>
          </a:xfrm>
        </p:spPr>
      </p:pic>
      <p:sp>
        <p:nvSpPr>
          <p:cNvPr id="6" name="Rectangle 5"/>
          <p:cNvSpPr/>
          <p:nvPr/>
        </p:nvSpPr>
        <p:spPr>
          <a:xfrm>
            <a:off x="0" y="146855"/>
            <a:ext cx="12192000" cy="4093428"/>
          </a:xfrm>
          <a:prstGeom prst="rect">
            <a:avLst/>
          </a:prstGeom>
        </p:spPr>
        <p:txBody>
          <a:bodyPr wrap="square">
            <a:spAutoFit/>
          </a:bodyPr>
          <a:lstStyle/>
          <a:p>
            <a:pPr marL="68580" indent="0" algn="r" rtl="1">
              <a:buNone/>
            </a:pPr>
            <a:r>
              <a:rPr lang="fa-IR" sz="3600" b="1" dirty="0">
                <a:solidFill>
                  <a:srgbClr val="FF0000"/>
                </a:solidFill>
                <a:latin typeface="Traditional Arabic" pitchFamily="18" charset="-78"/>
                <a:cs typeface="Traditional Arabic" pitchFamily="18" charset="-78"/>
              </a:rPr>
              <a:t>اصل هفتم: جبران </a:t>
            </a:r>
            <a:r>
              <a:rPr lang="fa-IR" sz="3600" b="1" dirty="0" smtClean="0">
                <a:solidFill>
                  <a:srgbClr val="FF0000"/>
                </a:solidFill>
                <a:latin typeface="Traditional Arabic" pitchFamily="18" charset="-78"/>
                <a:cs typeface="Traditional Arabic" pitchFamily="18" charset="-78"/>
              </a:rPr>
              <a:t>خدمات(دستمزد </a:t>
            </a:r>
            <a:r>
              <a:rPr lang="fa-IR" sz="3600" b="1" dirty="0">
                <a:solidFill>
                  <a:srgbClr val="FF0000"/>
                </a:solidFill>
                <a:latin typeface="Traditional Arabic" pitchFamily="18" charset="-78"/>
                <a:cs typeface="Traditional Arabic" pitchFamily="18" charset="-78"/>
              </a:rPr>
              <a:t>کارکنان</a:t>
            </a:r>
            <a:r>
              <a:rPr lang="fa-IR" sz="3600" b="1" dirty="0" smtClean="0">
                <a:solidFill>
                  <a:srgbClr val="FF0000"/>
                </a:solidFill>
                <a:latin typeface="Traditional Arabic" pitchFamily="18" charset="-78"/>
                <a:cs typeface="Traditional Arabic" pitchFamily="18" charset="-78"/>
              </a:rPr>
              <a:t>):</a:t>
            </a:r>
          </a:p>
          <a:p>
            <a:pPr marL="68580" indent="0" algn="r" rtl="1">
              <a:buNone/>
            </a:pPr>
            <a:endParaRPr lang="fa-IR" sz="800" b="1" dirty="0">
              <a:solidFill>
                <a:srgbClr val="FF0000"/>
              </a:solidFill>
              <a:latin typeface="Traditional Arabic" pitchFamily="18" charset="-78"/>
              <a:cs typeface="Traditional Arabic" pitchFamily="18" charset="-78"/>
            </a:endParaRPr>
          </a:p>
          <a:p>
            <a:pPr algn="just" rtl="1"/>
            <a:r>
              <a:rPr lang="fa-IR" sz="3600" b="1" dirty="0" smtClean="0">
                <a:latin typeface="Traditional Arabic" pitchFamily="18" charset="-78"/>
                <a:cs typeface="B Koodak" panose="00000700000000000000" pitchFamily="2" charset="-78"/>
              </a:rPr>
              <a:t>حقوق ومزایا عامل انگیزشی بسیار مهمی است،اما فایول پس از بررسی چندین نوع سیستم جبران خدمات قابل استفاده نتیجه می گیرد که یک سیستم بی نقص برای جبران خدمات وجود ندارد.</a:t>
            </a:r>
            <a:r>
              <a:rPr lang="fa-IR" sz="3600" dirty="0"/>
              <a:t> </a:t>
            </a:r>
            <a:r>
              <a:rPr lang="fa-IR" sz="3600" dirty="0" smtClean="0">
                <a:cs typeface="B Koodak" panose="00000700000000000000" pitchFamily="2" charset="-78"/>
              </a:rPr>
              <a:t>همه کارکنان </a:t>
            </a:r>
            <a:r>
              <a:rPr lang="fa-IR" sz="3600" dirty="0">
                <a:cs typeface="B Koodak" panose="00000700000000000000" pitchFamily="2" charset="-78"/>
              </a:rPr>
              <a:t>برای کاری </a:t>
            </a:r>
            <a:r>
              <a:rPr lang="fa-IR" sz="3600" dirty="0" smtClean="0">
                <a:cs typeface="B Koodak" panose="00000700000000000000" pitchFamily="2" charset="-78"/>
              </a:rPr>
              <a:t>که انجام می دهند </a:t>
            </a:r>
            <a:r>
              <a:rPr lang="fa-IR" sz="3600" dirty="0">
                <a:cs typeface="B Koodak" panose="00000700000000000000" pitchFamily="2" charset="-78"/>
              </a:rPr>
              <a:t>باید </a:t>
            </a:r>
            <a:r>
              <a:rPr lang="fa-IR" sz="3600" dirty="0" smtClean="0">
                <a:cs typeface="B Koodak" panose="00000700000000000000" pitchFamily="2" charset="-78"/>
              </a:rPr>
              <a:t>دستمزدمنصفانه </a:t>
            </a:r>
            <a:r>
              <a:rPr lang="fa-IR" sz="3600" dirty="0">
                <a:cs typeface="B Koodak" panose="00000700000000000000" pitchFamily="2" charset="-78"/>
              </a:rPr>
              <a:t>دریافت کنند.</a:t>
            </a:r>
            <a:r>
              <a:rPr lang="fa-IR" sz="3600" b="1" dirty="0" smtClean="0">
                <a:cs typeface="B Koodak" panose="00000700000000000000" pitchFamily="2" charset="-78"/>
              </a:rPr>
              <a:t> واین دستمزدباید </a:t>
            </a:r>
            <a:r>
              <a:rPr lang="fa-IR" sz="3600" b="1" dirty="0">
                <a:cs typeface="B Koodak" panose="00000700000000000000" pitchFamily="2" charset="-78"/>
              </a:rPr>
              <a:t>مناسب باشد و تا آنجا که ممکن </a:t>
            </a:r>
            <a:r>
              <a:rPr lang="fa-IR" sz="3600" b="1" dirty="0" smtClean="0">
                <a:cs typeface="B Koodak" panose="00000700000000000000" pitchFamily="2" charset="-78"/>
              </a:rPr>
              <a:t>است هم </a:t>
            </a:r>
            <a:r>
              <a:rPr lang="fa-IR" sz="3600" b="1" dirty="0">
                <a:cs typeface="B Koodak" panose="00000700000000000000" pitchFamily="2" charset="-78"/>
              </a:rPr>
              <a:t>رضایت پرسنل و هم رضایت شرکت فراهم گردد</a:t>
            </a:r>
          </a:p>
          <a:p>
            <a:pPr marL="68580" indent="0" algn="r" rtl="1">
              <a:buNone/>
            </a:pPr>
            <a:endParaRPr lang="fa-IR" sz="3600" b="1" dirty="0">
              <a:latin typeface="Traditional Arabic" pitchFamily="18" charset="-78"/>
              <a:cs typeface="Traditional Arabic" pitchFamily="18" charset="-78"/>
            </a:endParaRPr>
          </a:p>
        </p:txBody>
      </p:sp>
    </p:spTree>
    <p:extLst>
      <p:ext uri="{BB962C8B-B14F-4D97-AF65-F5344CB8AC3E}">
        <p14:creationId xmlns:p14="http://schemas.microsoft.com/office/powerpoint/2010/main" val="2366164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تصویر 7">
            <a:extLst>
              <a:ext uri="{FF2B5EF4-FFF2-40B4-BE49-F238E27FC236}">
                <a16:creationId xmlns="" xmlns:a16="http://schemas.microsoft.com/office/drawing/2014/main" id="{CF0CBC8E-7582-AA4A-B97E-C7DF9B01D63C}"/>
              </a:ext>
            </a:extLst>
          </p:cNvPr>
          <p:cNvPicPr>
            <a:picLocks noGrp="1" noChangeAspect="1"/>
          </p:cNvPicPr>
          <p:nvPr>
            <p:ph type="pic" idx="1"/>
          </p:nvPr>
        </p:nvPicPr>
        <p:blipFill rotWithShape="1">
          <a:blip r:embed="rId2"/>
          <a:srcRect l="9606" r="9606"/>
          <a:stretch/>
        </p:blipFill>
        <p:spPr>
          <a:xfrm>
            <a:off x="0" y="3952068"/>
            <a:ext cx="4787739" cy="2905932"/>
          </a:xfrm>
        </p:spPr>
      </p:pic>
      <p:sp>
        <p:nvSpPr>
          <p:cNvPr id="4" name="نگهدارنده مکان متن 3">
            <a:extLst>
              <a:ext uri="{FF2B5EF4-FFF2-40B4-BE49-F238E27FC236}">
                <a16:creationId xmlns="" xmlns:a16="http://schemas.microsoft.com/office/drawing/2014/main" id="{BECD5C21-4DC7-434F-8F1E-9500A499A87F}"/>
              </a:ext>
            </a:extLst>
          </p:cNvPr>
          <p:cNvSpPr>
            <a:spLocks noGrp="1"/>
          </p:cNvSpPr>
          <p:nvPr>
            <p:ph type="body" sz="half" idx="2"/>
          </p:nvPr>
        </p:nvSpPr>
        <p:spPr>
          <a:xfrm rot="10800000" flipV="1">
            <a:off x="0" y="0"/>
            <a:ext cx="12192000" cy="3166753"/>
          </a:xfrm>
        </p:spPr>
        <p:txBody>
          <a:bodyPr>
            <a:noAutofit/>
          </a:bodyPr>
          <a:lstStyle/>
          <a:p>
            <a:r>
              <a:rPr lang="fa-IR" sz="4000" dirty="0" smtClean="0">
                <a:solidFill>
                  <a:srgbClr val="FF0000"/>
                </a:solidFill>
                <a:cs typeface="B Koodak" panose="00000700000000000000" pitchFamily="2" charset="-78"/>
              </a:rPr>
              <a:t>اصل هشتم ) تمرکزیا عدم تمرکز:</a:t>
            </a:r>
          </a:p>
          <a:p>
            <a:pPr algn="just"/>
            <a:r>
              <a:rPr lang="fa-IR" sz="3600" b="1" dirty="0">
                <a:latin typeface="Traditional Arabic" pitchFamily="18" charset="-78"/>
                <a:cs typeface="B Koodak" panose="00000700000000000000" pitchFamily="2" charset="-78"/>
              </a:rPr>
              <a:t>تمرکز یا عدم تمرکز به طورمطلق وجود ندارد.شرایط کار وکیفیت اعضاء مؤسسه شدت وضعف تمرکز یا عدم تمرکز سازمانی را تعیین </a:t>
            </a:r>
            <a:r>
              <a:rPr lang="fa-IR" sz="3600" b="1" dirty="0" smtClean="0">
                <a:latin typeface="Traditional Arabic" pitchFamily="18" charset="-78"/>
                <a:cs typeface="B Koodak" panose="00000700000000000000" pitchFamily="2" charset="-78"/>
              </a:rPr>
              <a:t>می کند</a:t>
            </a:r>
            <a:r>
              <a:rPr lang="fa-IR" sz="3600" b="1" dirty="0">
                <a:latin typeface="Traditional Arabic" pitchFamily="18" charset="-78"/>
                <a:cs typeface="B Koodak" panose="00000700000000000000" pitchFamily="2" charset="-78"/>
              </a:rPr>
              <a:t>.</a:t>
            </a:r>
            <a:endParaRPr lang="en-US" sz="3600" b="1" dirty="0">
              <a:latin typeface="Traditional Arabic" pitchFamily="18" charset="-78"/>
              <a:cs typeface="B Koodak" panose="00000700000000000000" pitchFamily="2" charset="-78"/>
            </a:endParaRPr>
          </a:p>
          <a:p>
            <a:pPr algn="just"/>
            <a:r>
              <a:rPr lang="fa-IR" sz="3600" b="0" i="0" dirty="0" smtClean="0">
                <a:solidFill>
                  <a:srgbClr val="FFFF00"/>
                </a:solidFill>
                <a:effectLst/>
                <a:latin typeface="Tahoma" panose="020B0604030504040204" pitchFamily="34" charset="0"/>
                <a:cs typeface="B Koodak" panose="00000700000000000000" pitchFamily="2" charset="-78"/>
              </a:rPr>
              <a:t>تمرکز</a:t>
            </a:r>
            <a:r>
              <a:rPr lang="fa-IR" sz="3600" b="0" i="0" dirty="0" smtClean="0">
                <a:solidFill>
                  <a:schemeClr val="tx1"/>
                </a:solidFill>
                <a:effectLst/>
                <a:latin typeface="Tahoma" panose="020B0604030504040204" pitchFamily="34" charset="0"/>
                <a:cs typeface="B Koodak" panose="00000700000000000000" pitchFamily="2" charset="-78"/>
              </a:rPr>
              <a:t> </a:t>
            </a:r>
            <a:r>
              <a:rPr lang="fa-IR" sz="3600" b="0" i="0" dirty="0">
                <a:solidFill>
                  <a:schemeClr val="tx1"/>
                </a:solidFill>
                <a:effectLst/>
                <a:latin typeface="Tahoma" panose="020B0604030504040204" pitchFamily="34" charset="0"/>
                <a:cs typeface="B Koodak" panose="00000700000000000000" pitchFamily="2" charset="-78"/>
              </a:rPr>
              <a:t>در حقیقت به </a:t>
            </a:r>
            <a:r>
              <a:rPr lang="fa-IR" sz="3600" b="0" i="0" dirty="0">
                <a:solidFill>
                  <a:srgbClr val="00B0F0"/>
                </a:solidFill>
                <a:effectLst/>
                <a:latin typeface="Tahoma" panose="020B0604030504040204" pitchFamily="34" charset="0"/>
                <a:cs typeface="B Koodak" panose="00000700000000000000" pitchFamily="2" charset="-78"/>
              </a:rPr>
              <a:t>هماهنگی</a:t>
            </a:r>
            <a:r>
              <a:rPr lang="fa-IR" sz="3600" b="0" i="0" dirty="0">
                <a:solidFill>
                  <a:schemeClr val="tx1"/>
                </a:solidFill>
                <a:effectLst/>
                <a:latin typeface="Tahoma" panose="020B0604030504040204" pitchFamily="34" charset="0"/>
                <a:cs typeface="B Koodak" panose="00000700000000000000" pitchFamily="2" charset="-78"/>
              </a:rPr>
              <a:t> و </a:t>
            </a:r>
            <a:r>
              <a:rPr lang="fa-IR" sz="3600" b="0" i="0" dirty="0">
                <a:solidFill>
                  <a:srgbClr val="00B0F0"/>
                </a:solidFill>
                <a:effectLst/>
                <a:latin typeface="Tahoma" panose="020B0604030504040204" pitchFamily="34" charset="0"/>
                <a:cs typeface="B Koodak" panose="00000700000000000000" pitchFamily="2" charset="-78"/>
              </a:rPr>
              <a:t>هدایت</a:t>
            </a:r>
            <a:r>
              <a:rPr lang="fa-IR" sz="3600" b="0" i="0" dirty="0">
                <a:solidFill>
                  <a:schemeClr val="tx1"/>
                </a:solidFill>
                <a:effectLst/>
                <a:latin typeface="Tahoma" panose="020B0604030504040204" pitchFamily="34" charset="0"/>
                <a:cs typeface="B Koodak" panose="00000700000000000000" pitchFamily="2" charset="-78"/>
              </a:rPr>
              <a:t> از سوی یک </a:t>
            </a:r>
            <a:r>
              <a:rPr lang="fa-IR" sz="3600" b="0" i="0" dirty="0">
                <a:solidFill>
                  <a:srgbClr val="FF0000"/>
                </a:solidFill>
                <a:effectLst/>
                <a:latin typeface="Tahoma" panose="020B0604030504040204" pitchFamily="34" charset="0"/>
                <a:cs typeface="B Koodak" panose="00000700000000000000" pitchFamily="2" charset="-78"/>
              </a:rPr>
              <a:t>سیستم مرکزی </a:t>
            </a:r>
            <a:r>
              <a:rPr lang="fa-IR" sz="3600" b="0" i="0" dirty="0">
                <a:solidFill>
                  <a:schemeClr val="tx1"/>
                </a:solidFill>
                <a:effectLst/>
                <a:latin typeface="Tahoma" panose="020B0604030504040204" pitchFamily="34" charset="0"/>
                <a:cs typeface="B Koodak" panose="00000700000000000000" pitchFamily="2" charset="-78"/>
              </a:rPr>
              <a:t>اطلاق </a:t>
            </a:r>
            <a:r>
              <a:rPr lang="fa-IR" sz="3600" b="0" i="0" dirty="0" smtClean="0">
                <a:solidFill>
                  <a:schemeClr val="tx1"/>
                </a:solidFill>
                <a:effectLst/>
                <a:latin typeface="Tahoma" panose="020B0604030504040204" pitchFamily="34" charset="0"/>
                <a:cs typeface="B Koodak" panose="00000700000000000000" pitchFamily="2" charset="-78"/>
              </a:rPr>
              <a:t>می</a:t>
            </a:r>
            <a:r>
              <a:rPr lang="fa-IR" sz="4000" b="1" i="0" dirty="0" smtClean="0">
                <a:solidFill>
                  <a:schemeClr val="tx1"/>
                </a:solidFill>
                <a:effectLst/>
                <a:latin typeface="Tahoma" panose="020B0604030504040204" pitchFamily="34" charset="0"/>
                <a:cs typeface="B Koodak" panose="00000700000000000000" pitchFamily="2" charset="-78"/>
              </a:rPr>
              <a:t>-</a:t>
            </a:r>
            <a:r>
              <a:rPr lang="fa-IR" sz="3600" b="0" i="0" dirty="0" smtClean="0">
                <a:solidFill>
                  <a:schemeClr val="tx1"/>
                </a:solidFill>
                <a:effectLst/>
                <a:latin typeface="Tahoma" panose="020B0604030504040204" pitchFamily="34" charset="0"/>
                <a:cs typeface="B Koodak" panose="00000700000000000000" pitchFamily="2" charset="-78"/>
              </a:rPr>
              <a:t>شود </a:t>
            </a:r>
            <a:r>
              <a:rPr lang="fa-IR" sz="3600" b="0" i="0" dirty="0">
                <a:solidFill>
                  <a:schemeClr val="tx1"/>
                </a:solidFill>
                <a:effectLst/>
                <a:latin typeface="Tahoma" panose="020B0604030504040204" pitchFamily="34" charset="0"/>
                <a:cs typeface="B Koodak" panose="00000700000000000000" pitchFamily="2" charset="-78"/>
              </a:rPr>
              <a:t>که برای سازمان ضروری است و پیامد طبیعی سازماندهی می باشد. اما با توجه به شرایط و </a:t>
            </a:r>
            <a:r>
              <a:rPr lang="fa-IR" sz="3600" b="0" i="0" dirty="0" smtClean="0">
                <a:solidFill>
                  <a:schemeClr val="tx1"/>
                </a:solidFill>
                <a:effectLst/>
                <a:latin typeface="Tahoma" panose="020B0604030504040204" pitchFamily="34" charset="0"/>
                <a:cs typeface="B Koodak" panose="00000700000000000000" pitchFamily="2" charset="-78"/>
              </a:rPr>
              <a:t>ویژگی </a:t>
            </a:r>
            <a:r>
              <a:rPr lang="fa-IR" sz="3600" b="0" i="0" dirty="0">
                <a:solidFill>
                  <a:schemeClr val="tx1"/>
                </a:solidFill>
                <a:effectLst/>
                <a:latin typeface="Tahoma" panose="020B0604030504040204" pitchFamily="34" charset="0"/>
                <a:cs typeface="B Koodak" panose="00000700000000000000" pitchFamily="2" charset="-78"/>
              </a:rPr>
              <a:t>های موجود در هر سازمان </a:t>
            </a:r>
            <a:r>
              <a:rPr lang="fa-IR" sz="3600" b="0" i="0" dirty="0" smtClean="0">
                <a:solidFill>
                  <a:schemeClr val="tx1"/>
                </a:solidFill>
                <a:effectLst/>
                <a:latin typeface="Tahoma" panose="020B0604030504040204" pitchFamily="34" charset="0"/>
                <a:cs typeface="B Koodak" panose="00000700000000000000" pitchFamily="2" charset="-78"/>
              </a:rPr>
              <a:t>بایستی </a:t>
            </a:r>
            <a:r>
              <a:rPr lang="fa-IR" sz="3600" b="0" i="0" dirty="0">
                <a:solidFill>
                  <a:schemeClr val="tx1"/>
                </a:solidFill>
                <a:effectLst/>
                <a:latin typeface="Tahoma" panose="020B0604030504040204" pitchFamily="34" charset="0"/>
                <a:cs typeface="B Koodak" panose="00000700000000000000" pitchFamily="2" charset="-78"/>
              </a:rPr>
              <a:t>توازن و تعادل مناسبی بین تمرکز و عدم تمرکز ایجاد کرد</a:t>
            </a:r>
            <a:r>
              <a:rPr lang="fa-IR" sz="3600" b="0" i="0" dirty="0" smtClean="0">
                <a:solidFill>
                  <a:schemeClr val="tx1"/>
                </a:solidFill>
                <a:effectLst/>
                <a:latin typeface="Tahoma" panose="020B0604030504040204" pitchFamily="34" charset="0"/>
                <a:cs typeface="B Koodak" panose="00000700000000000000" pitchFamily="2" charset="-78"/>
              </a:rPr>
              <a:t>.</a:t>
            </a:r>
            <a:r>
              <a:rPr lang="fa-IR" sz="3600" dirty="0"/>
              <a:t> </a:t>
            </a:r>
            <a:r>
              <a:rPr lang="fa-IR" sz="3600" dirty="0">
                <a:cs typeface="B Koodak" panose="00000700000000000000" pitchFamily="2" charset="-78"/>
              </a:rPr>
              <a:t>فایول اعتقاد دارد باید یک تعادل در میزان تمرکز در تصمیم گیری در سازمان بر قرار باشد. </a:t>
            </a:r>
            <a:endParaRPr lang="fa-IR" sz="3600" dirty="0" smtClean="0">
              <a:cs typeface="B Koodak" panose="00000700000000000000" pitchFamily="2" charset="-78"/>
            </a:endParaRPr>
          </a:p>
          <a:p>
            <a:pPr algn="just"/>
            <a:r>
              <a:rPr lang="fa-IR" sz="3600" dirty="0" smtClean="0">
                <a:solidFill>
                  <a:srgbClr val="FF0000"/>
                </a:solidFill>
                <a:cs typeface="B Koodak" panose="00000700000000000000" pitchFamily="2" charset="-78"/>
              </a:rPr>
              <a:t>مدیریت </a:t>
            </a:r>
            <a:r>
              <a:rPr lang="fa-IR" sz="3600" dirty="0">
                <a:solidFill>
                  <a:srgbClr val="FF0000"/>
                </a:solidFill>
                <a:cs typeface="B Koodak" panose="00000700000000000000" pitchFamily="2" charset="-78"/>
              </a:rPr>
              <a:t>ارشد </a:t>
            </a:r>
            <a:r>
              <a:rPr lang="fa-IR" sz="3600" dirty="0">
                <a:cs typeface="B Koodak" panose="00000700000000000000" pitchFamily="2" charset="-78"/>
              </a:rPr>
              <a:t>باید </a:t>
            </a:r>
            <a:r>
              <a:rPr lang="fa-IR" sz="3600" dirty="0">
                <a:solidFill>
                  <a:srgbClr val="FF0000"/>
                </a:solidFill>
                <a:cs typeface="B Koodak" panose="00000700000000000000" pitchFamily="2" charset="-78"/>
              </a:rPr>
              <a:t>بخشی</a:t>
            </a:r>
            <a:r>
              <a:rPr lang="fa-IR" sz="3600" dirty="0">
                <a:cs typeface="B Koodak" panose="00000700000000000000" pitchFamily="2" charset="-78"/>
              </a:rPr>
              <a:t> از قدرت </a:t>
            </a:r>
            <a:r>
              <a:rPr lang="fa-IR" sz="3600" dirty="0" smtClean="0">
                <a:cs typeface="B Koodak" panose="00000700000000000000" pitchFamily="2" charset="-78"/>
              </a:rPr>
              <a:t>تصمیم گیری </a:t>
            </a:r>
          </a:p>
          <a:p>
            <a:pPr algn="just"/>
            <a:r>
              <a:rPr lang="fa-IR" sz="3600" dirty="0" smtClean="0">
                <a:cs typeface="B Koodak" panose="00000700000000000000" pitchFamily="2" charset="-78"/>
              </a:rPr>
              <a:t>را به </a:t>
            </a:r>
            <a:r>
              <a:rPr lang="fa-IR" sz="3600" dirty="0">
                <a:solidFill>
                  <a:srgbClr val="FF0000"/>
                </a:solidFill>
                <a:cs typeface="B Koodak" panose="00000700000000000000" pitchFamily="2" charset="-78"/>
              </a:rPr>
              <a:t>سطوح میانی و اجرایی </a:t>
            </a:r>
            <a:r>
              <a:rPr lang="fa-IR" sz="3600" dirty="0">
                <a:cs typeface="B Koodak" panose="00000700000000000000" pitchFamily="2" charset="-78"/>
              </a:rPr>
              <a:t>واگذار نماید.</a:t>
            </a:r>
            <a:endParaRPr lang="fa-IR" sz="3600" dirty="0">
              <a:solidFill>
                <a:schemeClr val="tx1"/>
              </a:solidFill>
              <a:cs typeface="B Koodak" panose="00000700000000000000" pitchFamily="2" charset="-78"/>
            </a:endParaRPr>
          </a:p>
        </p:txBody>
      </p:sp>
    </p:spTree>
    <p:extLst>
      <p:ext uri="{BB962C8B-B14F-4D97-AF65-F5344CB8AC3E}">
        <p14:creationId xmlns:p14="http://schemas.microsoft.com/office/powerpoint/2010/main" val="2709859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نگهدارنده مکان متن 3">
            <a:extLst>
              <a:ext uri="{FF2B5EF4-FFF2-40B4-BE49-F238E27FC236}">
                <a16:creationId xmlns="" xmlns:a16="http://schemas.microsoft.com/office/drawing/2014/main" id="{31C41307-DD5F-5A40-961B-DD56CC46A330}"/>
              </a:ext>
            </a:extLst>
          </p:cNvPr>
          <p:cNvSpPr>
            <a:spLocks noGrp="1"/>
          </p:cNvSpPr>
          <p:nvPr>
            <p:ph type="body" sz="half" idx="2"/>
          </p:nvPr>
        </p:nvSpPr>
        <p:spPr>
          <a:xfrm>
            <a:off x="0" y="108488"/>
            <a:ext cx="12192000" cy="3603087"/>
          </a:xfrm>
        </p:spPr>
        <p:txBody>
          <a:bodyPr>
            <a:noAutofit/>
          </a:bodyPr>
          <a:lstStyle/>
          <a:p>
            <a:r>
              <a:rPr lang="fa-IR" sz="4400" dirty="0" smtClean="0">
                <a:solidFill>
                  <a:srgbClr val="FF0000"/>
                </a:solidFill>
                <a:cs typeface="B Koodak" panose="00000700000000000000" pitchFamily="2" charset="-78"/>
              </a:rPr>
              <a:t>اصل نهم )سلسله </a:t>
            </a:r>
            <a:r>
              <a:rPr lang="fa-IR" sz="4400" dirty="0">
                <a:solidFill>
                  <a:srgbClr val="FF0000"/>
                </a:solidFill>
                <a:cs typeface="B Koodak" panose="00000700000000000000" pitchFamily="2" charset="-78"/>
              </a:rPr>
              <a:t>مراتب:</a:t>
            </a:r>
          </a:p>
          <a:p>
            <a:pPr algn="just"/>
            <a:r>
              <a:rPr lang="fa-IR" sz="2400" i="0" dirty="0">
                <a:solidFill>
                  <a:schemeClr val="accent5"/>
                </a:solidFill>
                <a:effectLst/>
                <a:latin typeface="Tahoma" panose="020B0604030504040204" pitchFamily="34" charset="0"/>
                <a:cs typeface="B Koodak" panose="00000700000000000000" pitchFamily="2" charset="-78"/>
              </a:rPr>
              <a:t> </a:t>
            </a:r>
            <a:r>
              <a:rPr lang="fa-IR" sz="2800" b="1" dirty="0">
                <a:solidFill>
                  <a:schemeClr val="tx1"/>
                </a:solidFill>
                <a:latin typeface="Traditional Arabic" pitchFamily="18" charset="-78"/>
                <a:cs typeface="B Koodak" panose="00000700000000000000" pitchFamily="2" charset="-78"/>
              </a:rPr>
              <a:t>یک سلسله مراتب اداری برای ایجاد وحفظ وحدت مسیرلازم </a:t>
            </a:r>
            <a:r>
              <a:rPr lang="fa-IR" sz="2800" b="1" dirty="0" smtClean="0">
                <a:solidFill>
                  <a:schemeClr val="tx1"/>
                </a:solidFill>
                <a:latin typeface="Traditional Arabic" pitchFamily="18" charset="-78"/>
                <a:cs typeface="B Koodak" panose="00000700000000000000" pitchFamily="2" charset="-78"/>
              </a:rPr>
              <a:t>است،اما </a:t>
            </a:r>
            <a:r>
              <a:rPr lang="fa-IR" sz="2800" b="1" dirty="0">
                <a:solidFill>
                  <a:schemeClr val="tx1"/>
                </a:solidFill>
                <a:latin typeface="Traditional Arabic" pitchFamily="18" charset="-78"/>
                <a:cs typeface="B Koodak" panose="00000700000000000000" pitchFamily="2" charset="-78"/>
              </a:rPr>
              <a:t>ارتباطات افقی نیز برای سلامت سازمان ضرورت دارد </a:t>
            </a:r>
            <a:r>
              <a:rPr lang="fa-IR" sz="2800" b="1" dirty="0" smtClean="0">
                <a:solidFill>
                  <a:schemeClr val="tx1"/>
                </a:solidFill>
                <a:latin typeface="Traditional Arabic" pitchFamily="18" charset="-78"/>
                <a:cs typeface="B Koodak" panose="00000700000000000000" pitchFamily="2" charset="-78"/>
              </a:rPr>
              <a:t>ولکن مدیران </a:t>
            </a:r>
            <a:r>
              <a:rPr lang="fa-IR" sz="2800" b="1" dirty="0">
                <a:solidFill>
                  <a:schemeClr val="tx1"/>
                </a:solidFill>
                <a:latin typeface="Traditional Arabic" pitchFamily="18" charset="-78"/>
                <a:cs typeface="B Koodak" panose="00000700000000000000" pitchFamily="2" charset="-78"/>
              </a:rPr>
              <a:t>باید از برقرای ارتباطات افقی اطلاع داشته باشند.</a:t>
            </a:r>
            <a:endParaRPr lang="fa-IR" sz="2800" dirty="0">
              <a:solidFill>
                <a:schemeClr val="tx1"/>
              </a:solidFill>
              <a:cs typeface="B Koodak" panose="00000700000000000000" pitchFamily="2" charset="-78"/>
            </a:endParaRPr>
          </a:p>
          <a:p>
            <a:pPr algn="just"/>
            <a:r>
              <a:rPr lang="fa-IR" sz="2800" i="0" dirty="0" smtClean="0">
                <a:solidFill>
                  <a:schemeClr val="tx1"/>
                </a:solidFill>
                <a:effectLst/>
                <a:latin typeface="Tahoma" panose="020B0604030504040204" pitchFamily="34" charset="0"/>
                <a:cs typeface="B Koodak" panose="00000700000000000000" pitchFamily="2" charset="-78"/>
              </a:rPr>
              <a:t>سلسله </a:t>
            </a:r>
            <a:r>
              <a:rPr lang="fa-IR" sz="2800" i="0" dirty="0">
                <a:solidFill>
                  <a:schemeClr val="tx1"/>
                </a:solidFill>
                <a:effectLst/>
                <a:latin typeface="Tahoma" panose="020B0604030504040204" pitchFamily="34" charset="0"/>
                <a:cs typeface="B Koodak" panose="00000700000000000000" pitchFamily="2" charset="-78"/>
              </a:rPr>
              <a:t>مراتب، سلسله سرپرستان است که از بالاترین سطح اختیار به پایین ترین سطح به صورت زنجیره‌ای رده بندی شده است. یک زنجیره ارشدیت یا سلسله مراتب کاملا مشخص، به وسیله اصل وحدت فرماندهی، همه اعضاء سازمان را از بالا به پایین به یکدیگروصل می کند. این زنجیره در سازمانهای بزرگ که فضای وسیعتری را در بر می‌گیرند طولانی تر بوده و ارتباط </a:t>
            </a:r>
            <a:r>
              <a:rPr lang="fa-IR" sz="2800" i="0" dirty="0" smtClean="0">
                <a:solidFill>
                  <a:schemeClr val="tx1"/>
                </a:solidFill>
                <a:effectLst/>
                <a:latin typeface="Tahoma" panose="020B0604030504040204" pitchFamily="34" charset="0"/>
                <a:cs typeface="B Koodak" panose="00000700000000000000" pitchFamily="2" charset="-78"/>
              </a:rPr>
              <a:t>افراد همتراز </a:t>
            </a:r>
            <a:r>
              <a:rPr lang="fa-IR" sz="2800" i="0" dirty="0">
                <a:solidFill>
                  <a:schemeClr val="tx1"/>
                </a:solidFill>
                <a:effectLst/>
                <a:latin typeface="Tahoma" panose="020B0604030504040204" pitchFamily="34" charset="0"/>
                <a:cs typeface="B Koodak" panose="00000700000000000000" pitchFamily="2" charset="-78"/>
              </a:rPr>
              <a:t>مستلزم طی مسیر و زمان طولانی </a:t>
            </a:r>
            <a:r>
              <a:rPr lang="fa-IR" sz="2800" i="0" dirty="0" smtClean="0">
                <a:solidFill>
                  <a:schemeClr val="tx1"/>
                </a:solidFill>
                <a:effectLst/>
                <a:latin typeface="Tahoma" panose="020B0604030504040204" pitchFamily="34" charset="0"/>
                <a:cs typeface="B Koodak" panose="00000700000000000000" pitchFamily="2" charset="-78"/>
              </a:rPr>
              <a:t>است.</a:t>
            </a:r>
          </a:p>
        </p:txBody>
      </p:sp>
      <p:pic>
        <p:nvPicPr>
          <p:cNvPr id="17" name="تصویر 17">
            <a:extLst>
              <a:ext uri="{FF2B5EF4-FFF2-40B4-BE49-F238E27FC236}">
                <a16:creationId xmlns="" xmlns:a16="http://schemas.microsoft.com/office/drawing/2014/main" id="{6F825388-42C8-F84A-8C23-4573842DCB1A}"/>
              </a:ext>
            </a:extLst>
          </p:cNvPr>
          <p:cNvPicPr>
            <a:picLocks noGrp="1" noChangeAspect="1"/>
          </p:cNvPicPr>
          <p:nvPr>
            <p:ph type="pic" idx="1"/>
          </p:nvPr>
        </p:nvPicPr>
        <p:blipFill rotWithShape="1">
          <a:blip r:embed="rId2"/>
          <a:srcRect t="7497" b="7497"/>
          <a:stretch/>
        </p:blipFill>
        <p:spPr>
          <a:xfrm>
            <a:off x="0" y="3796816"/>
            <a:ext cx="5176434" cy="3030538"/>
          </a:xfrm>
        </p:spPr>
      </p:pic>
    </p:spTree>
    <p:extLst>
      <p:ext uri="{BB962C8B-B14F-4D97-AF65-F5344CB8AC3E}">
        <p14:creationId xmlns:p14="http://schemas.microsoft.com/office/powerpoint/2010/main" val="3136940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تصویر 5">
            <a:extLst>
              <a:ext uri="{FF2B5EF4-FFF2-40B4-BE49-F238E27FC236}">
                <a16:creationId xmlns="" xmlns:a16="http://schemas.microsoft.com/office/drawing/2014/main" id="{BAC8F5EF-089D-9542-8DD8-DD0E398B9FD8}"/>
              </a:ext>
            </a:extLst>
          </p:cNvPr>
          <p:cNvPicPr>
            <a:picLocks noGrp="1" noChangeAspect="1"/>
          </p:cNvPicPr>
          <p:nvPr>
            <p:ph type="pic" idx="1"/>
          </p:nvPr>
        </p:nvPicPr>
        <p:blipFill rotWithShape="1">
          <a:blip r:embed="rId3"/>
          <a:srcRect l="5163" r="5163"/>
          <a:stretch/>
        </p:blipFill>
        <p:spPr>
          <a:xfrm>
            <a:off x="0" y="3239146"/>
            <a:ext cx="5315919" cy="3618853"/>
          </a:xfrm>
        </p:spPr>
      </p:pic>
      <p:sp>
        <p:nvSpPr>
          <p:cNvPr id="4" name="نگهدارنده مکان متن 3">
            <a:extLst>
              <a:ext uri="{FF2B5EF4-FFF2-40B4-BE49-F238E27FC236}">
                <a16:creationId xmlns="" xmlns:a16="http://schemas.microsoft.com/office/drawing/2014/main" id="{EEF25337-4BFA-0E4D-A604-377793EA3BB6}"/>
              </a:ext>
            </a:extLst>
          </p:cNvPr>
          <p:cNvSpPr>
            <a:spLocks noGrp="1"/>
          </p:cNvSpPr>
          <p:nvPr>
            <p:ph type="body" sz="half" idx="2"/>
          </p:nvPr>
        </p:nvSpPr>
        <p:spPr>
          <a:xfrm>
            <a:off x="0" y="-2"/>
            <a:ext cx="12191999" cy="6858002"/>
          </a:xfrm>
        </p:spPr>
        <p:txBody>
          <a:bodyPr>
            <a:normAutofit fontScale="25000" lnSpcReduction="20000"/>
          </a:bodyPr>
          <a:lstStyle/>
          <a:p>
            <a:pPr>
              <a:lnSpc>
                <a:spcPct val="160000"/>
              </a:lnSpc>
            </a:pPr>
            <a:r>
              <a:rPr lang="fa-IR" sz="16000" b="1" dirty="0" smtClean="0">
                <a:solidFill>
                  <a:srgbClr val="FF0000"/>
                </a:solidFill>
                <a:latin typeface="Traditional Arabic" pitchFamily="18" charset="-78"/>
                <a:cs typeface="B Koodak" panose="00000700000000000000" pitchFamily="2" charset="-78"/>
              </a:rPr>
              <a:t>اصل دهم) نظم وانتظام:</a:t>
            </a:r>
            <a:endParaRPr lang="fa-IR" sz="16000" b="1" dirty="0">
              <a:solidFill>
                <a:srgbClr val="FF0000"/>
              </a:solidFill>
              <a:latin typeface="Traditional Arabic" pitchFamily="18" charset="-78"/>
              <a:cs typeface="B Koodak" panose="00000700000000000000" pitchFamily="2" charset="-78"/>
            </a:endParaRPr>
          </a:p>
          <a:p>
            <a:pPr algn="just"/>
            <a:r>
              <a:rPr lang="fa-IR" sz="14400" b="1" dirty="0">
                <a:solidFill>
                  <a:schemeClr val="tx1"/>
                </a:solidFill>
                <a:latin typeface="Traditional Arabic" pitchFamily="18" charset="-78"/>
                <a:cs typeface="B Koodak" panose="00000700000000000000" pitchFamily="2" charset="-78"/>
              </a:rPr>
              <a:t>در این </a:t>
            </a:r>
            <a:r>
              <a:rPr lang="fa-IR" sz="14400" b="1" dirty="0" smtClean="0">
                <a:solidFill>
                  <a:schemeClr val="tx1"/>
                </a:solidFill>
                <a:latin typeface="Traditional Arabic" pitchFamily="18" charset="-78"/>
                <a:cs typeface="B Koodak" panose="00000700000000000000" pitchFamily="2" charset="-78"/>
              </a:rPr>
              <a:t>اصل هنری </a:t>
            </a:r>
            <a:r>
              <a:rPr lang="fa-IR" sz="14400" b="1" dirty="0">
                <a:solidFill>
                  <a:schemeClr val="tx1"/>
                </a:solidFill>
                <a:latin typeface="Traditional Arabic" pitchFamily="18" charset="-78"/>
                <a:cs typeface="B Koodak" panose="00000700000000000000" pitchFamily="2" charset="-78"/>
              </a:rPr>
              <a:t>فایول به نظم و ترتیب اشاره کرده است که این بدان معناست که هر </a:t>
            </a:r>
            <a:r>
              <a:rPr lang="fa-IR" sz="14400" b="1" dirty="0" smtClean="0">
                <a:solidFill>
                  <a:schemeClr val="tx1"/>
                </a:solidFill>
                <a:latin typeface="Traditional Arabic" pitchFamily="18" charset="-78"/>
                <a:cs typeface="B Koodak" panose="00000700000000000000" pitchFamily="2" charset="-78"/>
              </a:rPr>
              <a:t>کسی </a:t>
            </a:r>
            <a:r>
              <a:rPr lang="fa-IR" sz="14400" b="1" dirty="0">
                <a:solidFill>
                  <a:schemeClr val="tx1"/>
                </a:solidFill>
                <a:latin typeface="Traditional Arabic" pitchFamily="18" charset="-78"/>
                <a:cs typeface="B Koodak" panose="00000700000000000000" pitchFamily="2" charset="-78"/>
              </a:rPr>
              <a:t>بایست در مکان مشخص خود در مجموعه فعالیت خود را انجام دهد. ساده تر یعنی هر فرد یا گروه با توجه به فعالیتی که در مجموعه انجام میدهند می بایست محل مشخصی داشته باشند تا در صورت نیاز افراد یا گروه های دیگر بتوانند به راحتی با آنها ارتباط برقرار کنند. این تنها شامل افراد یا گروه ها نمی شود </a:t>
            </a:r>
            <a:r>
              <a:rPr lang="fa-IR" sz="14400" b="1" dirty="0" smtClean="0">
                <a:solidFill>
                  <a:schemeClr val="tx1"/>
                </a:solidFill>
                <a:latin typeface="Traditional Arabic" pitchFamily="18" charset="-78"/>
                <a:cs typeface="B Koodak" panose="00000700000000000000" pitchFamily="2" charset="-78"/>
              </a:rPr>
              <a:t>بلکـه </a:t>
            </a:r>
            <a:r>
              <a:rPr lang="fa-IR" sz="14400" b="1" dirty="0">
                <a:solidFill>
                  <a:schemeClr val="tx1"/>
                </a:solidFill>
                <a:latin typeface="Traditional Arabic" pitchFamily="18" charset="-78"/>
                <a:cs typeface="B Koodak" panose="00000700000000000000" pitchFamily="2" charset="-78"/>
              </a:rPr>
              <a:t>می بایست تمامی </a:t>
            </a:r>
            <a:endParaRPr lang="fa-IR" sz="14400" b="1" dirty="0" smtClean="0">
              <a:solidFill>
                <a:schemeClr val="tx1"/>
              </a:solidFill>
              <a:latin typeface="Traditional Arabic" pitchFamily="18" charset="-78"/>
              <a:cs typeface="B Koodak" panose="00000700000000000000" pitchFamily="2" charset="-78"/>
            </a:endParaRPr>
          </a:p>
          <a:p>
            <a:pPr algn="just"/>
            <a:r>
              <a:rPr lang="fa-IR" sz="14400" b="1" dirty="0" smtClean="0">
                <a:solidFill>
                  <a:schemeClr val="tx1"/>
                </a:solidFill>
                <a:latin typeface="Traditional Arabic" pitchFamily="18" charset="-78"/>
                <a:cs typeface="B Koodak" panose="00000700000000000000" pitchFamily="2" charset="-78"/>
              </a:rPr>
              <a:t>تجهیزات </a:t>
            </a:r>
            <a:r>
              <a:rPr lang="fa-IR" sz="14400" b="1" dirty="0">
                <a:solidFill>
                  <a:schemeClr val="tx1"/>
                </a:solidFill>
                <a:latin typeface="Traditional Arabic" pitchFamily="18" charset="-78"/>
                <a:cs typeface="B Koodak" panose="00000700000000000000" pitchFamily="2" charset="-78"/>
              </a:rPr>
              <a:t>و لوازم مورد نیاز در </a:t>
            </a:r>
            <a:r>
              <a:rPr lang="fa-IR" sz="14400" b="1" dirty="0" smtClean="0">
                <a:solidFill>
                  <a:schemeClr val="tx1"/>
                </a:solidFill>
                <a:latin typeface="Traditional Arabic" pitchFamily="18" charset="-78"/>
                <a:cs typeface="B Koodak" panose="00000700000000000000" pitchFamily="2" charset="-78"/>
              </a:rPr>
              <a:t>جایگــاه </a:t>
            </a:r>
            <a:r>
              <a:rPr lang="fa-IR" sz="14400" b="1" dirty="0">
                <a:solidFill>
                  <a:schemeClr val="tx1"/>
                </a:solidFill>
                <a:latin typeface="Traditional Arabic" pitchFamily="18" charset="-78"/>
                <a:cs typeface="B Koodak" panose="00000700000000000000" pitchFamily="2" charset="-78"/>
              </a:rPr>
              <a:t>های </a:t>
            </a:r>
            <a:endParaRPr lang="fa-IR" sz="14400" b="1" dirty="0" smtClean="0">
              <a:solidFill>
                <a:schemeClr val="tx1"/>
              </a:solidFill>
              <a:latin typeface="Traditional Arabic" pitchFamily="18" charset="-78"/>
              <a:cs typeface="B Koodak" panose="00000700000000000000" pitchFamily="2" charset="-78"/>
            </a:endParaRPr>
          </a:p>
          <a:p>
            <a:pPr algn="just"/>
            <a:r>
              <a:rPr lang="fa-IR" sz="14400" b="1" dirty="0" smtClean="0">
                <a:solidFill>
                  <a:schemeClr val="tx1"/>
                </a:solidFill>
                <a:latin typeface="Traditional Arabic" pitchFamily="18" charset="-78"/>
                <a:cs typeface="B Koodak" panose="00000700000000000000" pitchFamily="2" charset="-78"/>
              </a:rPr>
              <a:t>مشخص </a:t>
            </a:r>
            <a:r>
              <a:rPr lang="fa-IR" sz="14400" b="1" dirty="0">
                <a:solidFill>
                  <a:schemeClr val="tx1"/>
                </a:solidFill>
                <a:latin typeface="Traditional Arabic" pitchFamily="18" charset="-78"/>
                <a:cs typeface="B Koodak" panose="00000700000000000000" pitchFamily="2" charset="-78"/>
              </a:rPr>
              <a:t>شده </a:t>
            </a:r>
            <a:r>
              <a:rPr lang="fa-IR" sz="14400" b="1" dirty="0" smtClean="0">
                <a:solidFill>
                  <a:schemeClr val="tx1"/>
                </a:solidFill>
                <a:latin typeface="Traditional Arabic" pitchFamily="18" charset="-78"/>
                <a:cs typeface="B Koodak" panose="00000700000000000000" pitchFamily="2" charset="-78"/>
              </a:rPr>
              <a:t>قـــــــرار </a:t>
            </a:r>
            <a:r>
              <a:rPr lang="fa-IR" sz="14400" b="1" dirty="0">
                <a:solidFill>
                  <a:schemeClr val="tx1"/>
                </a:solidFill>
                <a:latin typeface="Traditional Arabic" pitchFamily="18" charset="-78"/>
                <a:cs typeface="B Koodak" panose="00000700000000000000" pitchFamily="2" charset="-78"/>
              </a:rPr>
              <a:t>داشته باشند و </a:t>
            </a:r>
            <a:r>
              <a:rPr lang="fa-IR" sz="14400" b="1" dirty="0" smtClean="0">
                <a:solidFill>
                  <a:schemeClr val="tx1"/>
                </a:solidFill>
                <a:latin typeface="Traditional Arabic" pitchFamily="18" charset="-78"/>
                <a:cs typeface="B Koodak" panose="00000700000000000000" pitchFamily="2" charset="-78"/>
              </a:rPr>
              <a:t>پس</a:t>
            </a:r>
          </a:p>
          <a:p>
            <a:pPr algn="just"/>
            <a:r>
              <a:rPr lang="fa-IR" sz="14400" b="1" dirty="0" smtClean="0">
                <a:solidFill>
                  <a:schemeClr val="tx1"/>
                </a:solidFill>
                <a:latin typeface="Traditional Arabic" pitchFamily="18" charset="-78"/>
                <a:cs typeface="B Koodak" panose="00000700000000000000" pitchFamily="2" charset="-78"/>
              </a:rPr>
              <a:t> </a:t>
            </a:r>
            <a:r>
              <a:rPr lang="fa-IR" sz="14400" b="1" dirty="0">
                <a:solidFill>
                  <a:schemeClr val="tx1"/>
                </a:solidFill>
                <a:latin typeface="Traditional Arabic" pitchFamily="18" charset="-78"/>
                <a:cs typeface="B Koodak" panose="00000700000000000000" pitchFamily="2" charset="-78"/>
              </a:rPr>
              <a:t>از استفاده افراد نیز مجدد در جایگاه تعیین </a:t>
            </a:r>
            <a:endParaRPr lang="fa-IR" sz="14400" b="1" dirty="0" smtClean="0">
              <a:solidFill>
                <a:schemeClr val="tx1"/>
              </a:solidFill>
              <a:latin typeface="Traditional Arabic" pitchFamily="18" charset="-78"/>
              <a:cs typeface="B Koodak" panose="00000700000000000000" pitchFamily="2" charset="-78"/>
            </a:endParaRPr>
          </a:p>
          <a:p>
            <a:pPr algn="just"/>
            <a:r>
              <a:rPr lang="fa-IR" sz="14400" b="1" dirty="0" smtClean="0">
                <a:solidFill>
                  <a:schemeClr val="tx1"/>
                </a:solidFill>
                <a:latin typeface="Traditional Arabic" pitchFamily="18" charset="-78"/>
                <a:cs typeface="B Koodak" panose="00000700000000000000" pitchFamily="2" charset="-78"/>
              </a:rPr>
              <a:t>شده </a:t>
            </a:r>
            <a:r>
              <a:rPr lang="fa-IR" sz="14400" b="1" dirty="0">
                <a:solidFill>
                  <a:schemeClr val="tx1"/>
                </a:solidFill>
                <a:latin typeface="Traditional Arabic" pitchFamily="18" charset="-78"/>
                <a:cs typeface="B Koodak" panose="00000700000000000000" pitchFamily="2" charset="-78"/>
              </a:rPr>
              <a:t>قرار بگیرند.</a:t>
            </a:r>
          </a:p>
          <a:p>
            <a:pPr algn="just"/>
            <a:r>
              <a:rPr lang="fa-IR" sz="14400" b="0" i="0" dirty="0" smtClean="0">
                <a:solidFill>
                  <a:srgbClr val="FF0000"/>
                </a:solidFill>
                <a:effectLst/>
                <a:latin typeface="Tahoma" panose="020B0604030504040204" pitchFamily="34" charset="0"/>
                <a:cs typeface="B Koodak" panose="00000700000000000000" pitchFamily="2" charset="-78"/>
              </a:rPr>
              <a:t>هدف </a:t>
            </a:r>
            <a:r>
              <a:rPr lang="fa-IR" sz="14400" b="0" i="0" dirty="0">
                <a:solidFill>
                  <a:srgbClr val="FF0000"/>
                </a:solidFill>
                <a:effectLst/>
                <a:latin typeface="Tahoma" panose="020B0604030504040204" pitchFamily="34" charset="0"/>
                <a:cs typeface="B Koodak" panose="00000700000000000000" pitchFamily="2" charset="-78"/>
              </a:rPr>
              <a:t>نظم </a:t>
            </a:r>
            <a:r>
              <a:rPr lang="fa-IR" sz="14400" b="0" i="0" dirty="0">
                <a:solidFill>
                  <a:schemeClr val="tx1"/>
                </a:solidFill>
                <a:effectLst/>
                <a:latin typeface="Tahoma" panose="020B0604030504040204" pitchFamily="34" charset="0"/>
                <a:cs typeface="B Koodak" panose="00000700000000000000" pitchFamily="2" charset="-78"/>
              </a:rPr>
              <a:t>آنست که هر چیزی سر جای </a:t>
            </a:r>
            <a:endParaRPr lang="fa-IR" sz="14400" b="0" i="0" dirty="0" smtClean="0">
              <a:solidFill>
                <a:schemeClr val="tx1"/>
              </a:solidFill>
              <a:effectLst/>
              <a:latin typeface="Tahoma" panose="020B0604030504040204" pitchFamily="34" charset="0"/>
              <a:cs typeface="B Koodak" panose="00000700000000000000" pitchFamily="2" charset="-78"/>
            </a:endParaRPr>
          </a:p>
          <a:p>
            <a:pPr algn="just"/>
            <a:r>
              <a:rPr lang="fa-IR" sz="14400" b="0" i="0" dirty="0" smtClean="0">
                <a:solidFill>
                  <a:schemeClr val="tx1"/>
                </a:solidFill>
                <a:effectLst/>
                <a:latin typeface="Tahoma" panose="020B0604030504040204" pitchFamily="34" charset="0"/>
                <a:cs typeface="B Koodak" panose="00000700000000000000" pitchFamily="2" charset="-78"/>
              </a:rPr>
              <a:t>خودش </a:t>
            </a:r>
            <a:r>
              <a:rPr lang="fa-IR" sz="14400" b="0" i="0" dirty="0">
                <a:solidFill>
                  <a:schemeClr val="tx1"/>
                </a:solidFill>
                <a:effectLst/>
                <a:latin typeface="Tahoma" panose="020B0604030504040204" pitchFamily="34" charset="0"/>
                <a:cs typeface="B Koodak" panose="00000700000000000000" pitchFamily="2" charset="-78"/>
              </a:rPr>
              <a:t>قرار </a:t>
            </a:r>
            <a:r>
              <a:rPr lang="fa-IR" sz="14400" b="0" i="0" dirty="0" smtClean="0">
                <a:solidFill>
                  <a:schemeClr val="tx1"/>
                </a:solidFill>
                <a:effectLst/>
                <a:latin typeface="Tahoma" panose="020B0604030504040204" pitchFamily="34" charset="0"/>
                <a:cs typeface="B Koodak" panose="00000700000000000000" pitchFamily="2" charset="-78"/>
              </a:rPr>
              <a:t>بگیرد.</a:t>
            </a:r>
            <a:endParaRPr lang="fa-IR" sz="14400" b="1" dirty="0">
              <a:solidFill>
                <a:schemeClr val="tx1"/>
              </a:solidFill>
              <a:cs typeface="B Koodak" panose="00000700000000000000" pitchFamily="2" charset="-78"/>
            </a:endParaRPr>
          </a:p>
        </p:txBody>
      </p:sp>
    </p:spTree>
    <p:extLst>
      <p:ext uri="{BB962C8B-B14F-4D97-AF65-F5344CB8AC3E}">
        <p14:creationId xmlns:p14="http://schemas.microsoft.com/office/powerpoint/2010/main" val="1670461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تصویر 5">
            <a:extLst>
              <a:ext uri="{FF2B5EF4-FFF2-40B4-BE49-F238E27FC236}">
                <a16:creationId xmlns="" xmlns:a16="http://schemas.microsoft.com/office/drawing/2014/main" id="{F8E5B049-E1D4-D647-954D-3736987966BF}"/>
              </a:ext>
            </a:extLst>
          </p:cNvPr>
          <p:cNvPicPr>
            <a:picLocks noGrp="1" noChangeAspect="1"/>
          </p:cNvPicPr>
          <p:nvPr>
            <p:ph type="pic" idx="1"/>
          </p:nvPr>
        </p:nvPicPr>
        <p:blipFill rotWithShape="1">
          <a:blip r:embed="rId2"/>
          <a:srcRect l="8350" r="8350"/>
          <a:stretch/>
        </p:blipFill>
        <p:spPr>
          <a:xfrm>
            <a:off x="0" y="3332163"/>
            <a:ext cx="4269191" cy="3525837"/>
          </a:xfrm>
        </p:spPr>
      </p:pic>
      <p:sp>
        <p:nvSpPr>
          <p:cNvPr id="4" name="نگهدارنده مکان متن 3">
            <a:extLst>
              <a:ext uri="{FF2B5EF4-FFF2-40B4-BE49-F238E27FC236}">
                <a16:creationId xmlns="" xmlns:a16="http://schemas.microsoft.com/office/drawing/2014/main" id="{A07E2D39-049F-9E46-B865-55E0399C4928}"/>
              </a:ext>
            </a:extLst>
          </p:cNvPr>
          <p:cNvSpPr>
            <a:spLocks noGrp="1"/>
          </p:cNvSpPr>
          <p:nvPr>
            <p:ph type="body" sz="half" idx="2"/>
          </p:nvPr>
        </p:nvSpPr>
        <p:spPr>
          <a:xfrm rot="10800000" flipV="1">
            <a:off x="-2" y="123987"/>
            <a:ext cx="12191999" cy="6734014"/>
          </a:xfrm>
        </p:spPr>
        <p:txBody>
          <a:bodyPr>
            <a:normAutofit fontScale="70000" lnSpcReduction="20000"/>
          </a:bodyPr>
          <a:lstStyle/>
          <a:p>
            <a:r>
              <a:rPr lang="fa-IR" sz="6500" b="1" dirty="0" smtClean="0">
                <a:solidFill>
                  <a:srgbClr val="FF0000"/>
                </a:solidFill>
                <a:latin typeface="Traditional Arabic" pitchFamily="18" charset="-78"/>
                <a:cs typeface="B Koodak" panose="00000700000000000000" pitchFamily="2" charset="-78"/>
              </a:rPr>
              <a:t> اصل یازدهم) برابری </a:t>
            </a:r>
            <a:r>
              <a:rPr lang="fa-IR" sz="6500" b="1" dirty="0">
                <a:solidFill>
                  <a:srgbClr val="FF0000"/>
                </a:solidFill>
                <a:latin typeface="Traditional Arabic" pitchFamily="18" charset="-78"/>
                <a:cs typeface="B Koodak" panose="00000700000000000000" pitchFamily="2" charset="-78"/>
              </a:rPr>
              <a:t>ومساوات(انصاف)</a:t>
            </a:r>
          </a:p>
          <a:p>
            <a:r>
              <a:rPr lang="fa-IR" sz="5400" b="1" dirty="0">
                <a:solidFill>
                  <a:schemeClr val="tx1"/>
                </a:solidFill>
                <a:latin typeface="Traditional Arabic" pitchFamily="18" charset="-78"/>
                <a:cs typeface="B Koodak" panose="00000700000000000000" pitchFamily="2" charset="-78"/>
              </a:rPr>
              <a:t>انصاف و عدالت یکی از مهمترین عوامل در مدیریت صحیح یک مجموعه است. برخورد مناسب با کارکنان, مدیران و تمام افراد و گروه ها یکی از الزامات مدیریت صحیح و اصولی است</a:t>
            </a:r>
            <a:r>
              <a:rPr lang="fa-IR" sz="5400" b="1" dirty="0" smtClean="0">
                <a:solidFill>
                  <a:schemeClr val="tx1"/>
                </a:solidFill>
                <a:latin typeface="Traditional Arabic" pitchFamily="18" charset="-78"/>
                <a:cs typeface="B Koodak" panose="00000700000000000000" pitchFamily="2" charset="-78"/>
              </a:rPr>
              <a:t>.</a:t>
            </a:r>
            <a:r>
              <a:rPr lang="fa-IR" sz="5400" dirty="0">
                <a:solidFill>
                  <a:schemeClr val="tx1"/>
                </a:solidFill>
                <a:latin typeface="Tahoma" panose="020B0604030504040204" pitchFamily="34" charset="0"/>
                <a:cs typeface="B Koodak" panose="00000700000000000000" pitchFamily="2" charset="-78"/>
              </a:rPr>
              <a:t> احساس عدالت و  برابری بایستی در سراسر سازمان گسترده باشد.لذا در هر سازمان می باید انصاف و عدالت </a:t>
            </a:r>
            <a:r>
              <a:rPr lang="fa-IR" sz="5400" dirty="0" smtClean="0">
                <a:solidFill>
                  <a:schemeClr val="tx1"/>
                </a:solidFill>
                <a:latin typeface="Tahoma" panose="020B0604030504040204" pitchFamily="34" charset="0"/>
                <a:cs typeface="B Koodak" panose="00000700000000000000" pitchFamily="2" charset="-78"/>
              </a:rPr>
              <a:t>مبتنی </a:t>
            </a:r>
            <a:r>
              <a:rPr lang="fa-IR" sz="5400" dirty="0">
                <a:solidFill>
                  <a:schemeClr val="tx1"/>
                </a:solidFill>
                <a:latin typeface="Tahoma" panose="020B0604030504040204" pitchFamily="34" charset="0"/>
                <a:cs typeface="B Koodak" panose="00000700000000000000" pitchFamily="2" charset="-78"/>
              </a:rPr>
              <a:t>بر توافقهای از پیش تعیین شده و </a:t>
            </a:r>
            <a:r>
              <a:rPr lang="fa-IR" sz="5400" dirty="0" smtClean="0">
                <a:solidFill>
                  <a:schemeClr val="tx1"/>
                </a:solidFill>
                <a:latin typeface="Tahoma" panose="020B0604030504040204" pitchFamily="34" charset="0"/>
                <a:cs typeface="B Koodak" panose="00000700000000000000" pitchFamily="2" charset="-78"/>
              </a:rPr>
              <a:t>مشخص </a:t>
            </a:r>
            <a:r>
              <a:rPr lang="fa-IR" sz="5400" dirty="0">
                <a:solidFill>
                  <a:schemeClr val="tx1"/>
                </a:solidFill>
                <a:latin typeface="Tahoma" panose="020B0604030504040204" pitchFamily="34" charset="0"/>
                <a:cs typeface="B Koodak" panose="00000700000000000000" pitchFamily="2" charset="-78"/>
              </a:rPr>
              <a:t>موجود باشد .</a:t>
            </a:r>
            <a:endParaRPr lang="fa-IR" sz="5400" b="1" dirty="0">
              <a:solidFill>
                <a:schemeClr val="tx1"/>
              </a:solidFill>
              <a:cs typeface="B Koodak" panose="00000700000000000000" pitchFamily="2" charset="-78"/>
            </a:endParaRPr>
          </a:p>
          <a:p>
            <a:r>
              <a:rPr lang="fa-IR" sz="5400" b="1" dirty="0" smtClean="0">
                <a:solidFill>
                  <a:schemeClr val="tx1"/>
                </a:solidFill>
                <a:latin typeface="Traditional Arabic" pitchFamily="18" charset="-78"/>
                <a:cs typeface="B Koodak" panose="00000700000000000000" pitchFamily="2" charset="-78"/>
              </a:rPr>
              <a:t> </a:t>
            </a:r>
            <a:r>
              <a:rPr lang="fa-IR" sz="5400" b="1" dirty="0">
                <a:solidFill>
                  <a:schemeClr val="tx1"/>
                </a:solidFill>
                <a:latin typeface="Traditional Arabic" pitchFamily="18" charset="-78"/>
                <a:cs typeface="B Koodak" panose="00000700000000000000" pitchFamily="2" charset="-78"/>
              </a:rPr>
              <a:t>از نظر هنری فایول برخورد مناسب و </a:t>
            </a:r>
            <a:r>
              <a:rPr lang="fa-IR" sz="5400" b="1" dirty="0" smtClean="0">
                <a:solidFill>
                  <a:schemeClr val="tx1"/>
                </a:solidFill>
                <a:latin typeface="Traditional Arabic" pitchFamily="18" charset="-78"/>
                <a:cs typeface="B Koodak" panose="00000700000000000000" pitchFamily="2" charset="-78"/>
              </a:rPr>
              <a:t>داشتن</a:t>
            </a:r>
          </a:p>
          <a:p>
            <a:r>
              <a:rPr lang="fa-IR" sz="5400" b="1" dirty="0" smtClean="0">
                <a:solidFill>
                  <a:schemeClr val="tx1"/>
                </a:solidFill>
                <a:latin typeface="Traditional Arabic" pitchFamily="18" charset="-78"/>
                <a:cs typeface="B Koodak" panose="00000700000000000000" pitchFamily="2" charset="-78"/>
              </a:rPr>
              <a:t> </a:t>
            </a:r>
            <a:r>
              <a:rPr lang="fa-IR" sz="5400" b="1" dirty="0">
                <a:solidFill>
                  <a:schemeClr val="tx1"/>
                </a:solidFill>
                <a:latin typeface="Traditional Arabic" pitchFamily="18" charset="-78"/>
                <a:cs typeface="B Koodak" panose="00000700000000000000" pitchFamily="2" charset="-78"/>
              </a:rPr>
              <a:t>انصاف و همدلی با کارکنان می تواند در </a:t>
            </a:r>
            <a:r>
              <a:rPr lang="fa-IR" sz="5400" b="1" dirty="0" smtClean="0">
                <a:solidFill>
                  <a:schemeClr val="tx1"/>
                </a:solidFill>
                <a:latin typeface="Traditional Arabic" pitchFamily="18" charset="-78"/>
                <a:cs typeface="B Koodak" panose="00000700000000000000" pitchFamily="2" charset="-78"/>
              </a:rPr>
              <a:t>رسیدن</a:t>
            </a:r>
          </a:p>
          <a:p>
            <a:r>
              <a:rPr lang="fa-IR" sz="5400" b="1" dirty="0" smtClean="0">
                <a:solidFill>
                  <a:schemeClr val="tx1"/>
                </a:solidFill>
                <a:latin typeface="Traditional Arabic" pitchFamily="18" charset="-78"/>
                <a:cs typeface="B Koodak" panose="00000700000000000000" pitchFamily="2" charset="-78"/>
              </a:rPr>
              <a:t> </a:t>
            </a:r>
            <a:r>
              <a:rPr lang="fa-IR" sz="5400" b="1" dirty="0">
                <a:solidFill>
                  <a:schemeClr val="tx1"/>
                </a:solidFill>
                <a:latin typeface="Traditional Arabic" pitchFamily="18" charset="-78"/>
                <a:cs typeface="B Koodak" panose="00000700000000000000" pitchFamily="2" charset="-78"/>
              </a:rPr>
              <a:t>مجموعه به هدف, بسیار تاثیر گذار باشد</a:t>
            </a:r>
            <a:r>
              <a:rPr lang="fa-IR" sz="5400" b="1" dirty="0" smtClean="0">
                <a:solidFill>
                  <a:schemeClr val="tx1"/>
                </a:solidFill>
                <a:latin typeface="Traditional Arabic" pitchFamily="18" charset="-78"/>
                <a:cs typeface="B Koodak" panose="00000700000000000000" pitchFamily="2" charset="-78"/>
              </a:rPr>
              <a:t>.</a:t>
            </a:r>
            <a:r>
              <a:rPr lang="fa-IR" sz="5400" dirty="0">
                <a:cs typeface="B Koodak" panose="00000700000000000000" pitchFamily="2" charset="-78"/>
              </a:rPr>
              <a:t> </a:t>
            </a:r>
            <a:r>
              <a:rPr lang="fa-IR" sz="5400" dirty="0" smtClean="0">
                <a:cs typeface="B Koodak" panose="00000700000000000000" pitchFamily="2" charset="-78"/>
              </a:rPr>
              <a:t>تبعیض</a:t>
            </a:r>
          </a:p>
          <a:p>
            <a:r>
              <a:rPr lang="fa-IR" sz="5400" dirty="0" smtClean="0">
                <a:cs typeface="B Koodak" panose="00000700000000000000" pitchFamily="2" charset="-78"/>
              </a:rPr>
              <a:t> </a:t>
            </a:r>
            <a:r>
              <a:rPr lang="fa-IR" sz="5400" dirty="0">
                <a:cs typeface="B Koodak" panose="00000700000000000000" pitchFamily="2" charset="-78"/>
              </a:rPr>
              <a:t>در سازمان رامردود </a:t>
            </a:r>
            <a:r>
              <a:rPr lang="fa-IR" sz="5400" dirty="0" smtClean="0">
                <a:cs typeface="B Koodak" panose="00000700000000000000" pitchFamily="2" charset="-78"/>
              </a:rPr>
              <a:t>دانسته </a:t>
            </a:r>
            <a:r>
              <a:rPr lang="fa-IR" sz="5400" dirty="0">
                <a:cs typeface="B Koodak" panose="00000700000000000000" pitchFamily="2" charset="-78"/>
              </a:rPr>
              <a:t>و آن راموجب </a:t>
            </a:r>
            <a:r>
              <a:rPr lang="fa-IR" sz="5400" dirty="0" smtClean="0">
                <a:cs typeface="B Koodak" panose="00000700000000000000" pitchFamily="2" charset="-78"/>
              </a:rPr>
              <a:t>کاهش</a:t>
            </a:r>
          </a:p>
          <a:p>
            <a:r>
              <a:rPr lang="fa-IR" sz="5400" dirty="0" smtClean="0">
                <a:cs typeface="B Koodak" panose="00000700000000000000" pitchFamily="2" charset="-78"/>
              </a:rPr>
              <a:t> </a:t>
            </a:r>
            <a:r>
              <a:rPr lang="fa-IR" sz="5400" dirty="0">
                <a:cs typeface="B Koodak" panose="00000700000000000000" pitchFamily="2" charset="-78"/>
              </a:rPr>
              <a:t>عملکردکارکنان می داند.</a:t>
            </a:r>
            <a:endParaRPr lang="fa-IR" sz="5400" b="1" dirty="0">
              <a:solidFill>
                <a:schemeClr val="tx1"/>
              </a:solidFill>
              <a:latin typeface="Traditional Arabic" pitchFamily="18" charset="-78"/>
              <a:cs typeface="B Koodak" panose="00000700000000000000" pitchFamily="2" charset="-78"/>
            </a:endParaRPr>
          </a:p>
          <a:p>
            <a:endParaRPr lang="fa-IR" sz="3600" b="1" dirty="0">
              <a:solidFill>
                <a:schemeClr val="accent5"/>
              </a:solidFill>
              <a:cs typeface="B Koodak" panose="00000700000000000000" pitchFamily="2" charset="-78"/>
            </a:endParaRPr>
          </a:p>
        </p:txBody>
      </p:sp>
    </p:spTree>
    <p:extLst>
      <p:ext uri="{BB962C8B-B14F-4D97-AF65-F5344CB8AC3E}">
        <p14:creationId xmlns:p14="http://schemas.microsoft.com/office/powerpoint/2010/main" val="3465221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29411"/>
            <a:ext cx="12042183" cy="6370975"/>
          </a:xfrm>
          <a:prstGeom prst="rect">
            <a:avLst/>
          </a:prstGeom>
        </p:spPr>
        <p:txBody>
          <a:bodyPr wrap="square">
            <a:spAutoFit/>
          </a:bodyPr>
          <a:lstStyle/>
          <a:p>
            <a:pPr algn="r"/>
            <a:r>
              <a:rPr lang="fa-IR" sz="4000" b="1" dirty="0">
                <a:solidFill>
                  <a:srgbClr val="FF0000"/>
                </a:solidFill>
                <a:latin typeface="Traditional Arabic" pitchFamily="18" charset="-78"/>
                <a:cs typeface="B Koodak" panose="00000700000000000000" pitchFamily="2" charset="-78"/>
              </a:rPr>
              <a:t>اصل </a:t>
            </a:r>
            <a:r>
              <a:rPr lang="fa-IR" sz="4000" b="1" dirty="0" smtClean="0">
                <a:solidFill>
                  <a:srgbClr val="FF0000"/>
                </a:solidFill>
                <a:latin typeface="Traditional Arabic" pitchFamily="18" charset="-78"/>
                <a:cs typeface="B Koodak" panose="00000700000000000000" pitchFamily="2" charset="-78"/>
              </a:rPr>
              <a:t>دوازدهم) </a:t>
            </a:r>
            <a:r>
              <a:rPr lang="fa-IR" sz="4000" b="1" dirty="0">
                <a:solidFill>
                  <a:srgbClr val="FF0000"/>
                </a:solidFill>
                <a:latin typeface="Traditional Arabic" pitchFamily="18" charset="-78"/>
                <a:cs typeface="B Koodak" panose="00000700000000000000" pitchFamily="2" charset="-78"/>
              </a:rPr>
              <a:t>ثبات افراد و </a:t>
            </a:r>
            <a:r>
              <a:rPr lang="fa-IR" sz="4000" b="1" dirty="0" smtClean="0">
                <a:solidFill>
                  <a:srgbClr val="FF0000"/>
                </a:solidFill>
                <a:latin typeface="Traditional Arabic" pitchFamily="18" charset="-78"/>
                <a:cs typeface="B Koodak" panose="00000700000000000000" pitchFamily="2" charset="-78"/>
              </a:rPr>
              <a:t>کارکنان :</a:t>
            </a:r>
          </a:p>
          <a:p>
            <a:pPr algn="r"/>
            <a:endParaRPr lang="fa-IR" sz="800" b="1" dirty="0">
              <a:solidFill>
                <a:srgbClr val="FF0000"/>
              </a:solidFill>
              <a:latin typeface="Traditional Arabic" pitchFamily="18" charset="-78"/>
              <a:cs typeface="B Koodak" panose="00000700000000000000" pitchFamily="2" charset="-78"/>
            </a:endParaRPr>
          </a:p>
          <a:p>
            <a:pPr algn="r"/>
            <a:r>
              <a:rPr lang="fa-IR" sz="3200" b="1" dirty="0">
                <a:latin typeface="Traditional Arabic" pitchFamily="18" charset="-78"/>
                <a:cs typeface="B Koodak" panose="00000700000000000000" pitchFamily="2" charset="-78"/>
              </a:rPr>
              <a:t>در اصل </a:t>
            </a:r>
            <a:r>
              <a:rPr lang="fa-IR" sz="3200" b="1" dirty="0" smtClean="0">
                <a:latin typeface="Traditional Arabic" pitchFamily="18" charset="-78"/>
                <a:cs typeface="B Koodak" panose="00000700000000000000" pitchFamily="2" charset="-78"/>
              </a:rPr>
              <a:t>هنری </a:t>
            </a:r>
            <a:r>
              <a:rPr lang="fa-IR" sz="3200" b="1" dirty="0">
                <a:latin typeface="Traditional Arabic" pitchFamily="18" charset="-78"/>
                <a:cs typeface="B Koodak" panose="00000700000000000000" pitchFamily="2" charset="-78"/>
              </a:rPr>
              <a:t>فایول به </a:t>
            </a:r>
            <a:r>
              <a:rPr lang="fa-IR" sz="3200" b="1" dirty="0">
                <a:solidFill>
                  <a:srgbClr val="FF0000"/>
                </a:solidFill>
                <a:latin typeface="Traditional Arabic" pitchFamily="18" charset="-78"/>
                <a:cs typeface="B Koodak" panose="00000700000000000000" pitchFamily="2" charset="-78"/>
              </a:rPr>
              <a:t>ثبات افراد و کارکنان </a:t>
            </a:r>
            <a:r>
              <a:rPr lang="fa-IR" sz="3200" b="1" dirty="0">
                <a:latin typeface="Traditional Arabic" pitchFamily="18" charset="-78"/>
                <a:cs typeface="B Koodak" panose="00000700000000000000" pitchFamily="2" charset="-78"/>
              </a:rPr>
              <a:t>اشاره کرده است. ثبات افراد در مجموعه و کاهش جابجایی ها می تواند منجر به کارایی بیشتر, بهبود عملکرد و قدرت تصمیم گیری و سرعت انجام کارها و در نهایت کاهش هزینه ها و ضرر و زیان های تغییر نیروی انسانی شود. این ثبات می تواند باعث ایجاد و احساس امنیت شغلی میان کارکنان شود و در نهایت از تحمیل هزینه های بیهوده در مجموعه جلوگیری کند</a:t>
            </a:r>
            <a:r>
              <a:rPr lang="fa-IR" sz="3200" b="1" dirty="0" smtClean="0">
                <a:latin typeface="Traditional Arabic" pitchFamily="18" charset="-78"/>
                <a:cs typeface="B Koodak" panose="00000700000000000000" pitchFamily="2" charset="-78"/>
              </a:rPr>
              <a:t>.</a:t>
            </a:r>
            <a:r>
              <a:rPr lang="fa-IR" sz="3200" dirty="0">
                <a:latin typeface="Tahoma" panose="020B0604030504040204" pitchFamily="34" charset="0"/>
                <a:cs typeface="B Koodak" panose="00000700000000000000" pitchFamily="2" charset="-78"/>
              </a:rPr>
              <a:t>  </a:t>
            </a:r>
            <a:r>
              <a:rPr lang="fa-IR" sz="3200" dirty="0" smtClean="0">
                <a:cs typeface="B Koodak" panose="00000700000000000000" pitchFamily="2" charset="-78"/>
              </a:rPr>
              <a:t>نباید </a:t>
            </a:r>
            <a:r>
              <a:rPr lang="fa-IR" sz="3200" dirty="0">
                <a:cs typeface="B Koodak" panose="00000700000000000000" pitchFamily="2" charset="-78"/>
              </a:rPr>
              <a:t>نرخ تغییرات کارکنان سازمان بالا باشد. برای مثال اگر شرکتی نیاز </a:t>
            </a:r>
            <a:r>
              <a:rPr lang="fa-IR" sz="3200" dirty="0" smtClean="0">
                <a:cs typeface="B Koodak" panose="00000700000000000000" pitchFamily="2" charset="-78"/>
              </a:rPr>
              <a:t>به </a:t>
            </a:r>
            <a:r>
              <a:rPr lang="fa-IR" sz="3200" dirty="0">
                <a:cs typeface="B Koodak" panose="00000700000000000000" pitchFamily="2" charset="-78"/>
              </a:rPr>
              <a:t>١۵ نیروی کار دارد نباید </a:t>
            </a:r>
            <a:r>
              <a:rPr lang="fa-IR" sz="3200" dirty="0" smtClean="0">
                <a:cs typeface="B Koodak" panose="00000700000000000000" pitchFamily="2" charset="-78"/>
              </a:rPr>
              <a:t>هر </a:t>
            </a:r>
            <a:r>
              <a:rPr lang="fa-IR" sz="3200" dirty="0">
                <a:cs typeface="B Koodak" panose="00000700000000000000" pitchFamily="2" charset="-78"/>
              </a:rPr>
              <a:t>ماه یا </a:t>
            </a:r>
            <a:r>
              <a:rPr lang="fa-IR" sz="3200" dirty="0" smtClean="0">
                <a:cs typeface="B Koodak" panose="00000700000000000000" pitchFamily="2" charset="-78"/>
              </a:rPr>
              <a:t>هر </a:t>
            </a:r>
            <a:r>
              <a:rPr lang="fa-IR" sz="3200" dirty="0">
                <a:cs typeface="B Koodak" panose="00000700000000000000" pitchFamily="2" charset="-78"/>
              </a:rPr>
              <a:t>٣ ماه یک بار </a:t>
            </a:r>
            <a:r>
              <a:rPr lang="fa-IR" sz="3200" dirty="0" smtClean="0">
                <a:cs typeface="B Koodak" panose="00000700000000000000" pitchFamily="2" charset="-78"/>
              </a:rPr>
              <a:t>همه آنها </a:t>
            </a:r>
            <a:r>
              <a:rPr lang="fa-IR" sz="3200" dirty="0">
                <a:cs typeface="B Koodak" panose="00000700000000000000" pitchFamily="2" charset="-78"/>
              </a:rPr>
              <a:t>را تعدیل و اخراج کرده و </a:t>
            </a:r>
            <a:r>
              <a:rPr lang="fa-IR" sz="3200" dirty="0" smtClean="0">
                <a:cs typeface="B Koodak" panose="00000700000000000000" pitchFamily="2" charset="-78"/>
              </a:rPr>
              <a:t>نیروهای </a:t>
            </a:r>
            <a:r>
              <a:rPr lang="fa-IR" sz="3200" dirty="0">
                <a:cs typeface="B Koodak" panose="00000700000000000000" pitchFamily="2" charset="-78"/>
              </a:rPr>
              <a:t>جدید استخدام کند </a:t>
            </a:r>
            <a:r>
              <a:rPr lang="fa-IR" sz="3200" dirty="0" smtClean="0">
                <a:cs typeface="B Koodak" panose="00000700000000000000" pitchFamily="2" charset="-78"/>
              </a:rPr>
              <a:t>بلکه </a:t>
            </a:r>
            <a:r>
              <a:rPr lang="fa-IR" sz="3200" dirty="0">
                <a:cs typeface="B Koodak" panose="00000700000000000000" pitchFamily="2" charset="-78"/>
              </a:rPr>
              <a:t>باید تلاش کند ماندگاری در سازمان ایجاد کرده و تا حد امکان از خروج </a:t>
            </a:r>
            <a:r>
              <a:rPr lang="fa-IR" sz="3200" dirty="0" smtClean="0">
                <a:cs typeface="B Koodak" panose="00000700000000000000" pitchFamily="2" charset="-78"/>
              </a:rPr>
              <a:t>نیروهای </a:t>
            </a:r>
            <a:r>
              <a:rPr lang="fa-IR" sz="3200" dirty="0">
                <a:cs typeface="B Koodak" panose="00000700000000000000" pitchFamily="2" charset="-78"/>
              </a:rPr>
              <a:t>کارآمد جلوگیری کند</a:t>
            </a:r>
            <a:r>
              <a:rPr lang="fa-IR" sz="3200" dirty="0" smtClean="0">
                <a:cs typeface="B Koodak" panose="00000700000000000000" pitchFamily="2" charset="-78"/>
              </a:rPr>
              <a:t>.</a:t>
            </a:r>
            <a:r>
              <a:rPr lang="fa-IR" sz="3200" dirty="0">
                <a:latin typeface="Tahoma" panose="020B0604030504040204" pitchFamily="34" charset="0"/>
                <a:cs typeface="B Koodak" panose="00000700000000000000" pitchFamily="2" charset="-78"/>
              </a:rPr>
              <a:t> کاهش جابجائی کارکنان سبب افزایش کارایی می‌گردد، زیرا کارکنان برای تطبیق با کارشان، نیاز به زمان دارند.</a:t>
            </a:r>
            <a:r>
              <a:rPr lang="fa-IR" sz="3200" dirty="0">
                <a:cs typeface="B Koodak" panose="00000700000000000000" pitchFamily="2" charset="-78"/>
              </a:rPr>
              <a:t> </a:t>
            </a:r>
            <a:endParaRPr lang="fa-IR" sz="3200" b="1" dirty="0">
              <a:cs typeface="B Koodak" panose="00000700000000000000" pitchFamily="2" charset="-78"/>
            </a:endParaRPr>
          </a:p>
          <a:p>
            <a:pPr algn="r"/>
            <a:endParaRPr lang="fa-IR" sz="4000" b="1" dirty="0">
              <a:latin typeface="Traditional Arabic" pitchFamily="18" charset="-78"/>
              <a:cs typeface="B Koodak" panose="00000700000000000000" pitchFamily="2" charset="-78"/>
            </a:endParaRPr>
          </a:p>
        </p:txBody>
      </p:sp>
    </p:spTree>
    <p:extLst>
      <p:ext uri="{BB962C8B-B14F-4D97-AF65-F5344CB8AC3E}">
        <p14:creationId xmlns:p14="http://schemas.microsoft.com/office/powerpoint/2010/main" val="1724794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عنوان 20">
            <a:extLst>
              <a:ext uri="{FF2B5EF4-FFF2-40B4-BE49-F238E27FC236}">
                <a16:creationId xmlns="" xmlns:a16="http://schemas.microsoft.com/office/drawing/2014/main" id="{18E56F68-2AA4-5848-BC3A-6171A05D3A9B}"/>
              </a:ext>
            </a:extLst>
          </p:cNvPr>
          <p:cNvSpPr>
            <a:spLocks noGrp="1"/>
          </p:cNvSpPr>
          <p:nvPr>
            <p:ph type="title"/>
          </p:nvPr>
        </p:nvSpPr>
        <p:spPr>
          <a:xfrm rot="10800000" flipV="1">
            <a:off x="7154174" y="395845"/>
            <a:ext cx="2485769" cy="560854"/>
          </a:xfrm>
        </p:spPr>
        <p:txBody>
          <a:bodyPr>
            <a:noAutofit/>
          </a:bodyPr>
          <a:lstStyle/>
          <a:p>
            <a:pPr algn="ctr"/>
            <a:r>
              <a:rPr lang="fa-IR" sz="3600" b="1" dirty="0">
                <a:solidFill>
                  <a:schemeClr val="accent5"/>
                </a:solidFill>
                <a:cs typeface="B Koodak" panose="00000700000000000000" pitchFamily="2" charset="-78"/>
              </a:rPr>
              <a:t>معرفی اجمالی:</a:t>
            </a:r>
          </a:p>
        </p:txBody>
      </p:sp>
      <p:pic>
        <p:nvPicPr>
          <p:cNvPr id="30" name="تصویر 30">
            <a:extLst>
              <a:ext uri="{FF2B5EF4-FFF2-40B4-BE49-F238E27FC236}">
                <a16:creationId xmlns="" xmlns:a16="http://schemas.microsoft.com/office/drawing/2014/main" id="{A4126978-C9AD-0544-B1E6-C90D5162C244}"/>
              </a:ext>
            </a:extLst>
          </p:cNvPr>
          <p:cNvPicPr>
            <a:picLocks noGrp="1" noChangeAspect="1"/>
          </p:cNvPicPr>
          <p:nvPr>
            <p:ph type="pic" idx="1"/>
          </p:nvPr>
        </p:nvPicPr>
        <p:blipFill rotWithShape="1">
          <a:blip r:embed="rId2"/>
          <a:srcRect l="8838" t="-110166" r="-8838" b="124052"/>
          <a:stretch/>
        </p:blipFill>
        <p:spPr>
          <a:xfrm>
            <a:off x="413394" y="395845"/>
            <a:ext cx="2519470" cy="360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3" name="نگهدارنده مکان متن 22">
            <a:extLst>
              <a:ext uri="{FF2B5EF4-FFF2-40B4-BE49-F238E27FC236}">
                <a16:creationId xmlns="" xmlns:a16="http://schemas.microsoft.com/office/drawing/2014/main" id="{51A92C7B-8B7C-9845-A395-CBAC91A3FBCF}"/>
              </a:ext>
            </a:extLst>
          </p:cNvPr>
          <p:cNvSpPr>
            <a:spLocks noGrp="1"/>
          </p:cNvSpPr>
          <p:nvPr>
            <p:ph type="body" sz="half" idx="2"/>
          </p:nvPr>
        </p:nvSpPr>
        <p:spPr>
          <a:xfrm>
            <a:off x="3215314" y="1568243"/>
            <a:ext cx="8795874" cy="5096027"/>
          </a:xfrm>
        </p:spPr>
        <p:txBody>
          <a:bodyPr vert="horz" anchor="ctr">
            <a:normAutofit/>
          </a:bodyPr>
          <a:lstStyle/>
          <a:p>
            <a:r>
              <a:rPr lang="fa-IR" sz="4000" b="1" i="0" dirty="0">
                <a:solidFill>
                  <a:srgbClr val="222222"/>
                </a:solidFill>
                <a:effectLst/>
                <a:latin typeface="system-ui"/>
                <a:cs typeface="B Koodak" panose="00000700000000000000" pitchFamily="2" charset="-78"/>
              </a:rPr>
              <a:t>هنری فایول (۲۹ </a:t>
            </a:r>
            <a:r>
              <a:rPr lang="fa-IR" sz="4000" b="1" i="0" dirty="0" smtClean="0">
                <a:solidFill>
                  <a:srgbClr val="222222"/>
                </a:solidFill>
                <a:effectLst/>
                <a:latin typeface="system-ui"/>
                <a:cs typeface="B Koodak" panose="00000700000000000000" pitchFamily="2" charset="-78"/>
              </a:rPr>
              <a:t>جولای </a:t>
            </a:r>
            <a:r>
              <a:rPr lang="fa-IR" sz="4000" b="1" i="0" dirty="0">
                <a:solidFill>
                  <a:srgbClr val="222222"/>
                </a:solidFill>
                <a:effectLst/>
                <a:latin typeface="system-ui"/>
                <a:cs typeface="B Koodak" panose="00000700000000000000" pitchFamily="2" charset="-78"/>
              </a:rPr>
              <a:t>۱۸۴۱ در </a:t>
            </a:r>
            <a:r>
              <a:rPr lang="fa-IR" sz="4000" b="1" dirty="0" smtClean="0">
                <a:solidFill>
                  <a:srgbClr val="FF0000"/>
                </a:solidFill>
                <a:latin typeface="system-ui"/>
                <a:cs typeface="B Koodak" panose="00000700000000000000" pitchFamily="2" charset="-78"/>
              </a:rPr>
              <a:t>استانبول</a:t>
            </a:r>
            <a:r>
              <a:rPr lang="fa-IR" sz="4000" b="1" i="0" dirty="0" smtClean="0">
                <a:solidFill>
                  <a:schemeClr val="tx1"/>
                </a:solidFill>
                <a:effectLst/>
                <a:latin typeface="system-ui"/>
                <a:cs typeface="B Koodak" panose="00000700000000000000" pitchFamily="2" charset="-78"/>
              </a:rPr>
              <a:t>-</a:t>
            </a:r>
            <a:r>
              <a:rPr lang="fa-IR" sz="4000" b="1" i="0" dirty="0" smtClean="0">
                <a:solidFill>
                  <a:srgbClr val="222222"/>
                </a:solidFill>
                <a:effectLst/>
                <a:latin typeface="system-ui"/>
                <a:cs typeface="B Koodak" panose="00000700000000000000" pitchFamily="2" charset="-78"/>
              </a:rPr>
              <a:t> </a:t>
            </a:r>
            <a:r>
              <a:rPr lang="fa-IR" sz="4000" b="1" i="0" dirty="0">
                <a:solidFill>
                  <a:srgbClr val="222222"/>
                </a:solidFill>
                <a:effectLst/>
                <a:latin typeface="system-ui"/>
                <a:cs typeface="B Koodak" panose="00000700000000000000" pitchFamily="2" charset="-78"/>
              </a:rPr>
              <a:t>۱۹ نوامبر ۱۹۲۵ </a:t>
            </a:r>
            <a:r>
              <a:rPr lang="fa-IR" sz="4000" b="1" i="0" dirty="0" smtClean="0">
                <a:solidFill>
                  <a:srgbClr val="222222"/>
                </a:solidFill>
                <a:effectLst/>
                <a:latin typeface="system-ui"/>
                <a:cs typeface="B Koodak" panose="00000700000000000000" pitchFamily="2" charset="-78"/>
              </a:rPr>
              <a:t>در</a:t>
            </a:r>
            <a:r>
              <a:rPr lang="fa-IR" sz="4000" b="1" dirty="0" smtClean="0">
                <a:solidFill>
                  <a:srgbClr val="FF0000"/>
                </a:solidFill>
                <a:latin typeface="system-ui"/>
                <a:cs typeface="B Koodak" panose="00000700000000000000" pitchFamily="2" charset="-78"/>
              </a:rPr>
              <a:t>پاریس</a:t>
            </a:r>
            <a:r>
              <a:rPr lang="fa-IR" sz="4000" b="1" i="0" dirty="0" smtClean="0">
                <a:solidFill>
                  <a:srgbClr val="222222"/>
                </a:solidFill>
                <a:effectLst/>
                <a:latin typeface="system-ui"/>
                <a:cs typeface="B Koodak" panose="00000700000000000000" pitchFamily="2" charset="-78"/>
              </a:rPr>
              <a:t>)</a:t>
            </a:r>
            <a:r>
              <a:rPr lang="fa-IR" sz="4000" b="1" i="0" dirty="0">
                <a:solidFill>
                  <a:srgbClr val="222222"/>
                </a:solidFill>
                <a:effectLst/>
                <a:latin typeface="system-ui"/>
                <a:cs typeface="B Koodak" panose="00000700000000000000" pitchFamily="2" charset="-78"/>
              </a:rPr>
              <a:t> </a:t>
            </a:r>
            <a:r>
              <a:rPr lang="fa-IR" sz="4000" b="1" i="0" u="none" strike="noStrike" dirty="0" smtClean="0">
                <a:solidFill>
                  <a:srgbClr val="00B0F0"/>
                </a:solidFill>
                <a:effectLst/>
                <a:latin typeface="system-ui"/>
                <a:cs typeface="B Koodak" panose="00000700000000000000" pitchFamily="2" charset="-78"/>
              </a:rPr>
              <a:t>مهندس معدن</a:t>
            </a:r>
            <a:r>
              <a:rPr lang="fa-IR" sz="4000" b="1" i="0" dirty="0" smtClean="0">
                <a:solidFill>
                  <a:srgbClr val="222222"/>
                </a:solidFill>
                <a:effectLst/>
                <a:latin typeface="system-ui"/>
                <a:cs typeface="B Koodak" panose="00000700000000000000" pitchFamily="2" charset="-78"/>
              </a:rPr>
              <a:t>، </a:t>
            </a:r>
            <a:r>
              <a:rPr lang="fa-IR" sz="4000" b="1" i="0" dirty="0">
                <a:solidFill>
                  <a:srgbClr val="222222"/>
                </a:solidFill>
                <a:effectLst/>
                <a:latin typeface="system-ui"/>
                <a:cs typeface="B Koodak" panose="00000700000000000000" pitchFamily="2" charset="-78"/>
              </a:rPr>
              <a:t>سرپرست معدن و از نظریه‌پردازان فرانسوی بود. وی نظریه‌ای مستقل از نظریه </a:t>
            </a:r>
            <a:r>
              <a:rPr lang="fa-IR" sz="4000" b="1" i="0" u="none" strike="noStrike" dirty="0">
                <a:solidFill>
                  <a:srgbClr val="FF0000"/>
                </a:solidFill>
                <a:effectLst/>
                <a:latin typeface="system-ui"/>
                <a:cs typeface="B Koodak" panose="00000700000000000000" pitchFamily="2" charset="-78"/>
              </a:rPr>
              <a:t>مدیریت </a:t>
            </a:r>
            <a:r>
              <a:rPr lang="fa-IR" sz="4000" b="1" i="0" u="none" strike="noStrike" dirty="0" smtClean="0">
                <a:solidFill>
                  <a:srgbClr val="FF0000"/>
                </a:solidFill>
                <a:effectLst/>
                <a:latin typeface="system-ui"/>
                <a:cs typeface="B Koodak" panose="00000700000000000000" pitchFamily="2" charset="-78"/>
              </a:rPr>
              <a:t>علمی فردریک تیلور </a:t>
            </a:r>
            <a:r>
              <a:rPr lang="fa-IR" sz="4000" b="1" i="0" dirty="0" smtClean="0">
                <a:solidFill>
                  <a:srgbClr val="222222"/>
                </a:solidFill>
                <a:effectLst/>
                <a:latin typeface="system-ui"/>
                <a:cs typeface="B Koodak" panose="00000700000000000000" pitchFamily="2" charset="-78"/>
              </a:rPr>
              <a:t>، </a:t>
            </a:r>
            <a:r>
              <a:rPr lang="fa-IR" sz="4000" b="1" i="0" dirty="0">
                <a:solidFill>
                  <a:srgbClr val="222222"/>
                </a:solidFill>
                <a:effectLst/>
                <a:latin typeface="system-ui"/>
                <a:cs typeface="B Koodak" panose="00000700000000000000" pitchFamily="2" charset="-78"/>
              </a:rPr>
              <a:t>با نام </a:t>
            </a:r>
            <a:r>
              <a:rPr lang="fa-IR" sz="4000" b="1" i="0" u="none" strike="noStrike" dirty="0">
                <a:solidFill>
                  <a:srgbClr val="FF0000"/>
                </a:solidFill>
                <a:effectLst/>
                <a:latin typeface="system-ui"/>
                <a:cs typeface="B Koodak" panose="00000700000000000000" pitchFamily="2" charset="-78"/>
              </a:rPr>
              <a:t>مدیریت </a:t>
            </a:r>
            <a:r>
              <a:rPr lang="fa-IR" sz="4000" b="1" i="0" u="none" strike="noStrike" dirty="0" smtClean="0">
                <a:solidFill>
                  <a:srgbClr val="FF0000"/>
                </a:solidFill>
                <a:effectLst/>
                <a:latin typeface="system-ui"/>
                <a:cs typeface="B Koodak" panose="00000700000000000000" pitchFamily="2" charset="-78"/>
              </a:rPr>
              <a:t>اداری</a:t>
            </a:r>
            <a:r>
              <a:rPr lang="fa-IR" sz="4000" b="1" i="0" dirty="0">
                <a:solidFill>
                  <a:srgbClr val="222222"/>
                </a:solidFill>
                <a:effectLst/>
                <a:latin typeface="system-ui"/>
                <a:cs typeface="B Koodak" panose="00000700000000000000" pitchFamily="2" charset="-78"/>
              </a:rPr>
              <a:t> ارائه کرد. فایول یکی از تأثیرگزارترین مدافعان نظریه مدیریت جدید است</a:t>
            </a:r>
            <a:r>
              <a:rPr lang="fa-IR" sz="1800" b="1" i="0" dirty="0" smtClean="0">
                <a:solidFill>
                  <a:srgbClr val="222222"/>
                </a:solidFill>
                <a:effectLst/>
                <a:latin typeface="system-ui"/>
              </a:rPr>
              <a:t>.</a:t>
            </a:r>
            <a:r>
              <a:rPr lang="fa-IR" sz="1800" b="1" dirty="0">
                <a:latin typeface="Traditional Arabic" pitchFamily="18" charset="-78"/>
                <a:cs typeface="Traditional Arabic" pitchFamily="18" charset="-78"/>
              </a:rPr>
              <a:t> </a:t>
            </a:r>
            <a:r>
              <a:rPr lang="fa-IR" sz="4000" b="1" dirty="0">
                <a:latin typeface="Traditional Arabic" pitchFamily="18" charset="-78"/>
                <a:cs typeface="B Koodak" panose="00000700000000000000" pitchFamily="2" charset="-78"/>
              </a:rPr>
              <a:t>فایول در سال ۱۹۱۶ تجربیات خود را در کتابی با نام مدیریت صنعتی و عمومی منتشر </a:t>
            </a:r>
            <a:r>
              <a:rPr lang="fa-IR" sz="4000" b="1" dirty="0" smtClean="0">
                <a:latin typeface="Traditional Arabic" pitchFamily="18" charset="-78"/>
                <a:cs typeface="B Koodak" panose="00000700000000000000" pitchFamily="2" charset="-78"/>
              </a:rPr>
              <a:t>کرد.</a:t>
            </a:r>
            <a:endParaRPr lang="fa-IR" sz="4000" b="1" dirty="0">
              <a:cs typeface="B Koodak" panose="00000700000000000000" pitchFamily="2" charset="-78"/>
            </a:endParaRPr>
          </a:p>
        </p:txBody>
      </p:sp>
      <p:pic>
        <p:nvPicPr>
          <p:cNvPr id="4" name="تصویر 4">
            <a:extLst>
              <a:ext uri="{FF2B5EF4-FFF2-40B4-BE49-F238E27FC236}">
                <a16:creationId xmlns="" xmlns:a16="http://schemas.microsoft.com/office/drawing/2014/main" id="{FB4257FE-E51A-E344-BF88-D710F9969ED5}"/>
              </a:ext>
            </a:extLst>
          </p:cNvPr>
          <p:cNvPicPr>
            <a:picLocks noChangeAspect="1"/>
          </p:cNvPicPr>
          <p:nvPr/>
        </p:nvPicPr>
        <p:blipFill>
          <a:blip r:embed="rId3"/>
          <a:stretch>
            <a:fillRect/>
          </a:stretch>
        </p:blipFill>
        <p:spPr>
          <a:xfrm>
            <a:off x="15046" y="0"/>
            <a:ext cx="3200267" cy="4032337"/>
          </a:xfrm>
          <a:prstGeom prst="rect">
            <a:avLst/>
          </a:prstGeom>
        </p:spPr>
      </p:pic>
    </p:spTree>
    <p:extLst>
      <p:ext uri="{BB962C8B-B14F-4D97-AF65-F5344CB8AC3E}">
        <p14:creationId xmlns:p14="http://schemas.microsoft.com/office/powerpoint/2010/main" val="4392252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7478970"/>
          </a:xfrm>
          <a:prstGeom prst="rect">
            <a:avLst/>
          </a:prstGeom>
        </p:spPr>
        <p:txBody>
          <a:bodyPr wrap="square">
            <a:spAutoFit/>
          </a:bodyPr>
          <a:lstStyle/>
          <a:p>
            <a:pPr algn="r"/>
            <a:r>
              <a:rPr lang="fa-IR" sz="4000" b="1" dirty="0">
                <a:solidFill>
                  <a:srgbClr val="FF0000"/>
                </a:solidFill>
                <a:latin typeface="Traditional Arabic" pitchFamily="18" charset="-78"/>
                <a:cs typeface="B Koodak" panose="00000700000000000000" pitchFamily="2" charset="-78"/>
              </a:rPr>
              <a:t>اصل </a:t>
            </a:r>
            <a:r>
              <a:rPr lang="fa-IR" sz="4000" b="1" dirty="0" smtClean="0">
                <a:solidFill>
                  <a:srgbClr val="FF0000"/>
                </a:solidFill>
                <a:latin typeface="Traditional Arabic" pitchFamily="18" charset="-78"/>
                <a:cs typeface="B Koodak" panose="00000700000000000000" pitchFamily="2" charset="-78"/>
              </a:rPr>
              <a:t>سیزدهم) </a:t>
            </a:r>
            <a:r>
              <a:rPr lang="fa-IR" sz="4000" b="1" dirty="0">
                <a:solidFill>
                  <a:srgbClr val="FF0000"/>
                </a:solidFill>
                <a:latin typeface="Traditional Arabic" pitchFamily="18" charset="-78"/>
                <a:cs typeface="B Koodak" panose="00000700000000000000" pitchFamily="2" charset="-78"/>
              </a:rPr>
              <a:t>ابتکار و ارائه ایده </a:t>
            </a:r>
            <a:r>
              <a:rPr lang="fa-IR" sz="4000" b="1" dirty="0" smtClean="0">
                <a:solidFill>
                  <a:srgbClr val="FF0000"/>
                </a:solidFill>
                <a:latin typeface="Traditional Arabic" pitchFamily="18" charset="-78"/>
                <a:cs typeface="B Koodak" panose="00000700000000000000" pitchFamily="2" charset="-78"/>
              </a:rPr>
              <a:t>ها :</a:t>
            </a:r>
            <a:endParaRPr lang="fa-IR" sz="4000" b="1" dirty="0">
              <a:solidFill>
                <a:srgbClr val="FF0000"/>
              </a:solidFill>
              <a:latin typeface="Traditional Arabic" pitchFamily="18" charset="-78"/>
              <a:cs typeface="B Koodak" panose="00000700000000000000" pitchFamily="2" charset="-78"/>
            </a:endParaRPr>
          </a:p>
          <a:p>
            <a:pPr algn="just" rtl="1"/>
            <a:r>
              <a:rPr lang="fa-IR" sz="4000" b="1" dirty="0" smtClean="0">
                <a:latin typeface="Traditional Arabic" pitchFamily="18" charset="-78"/>
                <a:cs typeface="B Koodak" panose="00000700000000000000" pitchFamily="2" charset="-78"/>
              </a:rPr>
              <a:t>فایول </a:t>
            </a:r>
            <a:r>
              <a:rPr lang="fa-IR" sz="4000" b="1" dirty="0">
                <a:latin typeface="Traditional Arabic" pitchFamily="18" charset="-78"/>
                <a:cs typeface="B Koodak" panose="00000700000000000000" pitchFamily="2" charset="-78"/>
              </a:rPr>
              <a:t>اعتقاد داشت که مدیران و سرپرستان هر مجموعه می بایست به کارکنان خود قدرت ارائه و انجام ایده های خود را بدهند. این امر باعث ایجاد اشتیاق و احساس قدرت عملکرد در هر فرد شده و می تواند این اشتیاق را در سایر افراد را نیز ایجاد کند. بسیاری از این ابتکارها و ایده ها می تواند باعث افزایش سرعت و بهبود فعالیت های مجموعه شود</a:t>
            </a:r>
            <a:r>
              <a:rPr lang="fa-IR" sz="4000" b="1" dirty="0" smtClean="0">
                <a:latin typeface="Traditional Arabic" pitchFamily="18" charset="-78"/>
                <a:cs typeface="B Koodak" panose="00000700000000000000" pitchFamily="2" charset="-78"/>
              </a:rPr>
              <a:t>.</a:t>
            </a:r>
            <a:r>
              <a:rPr lang="fa-IR" sz="4000" dirty="0">
                <a:latin typeface="Tahoma" panose="020B0604030504040204" pitchFamily="34" charset="0"/>
                <a:cs typeface="B Koodak" panose="00000700000000000000" pitchFamily="2" charset="-78"/>
              </a:rPr>
              <a:t> در همه سطوح نردبان سازمانی، </a:t>
            </a:r>
            <a:r>
              <a:rPr lang="fa-IR" sz="4000" dirty="0" smtClean="0">
                <a:latin typeface="Tahoma" panose="020B0604030504040204" pitchFamily="34" charset="0"/>
                <a:cs typeface="B Koodak" panose="00000700000000000000" pitchFamily="2" charset="-78"/>
              </a:rPr>
              <a:t>شورواشتیاق وانرژی </a:t>
            </a:r>
            <a:r>
              <a:rPr lang="fa-IR" sz="4000" dirty="0">
                <a:latin typeface="Tahoma" panose="020B0604030504040204" pitchFamily="34" charset="0"/>
                <a:cs typeface="B Koodak" panose="00000700000000000000" pitchFamily="2" charset="-78"/>
              </a:rPr>
              <a:t>به وسیله ابتکار </a:t>
            </a:r>
            <a:r>
              <a:rPr lang="fa-IR" sz="4000" dirty="0" smtClean="0">
                <a:latin typeface="Tahoma" panose="020B0604030504040204" pitchFamily="34" charset="0"/>
                <a:cs typeface="B Koodak" panose="00000700000000000000" pitchFamily="2" charset="-78"/>
              </a:rPr>
              <a:t>افزایش می </a:t>
            </a:r>
            <a:r>
              <a:rPr lang="fa-IR" sz="4000" dirty="0">
                <a:latin typeface="Tahoma" panose="020B0604030504040204" pitchFamily="34" charset="0"/>
                <a:cs typeface="B Koodak" panose="00000700000000000000" pitchFamily="2" charset="-78"/>
              </a:rPr>
              <a:t>یابد لذا افراد در هر سطحی باید برای ابراز و به کارگرفتن ایده های خود آزاد باشند. مدیری که به کارکنان زیردست خود اجازه می دهد ابتکارهای خود را به کار ببندند بسیار بالاتر از مدیری است که چنین اجازه ای به زیردستان خود نمی دهد.</a:t>
            </a:r>
          </a:p>
          <a:p>
            <a:pPr algn="r"/>
            <a:endParaRPr lang="fa-IR" sz="4000" b="1" dirty="0">
              <a:latin typeface="Traditional Arabic" pitchFamily="18" charset="-78"/>
              <a:cs typeface="B Koodak" panose="00000700000000000000" pitchFamily="2" charset="-78"/>
            </a:endParaRPr>
          </a:p>
        </p:txBody>
      </p:sp>
    </p:spTree>
    <p:extLst>
      <p:ext uri="{BB962C8B-B14F-4D97-AF65-F5344CB8AC3E}">
        <p14:creationId xmlns:p14="http://schemas.microsoft.com/office/powerpoint/2010/main" val="3917997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تصویر 6">
            <a:extLst>
              <a:ext uri="{FF2B5EF4-FFF2-40B4-BE49-F238E27FC236}">
                <a16:creationId xmlns="" xmlns:a16="http://schemas.microsoft.com/office/drawing/2014/main" id="{31D54A49-643E-D54E-AA07-6EBE9B0E4F90}"/>
              </a:ext>
            </a:extLst>
          </p:cNvPr>
          <p:cNvPicPr>
            <a:picLocks noChangeAspect="1"/>
          </p:cNvPicPr>
          <p:nvPr/>
        </p:nvPicPr>
        <p:blipFill>
          <a:blip r:embed="rId2"/>
          <a:stretch>
            <a:fillRect/>
          </a:stretch>
        </p:blipFill>
        <p:spPr>
          <a:xfrm>
            <a:off x="0" y="3905573"/>
            <a:ext cx="3533614" cy="2952427"/>
          </a:xfrm>
          <a:prstGeom prst="rect">
            <a:avLst/>
          </a:prstGeom>
        </p:spPr>
      </p:pic>
      <p:sp>
        <p:nvSpPr>
          <p:cNvPr id="5" name="Rectangle 4"/>
          <p:cNvSpPr/>
          <p:nvPr/>
        </p:nvSpPr>
        <p:spPr>
          <a:xfrm>
            <a:off x="0" y="236326"/>
            <a:ext cx="12192000" cy="6247864"/>
          </a:xfrm>
          <a:prstGeom prst="rect">
            <a:avLst/>
          </a:prstGeom>
        </p:spPr>
        <p:txBody>
          <a:bodyPr wrap="square">
            <a:spAutoFit/>
          </a:bodyPr>
          <a:lstStyle/>
          <a:p>
            <a:pPr algn="r"/>
            <a:r>
              <a:rPr lang="fa-IR" sz="4000" b="1" dirty="0">
                <a:solidFill>
                  <a:srgbClr val="FF0000"/>
                </a:solidFill>
                <a:latin typeface="Traditional Arabic" pitchFamily="18" charset="-78"/>
                <a:cs typeface="B Koodak" panose="00000700000000000000" pitchFamily="2" charset="-78"/>
              </a:rPr>
              <a:t>اصل </a:t>
            </a:r>
            <a:r>
              <a:rPr lang="fa-IR" sz="4000" b="1" dirty="0" smtClean="0">
                <a:solidFill>
                  <a:srgbClr val="FF0000"/>
                </a:solidFill>
                <a:latin typeface="Traditional Arabic" pitchFamily="18" charset="-78"/>
                <a:cs typeface="B Koodak" panose="00000700000000000000" pitchFamily="2" charset="-78"/>
              </a:rPr>
              <a:t>چهاردهم) </a:t>
            </a:r>
            <a:r>
              <a:rPr lang="fa-IR" sz="4000" b="1" dirty="0">
                <a:solidFill>
                  <a:srgbClr val="FF0000"/>
                </a:solidFill>
                <a:latin typeface="Traditional Arabic" pitchFamily="18" charset="-78"/>
                <a:cs typeface="B Koodak" panose="00000700000000000000" pitchFamily="2" charset="-78"/>
              </a:rPr>
              <a:t>صمیمیت و </a:t>
            </a:r>
            <a:r>
              <a:rPr lang="fa-IR" sz="4000" b="1" dirty="0" smtClean="0">
                <a:solidFill>
                  <a:srgbClr val="FF0000"/>
                </a:solidFill>
                <a:latin typeface="Traditional Arabic" pitchFamily="18" charset="-78"/>
                <a:cs typeface="B Koodak" panose="00000700000000000000" pitchFamily="2" charset="-78"/>
              </a:rPr>
              <a:t>رفاقت :</a:t>
            </a:r>
          </a:p>
          <a:p>
            <a:pPr algn="r"/>
            <a:endParaRPr lang="fa-IR" sz="800" b="1" dirty="0">
              <a:solidFill>
                <a:srgbClr val="FF0000"/>
              </a:solidFill>
              <a:latin typeface="Traditional Arabic" pitchFamily="18" charset="-78"/>
              <a:cs typeface="B Koodak" panose="00000700000000000000" pitchFamily="2" charset="-78"/>
            </a:endParaRPr>
          </a:p>
          <a:p>
            <a:pPr algn="just" rtl="1"/>
            <a:r>
              <a:rPr lang="fa-IR" sz="3200" b="1" dirty="0" smtClean="0">
                <a:latin typeface="Traditional Arabic" pitchFamily="18" charset="-78"/>
                <a:cs typeface="B Koodak" panose="00000700000000000000" pitchFamily="2" charset="-78"/>
              </a:rPr>
              <a:t>آخرین </a:t>
            </a:r>
            <a:r>
              <a:rPr lang="fa-IR" sz="3200" b="1" dirty="0">
                <a:latin typeface="Traditional Arabic" pitchFamily="18" charset="-78"/>
                <a:cs typeface="B Koodak" panose="00000700000000000000" pitchFamily="2" charset="-78"/>
              </a:rPr>
              <a:t>اصل از نگاه هنری فایول در اصول چهارده گانه مدیریت, صمیمیت و رفاقت میان تمامی اعضاء و افراد مجموعه از جمله مدیران و کارکنان است. یک مدیر موفق با کارکنان خود ایجاد صمیمیت و رفاقت می کند تا بتواند با آنها همدلی کرده و مشکلات آنها را برطرف کند. این امر نقش بسیار مهمی در موفقیت مجموعه خواهد داشت</a:t>
            </a:r>
            <a:r>
              <a:rPr lang="fa-IR" sz="3200" b="1" dirty="0" smtClean="0">
                <a:latin typeface="Traditional Arabic" pitchFamily="18" charset="-78"/>
                <a:cs typeface="B Koodak" panose="00000700000000000000" pitchFamily="2" charset="-78"/>
              </a:rPr>
              <a:t>.</a:t>
            </a:r>
            <a:r>
              <a:rPr lang="fa-IR" sz="3200" dirty="0">
                <a:cs typeface="B Koodak" panose="00000700000000000000" pitchFamily="2" charset="-78"/>
              </a:rPr>
              <a:t> بر اساس این اصل در درون سازمان باید </a:t>
            </a:r>
            <a:r>
              <a:rPr lang="fa-IR" sz="3200" dirty="0" smtClean="0">
                <a:cs typeface="B Koodak" panose="00000700000000000000" pitchFamily="2" charset="-78"/>
              </a:rPr>
              <a:t>هارمونی </a:t>
            </a:r>
            <a:r>
              <a:rPr lang="fa-IR" sz="3200" dirty="0">
                <a:cs typeface="B Koodak" panose="00000700000000000000" pitchFamily="2" charset="-78"/>
              </a:rPr>
              <a:t>ایجاد نمود تا با ھماھنگی </a:t>
            </a:r>
            <a:r>
              <a:rPr lang="fa-IR" sz="3200" dirty="0" smtClean="0">
                <a:cs typeface="B Koodak" panose="00000700000000000000" pitchFamily="2" charset="-78"/>
              </a:rPr>
              <a:t>کارها به </a:t>
            </a:r>
            <a:r>
              <a:rPr lang="fa-IR" sz="3200" dirty="0">
                <a:cs typeface="B Koodak" panose="00000700000000000000" pitchFamily="2" charset="-78"/>
              </a:rPr>
              <a:t>صورت گروھی انجام شود. این اصل </a:t>
            </a:r>
            <a:r>
              <a:rPr lang="fa-IR" sz="3200" dirty="0" smtClean="0">
                <a:cs typeface="B Koodak" panose="00000700000000000000" pitchFamily="2" charset="-78"/>
              </a:rPr>
              <a:t>به </a:t>
            </a:r>
            <a:r>
              <a:rPr lang="fa-IR" sz="3200" dirty="0">
                <a:cs typeface="B Koodak" panose="00000700000000000000" pitchFamily="2" charset="-78"/>
              </a:rPr>
              <a:t>ترویج اعتماد و ارتباط متقابل در میان کارکنان می پردازد. در حقیقت مدیران مسئول ایجاد </a:t>
            </a:r>
            <a:r>
              <a:rPr lang="fa-IR" sz="3200" dirty="0" smtClean="0">
                <a:cs typeface="B Koodak" panose="00000700000000000000" pitchFamily="2" charset="-78"/>
              </a:rPr>
              <a:t>روحیه همبستگی</a:t>
            </a:r>
            <a:r>
              <a:rPr lang="fa-IR" sz="3200" dirty="0">
                <a:cs typeface="B Koodak" panose="00000700000000000000" pitchFamily="2" charset="-78"/>
              </a:rPr>
              <a:t>، یگانگی و صمیمیت در بین کارکنان </a:t>
            </a:r>
            <a:r>
              <a:rPr lang="fa-IR" sz="3200" dirty="0" smtClean="0">
                <a:cs typeface="B Koodak" panose="00000700000000000000" pitchFamily="2" charset="-78"/>
              </a:rPr>
              <a:t>هستند نه </a:t>
            </a:r>
            <a:r>
              <a:rPr lang="fa-IR" sz="3200" dirty="0">
                <a:cs typeface="B Koodak" panose="00000700000000000000" pitchFamily="2" charset="-78"/>
              </a:rPr>
              <a:t>ایجاد اختلاف، جدایی و </a:t>
            </a:r>
            <a:r>
              <a:rPr lang="fa-IR" sz="3200" dirty="0" smtClean="0">
                <a:cs typeface="B Koodak" panose="00000700000000000000" pitchFamily="2" charset="-78"/>
              </a:rPr>
              <a:t>نفاق</a:t>
            </a:r>
            <a:r>
              <a:rPr lang="fa-IR" sz="3200" dirty="0">
                <a:cs typeface="B Koodak" panose="00000700000000000000" pitchFamily="2" charset="-78"/>
              </a:rPr>
              <a:t>. </a:t>
            </a:r>
            <a:endParaRPr lang="fa-IR" sz="3200" dirty="0" smtClean="0">
              <a:cs typeface="B Koodak" panose="00000700000000000000" pitchFamily="2" charset="-78"/>
            </a:endParaRPr>
          </a:p>
          <a:p>
            <a:pPr algn="just" rtl="1"/>
            <a:r>
              <a:rPr lang="fa-IR" sz="3200" dirty="0" smtClean="0">
                <a:cs typeface="B Koodak" panose="00000700000000000000" pitchFamily="2" charset="-78"/>
              </a:rPr>
              <a:t>بر </a:t>
            </a:r>
            <a:r>
              <a:rPr lang="fa-IR" sz="3200" dirty="0">
                <a:cs typeface="B Koodak" panose="00000700000000000000" pitchFamily="2" charset="-78"/>
              </a:rPr>
              <a:t>اساس این اصل اقدامات </a:t>
            </a:r>
            <a:r>
              <a:rPr lang="fa-IR" sz="3200" dirty="0" smtClean="0">
                <a:cs typeface="B Koodak" panose="00000700000000000000" pitchFamily="2" charset="-78"/>
              </a:rPr>
              <a:t>مدیران </a:t>
            </a:r>
            <a:r>
              <a:rPr lang="fa-IR" sz="3200" dirty="0">
                <a:cs typeface="B Koodak" panose="00000700000000000000" pitchFamily="2" charset="-78"/>
              </a:rPr>
              <a:t>یا </a:t>
            </a:r>
            <a:r>
              <a:rPr lang="fa-IR" sz="3200" dirty="0" smtClean="0">
                <a:cs typeface="B Koodak" panose="00000700000000000000" pitchFamily="2" charset="-78"/>
              </a:rPr>
              <a:t>سرپرستانی که تلاش </a:t>
            </a:r>
          </a:p>
          <a:p>
            <a:pPr algn="just" rtl="1"/>
            <a:r>
              <a:rPr lang="fa-IR" sz="3200" dirty="0" smtClean="0">
                <a:cs typeface="B Koodak" panose="00000700000000000000" pitchFamily="2" charset="-78"/>
              </a:rPr>
              <a:t>دارند </a:t>
            </a:r>
            <a:r>
              <a:rPr lang="fa-IR" sz="3200" dirty="0">
                <a:solidFill>
                  <a:srgbClr val="FF0000"/>
                </a:solidFill>
                <a:cs typeface="B Koodak" panose="00000700000000000000" pitchFamily="2" charset="-78"/>
              </a:rPr>
              <a:t>دو </a:t>
            </a:r>
            <a:r>
              <a:rPr lang="fa-IR" sz="3200" dirty="0" smtClean="0">
                <a:solidFill>
                  <a:srgbClr val="FF0000"/>
                </a:solidFill>
                <a:cs typeface="B Koodak" panose="00000700000000000000" pitchFamily="2" charset="-78"/>
              </a:rPr>
              <a:t>به هم </a:t>
            </a:r>
            <a:r>
              <a:rPr lang="fa-IR" sz="3200" dirty="0">
                <a:solidFill>
                  <a:srgbClr val="FF0000"/>
                </a:solidFill>
                <a:cs typeface="B Koodak" panose="00000700000000000000" pitchFamily="2" charset="-78"/>
              </a:rPr>
              <a:t>زنی </a:t>
            </a:r>
            <a:r>
              <a:rPr lang="fa-IR" sz="3200" dirty="0">
                <a:cs typeface="B Koodak" panose="00000700000000000000" pitchFamily="2" charset="-78"/>
              </a:rPr>
              <a:t>کنند یا فضای </a:t>
            </a:r>
            <a:r>
              <a:rPr lang="fa-IR" sz="3200" dirty="0" smtClean="0">
                <a:solidFill>
                  <a:srgbClr val="FF0000"/>
                </a:solidFill>
                <a:cs typeface="B Koodak" panose="00000700000000000000" pitchFamily="2" charset="-78"/>
              </a:rPr>
              <a:t>زیراب </a:t>
            </a:r>
            <a:r>
              <a:rPr lang="fa-IR" sz="3200" dirty="0">
                <a:solidFill>
                  <a:srgbClr val="FF0000"/>
                </a:solidFill>
                <a:cs typeface="B Koodak" panose="00000700000000000000" pitchFamily="2" charset="-78"/>
              </a:rPr>
              <a:t>زنی </a:t>
            </a:r>
            <a:r>
              <a:rPr lang="fa-IR" sz="3200" dirty="0">
                <a:cs typeface="B Koodak" panose="00000700000000000000" pitchFamily="2" charset="-78"/>
              </a:rPr>
              <a:t>را در </a:t>
            </a:r>
            <a:r>
              <a:rPr lang="fa-IR" sz="3200" dirty="0" smtClean="0">
                <a:cs typeface="B Koodak" panose="00000700000000000000" pitchFamily="2" charset="-78"/>
              </a:rPr>
              <a:t>سازمان</a:t>
            </a:r>
          </a:p>
          <a:p>
            <a:pPr algn="just" rtl="1"/>
            <a:r>
              <a:rPr lang="fa-IR" sz="3200" dirty="0" smtClean="0">
                <a:cs typeface="B Koodak" panose="00000700000000000000" pitchFamily="2" charset="-78"/>
              </a:rPr>
              <a:t> </a:t>
            </a:r>
            <a:r>
              <a:rPr lang="fa-IR" sz="3200" dirty="0">
                <a:cs typeface="B Koodak" panose="00000700000000000000" pitchFamily="2" charset="-78"/>
              </a:rPr>
              <a:t>گسترش </a:t>
            </a:r>
            <a:r>
              <a:rPr lang="fa-IR" sz="3200" dirty="0" smtClean="0">
                <a:cs typeface="B Koodak" panose="00000700000000000000" pitchFamily="2" charset="-78"/>
              </a:rPr>
              <a:t>دهند</a:t>
            </a:r>
            <a:r>
              <a:rPr lang="fa-IR" sz="3200" dirty="0" smtClean="0">
                <a:solidFill>
                  <a:srgbClr val="FF0000"/>
                </a:solidFill>
                <a:cs typeface="B Koodak" panose="00000700000000000000" pitchFamily="2" charset="-78"/>
              </a:rPr>
              <a:t>مردود</a:t>
            </a:r>
            <a:r>
              <a:rPr lang="fa-IR" sz="3200" dirty="0" smtClean="0">
                <a:cs typeface="B Koodak" panose="00000700000000000000" pitchFamily="2" charset="-78"/>
              </a:rPr>
              <a:t> </a:t>
            </a:r>
            <a:r>
              <a:rPr lang="fa-IR" sz="3200" dirty="0">
                <a:cs typeface="B Koodak" panose="00000700000000000000" pitchFamily="2" charset="-78"/>
              </a:rPr>
              <a:t>است.</a:t>
            </a:r>
            <a:endParaRPr lang="fa-IR" sz="3200" b="1" dirty="0">
              <a:latin typeface="Traditional Arabic" pitchFamily="18" charset="-78"/>
              <a:cs typeface="B Koodak" panose="00000700000000000000" pitchFamily="2" charset="-78"/>
            </a:endParaRPr>
          </a:p>
        </p:txBody>
      </p:sp>
    </p:spTree>
    <p:extLst>
      <p:ext uri="{BB962C8B-B14F-4D97-AF65-F5344CB8AC3E}">
        <p14:creationId xmlns:p14="http://schemas.microsoft.com/office/powerpoint/2010/main" val="2303098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40963" y="444067"/>
            <a:ext cx="11081288" cy="6001643"/>
          </a:xfrm>
          <a:prstGeom prst="rect">
            <a:avLst/>
          </a:prstGeom>
        </p:spPr>
        <p:txBody>
          <a:bodyPr wrap="square">
            <a:spAutoFit/>
          </a:bodyPr>
          <a:lstStyle/>
          <a:p>
            <a:pPr algn="r"/>
            <a:r>
              <a:rPr lang="fa-IR" sz="4800" b="1" dirty="0">
                <a:cs typeface="B Koodak" panose="00000700000000000000" pitchFamily="2" charset="-78"/>
              </a:rPr>
              <a:t>در نیم قرن اخیر شیوه های مدیریت و رهبری در نظام های آموزشی دستخوش تغییرات قابل ملاحظه ای شده و طرح نظریه ها و اندیشه های متفاوت از سوی صاحب نظران رشته های مدیریت و آموزش پرورش ارایه شده است.</a:t>
            </a:r>
          </a:p>
          <a:p>
            <a:pPr algn="r"/>
            <a:r>
              <a:rPr lang="fa-IR" sz="4800" b="1" dirty="0">
                <a:cs typeface="B Koodak" panose="00000700000000000000" pitchFamily="2" charset="-78"/>
              </a:rPr>
              <a:t>در این میان فایول برضرورت و اجتناب ناپذیر بودن </a:t>
            </a:r>
            <a:r>
              <a:rPr lang="fa-IR" sz="4800" b="1" dirty="0">
                <a:solidFill>
                  <a:srgbClr val="FF0000"/>
                </a:solidFill>
                <a:cs typeface="B Koodak" panose="00000700000000000000" pitchFamily="2" charset="-78"/>
              </a:rPr>
              <a:t>فعالیت های مدیریتی </a:t>
            </a:r>
            <a:r>
              <a:rPr lang="fa-IR" sz="4800" b="1" dirty="0">
                <a:cs typeface="B Koodak" panose="00000700000000000000" pitchFamily="2" charset="-78"/>
              </a:rPr>
              <a:t>در همه انواع سازمان ها تاکید دارد </a:t>
            </a:r>
            <a:endParaRPr lang="en-US" sz="4800" b="1" dirty="0">
              <a:cs typeface="B Koodak" panose="00000700000000000000" pitchFamily="2" charset="-78"/>
            </a:endParaRPr>
          </a:p>
        </p:txBody>
      </p:sp>
    </p:spTree>
    <p:extLst>
      <p:ext uri="{BB962C8B-B14F-4D97-AF65-F5344CB8AC3E}">
        <p14:creationId xmlns:p14="http://schemas.microsoft.com/office/powerpoint/2010/main" val="98597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073180" cy="6986528"/>
          </a:xfrm>
          <a:prstGeom prst="rect">
            <a:avLst/>
          </a:prstGeom>
        </p:spPr>
        <p:txBody>
          <a:bodyPr wrap="square">
            <a:spAutoFit/>
          </a:bodyPr>
          <a:lstStyle/>
          <a:p>
            <a:pPr algn="r" rtl="1"/>
            <a:r>
              <a:rPr lang="fa-IR" sz="3200" b="1" dirty="0" smtClean="0">
                <a:solidFill>
                  <a:srgbClr val="FF0000"/>
                </a:solidFill>
                <a:latin typeface="Traditional Arabic" pitchFamily="18" charset="-78"/>
                <a:cs typeface="B Koodak" panose="00000700000000000000" pitchFamily="2" charset="-78"/>
              </a:rPr>
              <a:t>تعاریف </a:t>
            </a:r>
            <a:r>
              <a:rPr lang="fa-IR" sz="3200" b="1" dirty="0">
                <a:solidFill>
                  <a:srgbClr val="FF0000"/>
                </a:solidFill>
                <a:latin typeface="Traditional Arabic" pitchFamily="18" charset="-78"/>
                <a:cs typeface="B Koodak" panose="00000700000000000000" pitchFamily="2" charset="-78"/>
              </a:rPr>
              <a:t>مدیریت</a:t>
            </a:r>
            <a:r>
              <a:rPr lang="en-US" sz="3200" b="1" dirty="0">
                <a:solidFill>
                  <a:srgbClr val="FF0000"/>
                </a:solidFill>
                <a:latin typeface="Traditional Arabic" pitchFamily="18" charset="-78"/>
                <a:cs typeface="B Koodak" panose="00000700000000000000" pitchFamily="2" charset="-78"/>
              </a:rPr>
              <a:t>:</a:t>
            </a:r>
            <a:endParaRPr lang="fa-IR" sz="3200" b="1" dirty="0">
              <a:solidFill>
                <a:srgbClr val="FF0000"/>
              </a:solidFill>
              <a:latin typeface="Traditional Arabic" pitchFamily="18" charset="-78"/>
              <a:cs typeface="B Koodak" panose="00000700000000000000" pitchFamily="2" charset="-78"/>
            </a:endParaRPr>
          </a:p>
          <a:p>
            <a:pPr marL="342900" indent="-342900" algn="r" rtl="1">
              <a:buFont typeface="Arial" pitchFamily="34" charset="0"/>
              <a:buChar char="•"/>
            </a:pPr>
            <a:r>
              <a:rPr lang="fa-IR" sz="3200" b="1" dirty="0">
                <a:solidFill>
                  <a:schemeClr val="tx1">
                    <a:lumMod val="95000"/>
                    <a:lumOff val="5000"/>
                  </a:schemeClr>
                </a:solidFill>
                <a:latin typeface="Traditional Arabic" pitchFamily="18" charset="-78"/>
                <a:cs typeface="B Koodak" panose="00000700000000000000" pitchFamily="2" charset="-78"/>
              </a:rPr>
              <a:t>هنر انجام امور به‌وسیله دیگران</a:t>
            </a:r>
          </a:p>
          <a:p>
            <a:pPr marL="342900" indent="-342900" algn="r" rtl="1">
              <a:buFont typeface="Arial" pitchFamily="34" charset="0"/>
              <a:buChar char="•"/>
            </a:pPr>
            <a:r>
              <a:rPr lang="fa-IR" sz="3200" b="1" dirty="0">
                <a:solidFill>
                  <a:schemeClr val="tx1">
                    <a:lumMod val="95000"/>
                    <a:lumOff val="5000"/>
                  </a:schemeClr>
                </a:solidFill>
                <a:latin typeface="Traditional Arabic" pitchFamily="18" charset="-78"/>
                <a:cs typeface="B Koodak" panose="00000700000000000000" pitchFamily="2" charset="-78"/>
              </a:rPr>
              <a:t>فرایندی که طی آن تصمیم‌گیری در سازمان‌ها صورت می‌پذیرد.</a:t>
            </a:r>
          </a:p>
          <a:p>
            <a:pPr marL="342900" indent="-342900" algn="r" rtl="1">
              <a:buFont typeface="Arial" pitchFamily="34" charset="0"/>
              <a:buChar char="•"/>
            </a:pPr>
            <a:r>
              <a:rPr lang="fa-IR" sz="3200" b="1" dirty="0">
                <a:solidFill>
                  <a:schemeClr val="tx1">
                    <a:lumMod val="95000"/>
                    <a:lumOff val="5000"/>
                  </a:schemeClr>
                </a:solidFill>
                <a:latin typeface="Traditional Arabic" pitchFamily="18" charset="-78"/>
                <a:cs typeface="B Koodak" panose="00000700000000000000" pitchFamily="2" charset="-78"/>
              </a:rPr>
              <a:t>انجام وظایف برنامه‌ریزی، سازماندهی، رهبری، هماهنگی و کنترل</a:t>
            </a:r>
          </a:p>
          <a:p>
            <a:pPr marL="342900" indent="-342900" algn="r" rtl="1">
              <a:buFont typeface="Arial" pitchFamily="34" charset="0"/>
              <a:buChar char="•"/>
            </a:pPr>
            <a:r>
              <a:rPr lang="fa-IR" sz="3200" b="1" dirty="0">
                <a:solidFill>
                  <a:schemeClr val="tx1">
                    <a:lumMod val="95000"/>
                    <a:lumOff val="5000"/>
                  </a:schemeClr>
                </a:solidFill>
                <a:latin typeface="Traditional Arabic" pitchFamily="18" charset="-78"/>
                <a:cs typeface="B Koodak" panose="00000700000000000000" pitchFamily="2" charset="-78"/>
              </a:rPr>
              <a:t>بازی کردن نقش رهبر، منبع اطلاعاتی، تصمیم‌گیرنده و رابط برای اعضای سازمان.</a:t>
            </a:r>
          </a:p>
          <a:p>
            <a:pPr marL="342900" indent="-342900" algn="r" rtl="1">
              <a:buFont typeface="Arial" pitchFamily="34" charset="0"/>
              <a:buChar char="•"/>
            </a:pPr>
            <a:r>
              <a:rPr lang="fa-IR" sz="3200" b="1" dirty="0">
                <a:solidFill>
                  <a:schemeClr val="tx1">
                    <a:lumMod val="95000"/>
                    <a:lumOff val="5000"/>
                  </a:schemeClr>
                </a:solidFill>
                <a:latin typeface="Traditional Arabic" pitchFamily="18" charset="-78"/>
                <a:cs typeface="B Koodak" panose="00000700000000000000" pitchFamily="2" charset="-78"/>
              </a:rPr>
              <a:t>مدیریت یک فرایند است.</a:t>
            </a:r>
          </a:p>
          <a:p>
            <a:pPr marL="342900" indent="-342900" algn="r" rtl="1">
              <a:buFont typeface="Arial" pitchFamily="34" charset="0"/>
              <a:buChar char="•"/>
            </a:pPr>
            <a:r>
              <a:rPr lang="fa-IR" sz="3200" b="1" dirty="0">
                <a:solidFill>
                  <a:schemeClr val="tx1">
                    <a:lumMod val="95000"/>
                    <a:lumOff val="5000"/>
                  </a:schemeClr>
                </a:solidFill>
                <a:latin typeface="Traditional Arabic" pitchFamily="18" charset="-78"/>
                <a:cs typeface="B Koodak" panose="00000700000000000000" pitchFamily="2" charset="-78"/>
              </a:rPr>
              <a:t>مفهوم نهفتهٔ مدیریت، هدایت تشکیلات انسانی است.</a:t>
            </a:r>
          </a:p>
          <a:p>
            <a:pPr marL="342900" indent="-342900" algn="r" rtl="1">
              <a:buFont typeface="Arial" pitchFamily="34" charset="0"/>
              <a:buChar char="•"/>
            </a:pPr>
            <a:r>
              <a:rPr lang="fa-IR" sz="3200" b="1" dirty="0">
                <a:solidFill>
                  <a:schemeClr val="tx1">
                    <a:lumMod val="95000"/>
                    <a:lumOff val="5000"/>
                  </a:schemeClr>
                </a:solidFill>
                <a:latin typeface="Traditional Arabic" pitchFamily="18" charset="-78"/>
                <a:cs typeface="B Koodak" panose="00000700000000000000" pitchFamily="2" charset="-78"/>
              </a:rPr>
              <a:t>مدیریت عبارتست از عملی که به‌صورت آگاهانه و مستمر انجام می‌شود و به سازمان شکل می‌دهد</a:t>
            </a:r>
            <a:r>
              <a:rPr lang="fa-IR" sz="3200" b="1" dirty="0" smtClean="0">
                <a:solidFill>
                  <a:schemeClr val="tx1">
                    <a:lumMod val="95000"/>
                    <a:lumOff val="5000"/>
                  </a:schemeClr>
                </a:solidFill>
                <a:latin typeface="Traditional Arabic" pitchFamily="18" charset="-78"/>
                <a:cs typeface="B Koodak" panose="00000700000000000000" pitchFamily="2" charset="-78"/>
              </a:rPr>
              <a:t>.</a:t>
            </a:r>
          </a:p>
          <a:p>
            <a:pPr marL="342900" indent="-342900" algn="r" rtl="1">
              <a:buFont typeface="Arial" pitchFamily="34" charset="0"/>
              <a:buChar char="•"/>
            </a:pPr>
            <a:r>
              <a:rPr lang="en-US" sz="3200" dirty="0" err="1">
                <a:cs typeface="B Koodak" panose="00000700000000000000" pitchFamily="2" charset="-78"/>
              </a:rPr>
              <a:t>فرآیند</a:t>
            </a:r>
            <a:r>
              <a:rPr lang="en-US" sz="3200" dirty="0">
                <a:cs typeface="B Koodak" panose="00000700000000000000" pitchFamily="2" charset="-78"/>
              </a:rPr>
              <a:t> </a:t>
            </a:r>
            <a:r>
              <a:rPr lang="en-US" sz="3200" dirty="0" err="1">
                <a:cs typeface="B Koodak" panose="00000700000000000000" pitchFamily="2" charset="-78"/>
              </a:rPr>
              <a:t>برنامه</a:t>
            </a:r>
            <a:r>
              <a:rPr lang="en-US" sz="3200" dirty="0">
                <a:cs typeface="B Koodak" panose="00000700000000000000" pitchFamily="2" charset="-78"/>
              </a:rPr>
              <a:t> </a:t>
            </a:r>
            <a:r>
              <a:rPr lang="en-US" sz="3200" dirty="0" err="1">
                <a:cs typeface="B Koodak" panose="00000700000000000000" pitchFamily="2" charset="-78"/>
              </a:rPr>
              <a:t>ریزی،سازماندهی،هدایت</a:t>
            </a:r>
            <a:r>
              <a:rPr lang="fa-IR" sz="3200" dirty="0">
                <a:cs typeface="B Koodak" panose="00000700000000000000" pitchFamily="2" charset="-78"/>
              </a:rPr>
              <a:t> </a:t>
            </a:r>
            <a:r>
              <a:rPr lang="en-US" sz="3200" dirty="0" err="1">
                <a:cs typeface="B Koodak" panose="00000700000000000000" pitchFamily="2" charset="-78"/>
              </a:rPr>
              <a:t>ونظارت</a:t>
            </a:r>
            <a:r>
              <a:rPr lang="en-US" sz="3200" dirty="0">
                <a:cs typeface="B Koodak" panose="00000700000000000000" pitchFamily="2" charset="-78"/>
              </a:rPr>
              <a:t> </a:t>
            </a:r>
            <a:r>
              <a:rPr lang="en-US" sz="3200" dirty="0" err="1">
                <a:cs typeface="B Koodak" panose="00000700000000000000" pitchFamily="2" charset="-78"/>
              </a:rPr>
              <a:t>برکار</a:t>
            </a:r>
            <a:r>
              <a:rPr lang="en-US" sz="3200" dirty="0">
                <a:cs typeface="B Koodak" panose="00000700000000000000" pitchFamily="2" charset="-78"/>
              </a:rPr>
              <a:t> </a:t>
            </a:r>
            <a:r>
              <a:rPr lang="en-US" sz="3200" dirty="0" err="1">
                <a:cs typeface="B Koodak" panose="00000700000000000000" pitchFamily="2" charset="-78"/>
              </a:rPr>
              <a:t>اعضای</a:t>
            </a:r>
            <a:r>
              <a:rPr lang="en-US" sz="3200" dirty="0">
                <a:cs typeface="B Koodak" panose="00000700000000000000" pitchFamily="2" charset="-78"/>
              </a:rPr>
              <a:t> </a:t>
            </a:r>
            <a:r>
              <a:rPr lang="en-US" sz="3200" dirty="0" err="1">
                <a:cs typeface="B Koodak" panose="00000700000000000000" pitchFamily="2" charset="-78"/>
              </a:rPr>
              <a:t>سازمان</a:t>
            </a:r>
            <a:r>
              <a:rPr lang="en-US" sz="3200" dirty="0">
                <a:cs typeface="B Koodak" panose="00000700000000000000" pitchFamily="2" charset="-78"/>
              </a:rPr>
              <a:t> </a:t>
            </a:r>
            <a:r>
              <a:rPr lang="en-US" sz="3200" dirty="0" err="1">
                <a:cs typeface="B Koodak" panose="00000700000000000000" pitchFamily="2" charset="-78"/>
              </a:rPr>
              <a:t>وکاربرد</a:t>
            </a:r>
            <a:r>
              <a:rPr lang="en-US" sz="3200" dirty="0">
                <a:cs typeface="B Koodak" panose="00000700000000000000" pitchFamily="2" charset="-78"/>
              </a:rPr>
              <a:t> </a:t>
            </a:r>
            <a:r>
              <a:rPr lang="en-US" sz="3200" dirty="0" err="1">
                <a:cs typeface="B Koodak" panose="00000700000000000000" pitchFamily="2" charset="-78"/>
              </a:rPr>
              <a:t>کلیه</a:t>
            </a:r>
            <a:r>
              <a:rPr lang="en-US" sz="3200" dirty="0">
                <a:cs typeface="B Koodak" panose="00000700000000000000" pitchFamily="2" charset="-78"/>
              </a:rPr>
              <a:t> </a:t>
            </a:r>
            <a:r>
              <a:rPr lang="en-US" sz="3200" dirty="0" err="1">
                <a:cs typeface="B Koodak" panose="00000700000000000000" pitchFamily="2" charset="-78"/>
              </a:rPr>
              <a:t>منابع</a:t>
            </a:r>
            <a:r>
              <a:rPr lang="en-US" sz="3200" dirty="0">
                <a:cs typeface="B Koodak" panose="00000700000000000000" pitchFamily="2" charset="-78"/>
              </a:rPr>
              <a:t> </a:t>
            </a:r>
            <a:r>
              <a:rPr lang="en-US" sz="3200" dirty="0" err="1">
                <a:cs typeface="B Koodak" panose="00000700000000000000" pitchFamily="2" charset="-78"/>
              </a:rPr>
              <a:t>قابل</a:t>
            </a:r>
            <a:r>
              <a:rPr lang="en-US" sz="3200" dirty="0">
                <a:cs typeface="B Koodak" panose="00000700000000000000" pitchFamily="2" charset="-78"/>
              </a:rPr>
              <a:t> </a:t>
            </a:r>
            <a:r>
              <a:rPr lang="en-US" sz="3200" dirty="0" err="1">
                <a:cs typeface="B Koodak" panose="00000700000000000000" pitchFamily="2" charset="-78"/>
              </a:rPr>
              <a:t>دسترسی</a:t>
            </a:r>
            <a:r>
              <a:rPr lang="en-US" sz="3200" dirty="0">
                <a:cs typeface="B Koodak" panose="00000700000000000000" pitchFamily="2" charset="-78"/>
              </a:rPr>
              <a:t> </a:t>
            </a:r>
            <a:r>
              <a:rPr lang="en-US" sz="3200" dirty="0" err="1">
                <a:cs typeface="B Koodak" panose="00000700000000000000" pitchFamily="2" charset="-78"/>
              </a:rPr>
              <a:t>برای</a:t>
            </a:r>
            <a:r>
              <a:rPr lang="en-US" sz="3200" dirty="0">
                <a:cs typeface="B Koodak" panose="00000700000000000000" pitchFamily="2" charset="-78"/>
              </a:rPr>
              <a:t> </a:t>
            </a:r>
            <a:r>
              <a:rPr lang="en-US" sz="3200" dirty="0" err="1">
                <a:cs typeface="B Koodak" panose="00000700000000000000" pitchFamily="2" charset="-78"/>
              </a:rPr>
              <a:t>رسیدن</a:t>
            </a:r>
            <a:r>
              <a:rPr lang="en-US" sz="3200" dirty="0">
                <a:cs typeface="B Koodak" panose="00000700000000000000" pitchFamily="2" charset="-78"/>
              </a:rPr>
              <a:t> </a:t>
            </a:r>
            <a:r>
              <a:rPr lang="en-US" sz="3200" dirty="0" err="1">
                <a:cs typeface="B Koodak" panose="00000700000000000000" pitchFamily="2" charset="-78"/>
              </a:rPr>
              <a:t>به</a:t>
            </a:r>
            <a:r>
              <a:rPr lang="en-US" sz="3200" dirty="0">
                <a:cs typeface="B Koodak" panose="00000700000000000000" pitchFamily="2" charset="-78"/>
              </a:rPr>
              <a:t> </a:t>
            </a:r>
            <a:r>
              <a:rPr lang="en-US" sz="3200" dirty="0" err="1">
                <a:cs typeface="B Koodak" panose="00000700000000000000" pitchFamily="2" charset="-78"/>
              </a:rPr>
              <a:t>هدف</a:t>
            </a:r>
            <a:r>
              <a:rPr lang="en-US" sz="3200" dirty="0">
                <a:cs typeface="B Koodak" panose="00000700000000000000" pitchFamily="2" charset="-78"/>
              </a:rPr>
              <a:t> </a:t>
            </a:r>
            <a:r>
              <a:rPr lang="en-US" sz="3200" dirty="0" err="1">
                <a:cs typeface="B Koodak" panose="00000700000000000000" pitchFamily="2" charset="-78"/>
              </a:rPr>
              <a:t>های</a:t>
            </a:r>
            <a:r>
              <a:rPr lang="en-US" sz="3200" dirty="0">
                <a:cs typeface="B Koodak" panose="00000700000000000000" pitchFamily="2" charset="-78"/>
              </a:rPr>
              <a:t> </a:t>
            </a:r>
            <a:r>
              <a:rPr lang="en-US" sz="3200" dirty="0" err="1">
                <a:cs typeface="B Koodak" panose="00000700000000000000" pitchFamily="2" charset="-78"/>
              </a:rPr>
              <a:t>تعیین</a:t>
            </a:r>
            <a:r>
              <a:rPr lang="en-US" sz="3200" dirty="0">
                <a:cs typeface="B Koodak" panose="00000700000000000000" pitchFamily="2" charset="-78"/>
              </a:rPr>
              <a:t> </a:t>
            </a:r>
            <a:r>
              <a:rPr lang="en-US" sz="3200" dirty="0" err="1">
                <a:cs typeface="B Koodak" panose="00000700000000000000" pitchFamily="2" charset="-78"/>
              </a:rPr>
              <a:t>شده</a:t>
            </a:r>
            <a:r>
              <a:rPr lang="en-US" sz="3200" dirty="0">
                <a:cs typeface="B Koodak" panose="00000700000000000000" pitchFamily="2" charset="-78"/>
              </a:rPr>
              <a:t> </a:t>
            </a:r>
            <a:r>
              <a:rPr lang="en-US" sz="3200" dirty="0" err="1" smtClean="0">
                <a:cs typeface="B Koodak" panose="00000700000000000000" pitchFamily="2" charset="-78"/>
              </a:rPr>
              <a:t>سازمان</a:t>
            </a:r>
            <a:r>
              <a:rPr lang="fa-IR" sz="3200" dirty="0" smtClean="0">
                <a:cs typeface="B Koodak" panose="00000700000000000000" pitchFamily="2" charset="-78"/>
              </a:rPr>
              <a:t>.</a:t>
            </a:r>
            <a:endParaRPr lang="fa-IR" sz="3200" dirty="0">
              <a:cs typeface="B Koodak" panose="00000700000000000000" pitchFamily="2" charset="-78"/>
            </a:endParaRPr>
          </a:p>
          <a:p>
            <a:pPr marL="342900" indent="-342900" algn="r" rtl="1">
              <a:buFont typeface="Arial" pitchFamily="34" charset="0"/>
              <a:buChar char="•"/>
            </a:pPr>
            <a:endParaRPr lang="fa-IR" sz="3200" b="1" dirty="0">
              <a:solidFill>
                <a:schemeClr val="tx1">
                  <a:lumMod val="95000"/>
                  <a:lumOff val="5000"/>
                </a:schemeClr>
              </a:solidFill>
              <a:latin typeface="Traditional Arabic" pitchFamily="18" charset="-78"/>
              <a:cs typeface="B Koodak" panose="00000700000000000000" pitchFamily="2" charset="-78"/>
            </a:endParaRPr>
          </a:p>
          <a:p>
            <a:pPr algn="r" rtl="1"/>
            <a:r>
              <a:rPr lang="fa-IR" sz="3200" b="1" dirty="0">
                <a:solidFill>
                  <a:schemeClr val="tx1">
                    <a:lumMod val="95000"/>
                    <a:lumOff val="5000"/>
                  </a:schemeClr>
                </a:solidFill>
                <a:latin typeface="Traditional Arabic" pitchFamily="18" charset="-78"/>
                <a:cs typeface="B Koodak" panose="00000700000000000000" pitchFamily="2" charset="-78"/>
              </a:rPr>
              <a:t>مدیریت از نظر فایول:فایول مدیریت را </a:t>
            </a:r>
            <a:r>
              <a:rPr lang="fa-IR" sz="3200" b="1" u="sng" dirty="0">
                <a:solidFill>
                  <a:srgbClr val="FF0000"/>
                </a:solidFill>
                <a:latin typeface="Traditional Arabic" pitchFamily="18" charset="-78"/>
                <a:cs typeface="B Koodak" panose="00000700000000000000" pitchFamily="2" charset="-78"/>
              </a:rPr>
              <a:t>آینده نگری </a:t>
            </a:r>
            <a:r>
              <a:rPr lang="fa-IR" sz="3200" b="1" dirty="0">
                <a:solidFill>
                  <a:schemeClr val="tx1">
                    <a:lumMod val="95000"/>
                    <a:lumOff val="5000"/>
                  </a:schemeClr>
                </a:solidFill>
                <a:latin typeface="Traditional Arabic" pitchFamily="18" charset="-78"/>
                <a:cs typeface="B Koodak" panose="00000700000000000000" pitchFamily="2" charset="-78"/>
              </a:rPr>
              <a:t>تعریف </a:t>
            </a:r>
            <a:r>
              <a:rPr lang="fa-IR" sz="3200" b="1" dirty="0" smtClean="0">
                <a:solidFill>
                  <a:schemeClr val="tx1">
                    <a:lumMod val="95000"/>
                    <a:lumOff val="5000"/>
                  </a:schemeClr>
                </a:solidFill>
                <a:latin typeface="Traditional Arabic" pitchFamily="18" charset="-78"/>
                <a:cs typeface="B Koodak" panose="00000700000000000000" pitchFamily="2" charset="-78"/>
              </a:rPr>
              <a:t>می</a:t>
            </a:r>
            <a:r>
              <a:rPr lang="en-US" sz="3200" b="1" dirty="0" smtClean="0">
                <a:solidFill>
                  <a:schemeClr val="tx1">
                    <a:lumMod val="95000"/>
                    <a:lumOff val="5000"/>
                  </a:schemeClr>
                </a:solidFill>
                <a:latin typeface="Traditional Arabic" pitchFamily="18" charset="-78"/>
                <a:cs typeface="B Koodak" panose="00000700000000000000" pitchFamily="2" charset="-78"/>
              </a:rPr>
              <a:t> </a:t>
            </a:r>
            <a:r>
              <a:rPr lang="fa-IR" sz="3200" b="1" dirty="0" smtClean="0">
                <a:solidFill>
                  <a:schemeClr val="tx1">
                    <a:lumMod val="95000"/>
                    <a:lumOff val="5000"/>
                  </a:schemeClr>
                </a:solidFill>
                <a:latin typeface="Traditional Arabic" pitchFamily="18" charset="-78"/>
                <a:cs typeface="B Koodak" panose="00000700000000000000" pitchFamily="2" charset="-78"/>
              </a:rPr>
              <a:t>کند </a:t>
            </a:r>
            <a:r>
              <a:rPr lang="fa-IR" sz="3200" b="1" dirty="0">
                <a:solidFill>
                  <a:schemeClr val="tx1">
                    <a:lumMod val="95000"/>
                    <a:lumOff val="5000"/>
                  </a:schemeClr>
                </a:solidFill>
                <a:latin typeface="Traditional Arabic" pitchFamily="18" charset="-78"/>
                <a:cs typeface="B Koodak" panose="00000700000000000000" pitchFamily="2" charset="-78"/>
              </a:rPr>
              <a:t>وبه این دلیل به  نظر او جریان </a:t>
            </a:r>
            <a:r>
              <a:rPr lang="fa-IR" sz="3200" b="1" u="sng" dirty="0">
                <a:solidFill>
                  <a:srgbClr val="FF0000"/>
                </a:solidFill>
                <a:latin typeface="Traditional Arabic" pitchFamily="18" charset="-78"/>
                <a:cs typeface="B Koodak" panose="00000700000000000000" pitchFamily="2" charset="-78"/>
              </a:rPr>
              <a:t>پیش نگری وبرنامه ریزی </a:t>
            </a:r>
            <a:r>
              <a:rPr lang="fa-IR" sz="3200" b="1" dirty="0">
                <a:solidFill>
                  <a:schemeClr val="tx1">
                    <a:lumMod val="95000"/>
                    <a:lumOff val="5000"/>
                  </a:schemeClr>
                </a:solidFill>
                <a:latin typeface="Traditional Arabic" pitchFamily="18" charset="-78"/>
                <a:cs typeface="B Koodak" panose="00000700000000000000" pitchFamily="2" charset="-78"/>
              </a:rPr>
              <a:t>در کار مدیریت اهمیتی محوری وبنیادی دارد.</a:t>
            </a:r>
          </a:p>
        </p:txBody>
      </p:sp>
    </p:spTree>
    <p:extLst>
      <p:ext uri="{BB962C8B-B14F-4D97-AF65-F5344CB8AC3E}">
        <p14:creationId xmlns:p14="http://schemas.microsoft.com/office/powerpoint/2010/main" val="295855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2476" y="424628"/>
            <a:ext cx="11670222" cy="523220"/>
          </a:xfrm>
          <a:prstGeom prst="rect">
            <a:avLst/>
          </a:prstGeom>
        </p:spPr>
        <p:txBody>
          <a:bodyPr wrap="square">
            <a:spAutoFit/>
          </a:bodyPr>
          <a:lstStyle/>
          <a:p>
            <a:pPr algn="ctr"/>
            <a:r>
              <a:rPr lang="fa-IR" sz="2800" dirty="0">
                <a:solidFill>
                  <a:srgbClr val="FF0000"/>
                </a:solidFill>
                <a:cs typeface="B Koodak" panose="00000700000000000000" pitchFamily="2" charset="-78"/>
              </a:rPr>
              <a:t>فایول در پاسخ به سوال مدیریت </a:t>
            </a:r>
            <a:r>
              <a:rPr lang="fa-IR" sz="2800" dirty="0" smtClean="0">
                <a:solidFill>
                  <a:srgbClr val="FF0000"/>
                </a:solidFill>
                <a:cs typeface="B Koodak" panose="00000700000000000000" pitchFamily="2" charset="-78"/>
              </a:rPr>
              <a:t>چیست ؛  </a:t>
            </a:r>
            <a:r>
              <a:rPr lang="fa-IR" sz="2800" dirty="0">
                <a:solidFill>
                  <a:srgbClr val="FF0000"/>
                </a:solidFill>
                <a:cs typeface="B Koodak" panose="00000700000000000000" pitchFamily="2" charset="-78"/>
              </a:rPr>
              <a:t>مفهومی که از پنج عنصر تشکیل می شود ارایه داده است:</a:t>
            </a:r>
            <a:endParaRPr lang="en-US" sz="2800" dirty="0">
              <a:solidFill>
                <a:srgbClr val="FF0000"/>
              </a:solidFill>
              <a:cs typeface="B Koodak" panose="00000700000000000000" pitchFamily="2" charset="-78"/>
            </a:endParaRPr>
          </a:p>
        </p:txBody>
      </p:sp>
      <p:sp>
        <p:nvSpPr>
          <p:cNvPr id="6" name="Rectangle 5"/>
          <p:cNvSpPr/>
          <p:nvPr/>
        </p:nvSpPr>
        <p:spPr>
          <a:xfrm>
            <a:off x="0" y="1728942"/>
            <a:ext cx="12192000" cy="4008790"/>
          </a:xfrm>
          <a:prstGeom prst="rect">
            <a:avLst/>
          </a:prstGeom>
        </p:spPr>
        <p:txBody>
          <a:bodyPr wrap="square">
            <a:spAutoFit/>
          </a:bodyPr>
          <a:lstStyle/>
          <a:p>
            <a:pPr lvl="2" algn="r"/>
            <a:r>
              <a:rPr lang="fa-IR" sz="3600" dirty="0">
                <a:solidFill>
                  <a:srgbClr val="FF0000"/>
                </a:solidFill>
                <a:cs typeface="B Koodak" panose="00000700000000000000" pitchFamily="2" charset="-78"/>
              </a:rPr>
              <a:t>1-پیش نگری و برنامه ریزی :</a:t>
            </a:r>
            <a:r>
              <a:rPr lang="fa-IR" sz="3600" dirty="0">
                <a:cs typeface="B Koodak" panose="00000700000000000000" pitchFamily="2" charset="-78"/>
              </a:rPr>
              <a:t>ارزیابی و تجربه و تحلیل آینده برای </a:t>
            </a:r>
            <a:r>
              <a:rPr lang="fa-IR" sz="3600" dirty="0" smtClean="0">
                <a:cs typeface="B Koodak" panose="00000700000000000000" pitchFamily="2" charset="-78"/>
              </a:rPr>
              <a:t>طراحی </a:t>
            </a:r>
            <a:r>
              <a:rPr lang="fa-IR" sz="3600" dirty="0">
                <a:cs typeface="B Koodak" panose="00000700000000000000" pitchFamily="2" charset="-78"/>
              </a:rPr>
              <a:t>چاره جویی به منظور اقدام در آن </a:t>
            </a:r>
            <a:r>
              <a:rPr lang="fa-IR" sz="3600" dirty="0" smtClean="0">
                <a:cs typeface="B Koodak" panose="00000700000000000000" pitchFamily="2" charset="-78"/>
              </a:rPr>
              <a:t>محدوده.</a:t>
            </a:r>
          </a:p>
          <a:p>
            <a:pPr lvl="2" algn="r"/>
            <a:endParaRPr lang="fa-IR" sz="800" dirty="0">
              <a:cs typeface="B Koodak" panose="00000700000000000000" pitchFamily="2" charset="-78"/>
            </a:endParaRPr>
          </a:p>
          <a:p>
            <a:pPr algn="r"/>
            <a:r>
              <a:rPr lang="fa-IR" sz="3600" dirty="0">
                <a:solidFill>
                  <a:srgbClr val="FF0000"/>
                </a:solidFill>
                <a:cs typeface="B Koodak" panose="00000700000000000000" pitchFamily="2" charset="-78"/>
              </a:rPr>
              <a:t>2-سازمان دهی :</a:t>
            </a:r>
            <a:r>
              <a:rPr lang="fa-IR" sz="3600" dirty="0">
                <a:cs typeface="B Koodak" panose="00000700000000000000" pitchFamily="2" charset="-78"/>
              </a:rPr>
              <a:t>شکل دادن به ساختار انسانی و مادی سازمان </a:t>
            </a:r>
            <a:r>
              <a:rPr lang="fa-IR" sz="3600" dirty="0" smtClean="0">
                <a:cs typeface="B Koodak" panose="00000700000000000000" pitchFamily="2" charset="-78"/>
              </a:rPr>
              <a:t>.</a:t>
            </a:r>
          </a:p>
          <a:p>
            <a:pPr algn="r"/>
            <a:endParaRPr lang="fa-IR" sz="1000" dirty="0">
              <a:cs typeface="B Koodak" panose="00000700000000000000" pitchFamily="2" charset="-78"/>
            </a:endParaRPr>
          </a:p>
          <a:p>
            <a:pPr algn="r"/>
            <a:r>
              <a:rPr lang="fa-IR" sz="3600" dirty="0">
                <a:solidFill>
                  <a:srgbClr val="FF0000"/>
                </a:solidFill>
                <a:cs typeface="B Koodak" panose="00000700000000000000" pitchFamily="2" charset="-78"/>
              </a:rPr>
              <a:t>3-هدایت و رهبری :</a:t>
            </a:r>
            <a:r>
              <a:rPr lang="fa-IR" sz="3600" dirty="0">
                <a:cs typeface="B Koodak" panose="00000700000000000000" pitchFamily="2" charset="-78"/>
              </a:rPr>
              <a:t>ایجاد کار برای کارکنان و حفظ روحیه تلاشگری در آنان </a:t>
            </a:r>
            <a:r>
              <a:rPr lang="fa-IR" sz="3600" dirty="0" smtClean="0">
                <a:cs typeface="B Koodak" panose="00000700000000000000" pitchFamily="2" charset="-78"/>
              </a:rPr>
              <a:t>.</a:t>
            </a:r>
          </a:p>
          <a:p>
            <a:pPr algn="r"/>
            <a:endParaRPr lang="fa-IR" sz="1000" dirty="0">
              <a:cs typeface="B Koodak" panose="00000700000000000000" pitchFamily="2" charset="-78"/>
            </a:endParaRPr>
          </a:p>
          <a:p>
            <a:pPr algn="r"/>
            <a:r>
              <a:rPr lang="fa-IR" sz="3600" dirty="0">
                <a:solidFill>
                  <a:srgbClr val="FF0000"/>
                </a:solidFill>
                <a:cs typeface="B Koodak" panose="00000700000000000000" pitchFamily="2" charset="-78"/>
              </a:rPr>
              <a:t>4-هماهنگی :</a:t>
            </a:r>
            <a:r>
              <a:rPr lang="fa-IR" sz="3600" dirty="0">
                <a:cs typeface="B Koodak" panose="00000700000000000000" pitchFamily="2" charset="-78"/>
              </a:rPr>
              <a:t>ایجاد همنوایی و همسازی و یگانگی در میان فعالیت ها و تلاش ها </a:t>
            </a:r>
            <a:r>
              <a:rPr lang="fa-IR" sz="3600" dirty="0" smtClean="0">
                <a:cs typeface="B Koodak" panose="00000700000000000000" pitchFamily="2" charset="-78"/>
              </a:rPr>
              <a:t>.</a:t>
            </a:r>
          </a:p>
          <a:p>
            <a:pPr algn="r"/>
            <a:endParaRPr lang="fa-IR" sz="1050" dirty="0">
              <a:cs typeface="B Koodak" panose="00000700000000000000" pitchFamily="2" charset="-78"/>
            </a:endParaRPr>
          </a:p>
          <a:p>
            <a:pPr algn="r"/>
            <a:r>
              <a:rPr lang="fa-IR" sz="3600" dirty="0" smtClean="0">
                <a:solidFill>
                  <a:srgbClr val="FF0000"/>
                </a:solidFill>
                <a:cs typeface="B Koodak" panose="00000700000000000000" pitchFamily="2" charset="-78"/>
              </a:rPr>
              <a:t>5-نظارت:</a:t>
            </a:r>
            <a:r>
              <a:rPr lang="fa-IR" sz="3600" dirty="0" smtClean="0">
                <a:cs typeface="B Koodak" panose="00000700000000000000" pitchFamily="2" charset="-78"/>
              </a:rPr>
              <a:t>نظارت </a:t>
            </a:r>
            <a:r>
              <a:rPr lang="fa-IR" sz="3600" dirty="0">
                <a:cs typeface="B Koodak" panose="00000700000000000000" pitchFamily="2" charset="-78"/>
              </a:rPr>
              <a:t>بر جریان تطابق آنچه </a:t>
            </a:r>
            <a:r>
              <a:rPr lang="fa-IR" sz="3600" dirty="0" smtClean="0">
                <a:cs typeface="B Koodak" panose="00000700000000000000" pitchFamily="2" charset="-78"/>
              </a:rPr>
              <a:t>اتفاق </a:t>
            </a:r>
            <a:r>
              <a:rPr lang="fa-IR" sz="3600" dirty="0">
                <a:cs typeface="B Koodak" panose="00000700000000000000" pitchFamily="2" charset="-78"/>
              </a:rPr>
              <a:t>می افتد با مقررات کتبی و شفاهی .</a:t>
            </a:r>
            <a:endParaRPr lang="en-US" sz="3600" dirty="0">
              <a:cs typeface="B Koodak" panose="00000700000000000000" pitchFamily="2" charset="-78"/>
            </a:endParaRPr>
          </a:p>
        </p:txBody>
      </p:sp>
    </p:spTree>
    <p:extLst>
      <p:ext uri="{BB962C8B-B14F-4D97-AF65-F5344CB8AC3E}">
        <p14:creationId xmlns:p14="http://schemas.microsoft.com/office/powerpoint/2010/main" val="3957380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747F5ECE-BC52-3E4A-899A-7744654CAE8C}"/>
              </a:ext>
            </a:extLst>
          </p:cNvPr>
          <p:cNvSpPr>
            <a:spLocks noGrp="1"/>
          </p:cNvSpPr>
          <p:nvPr>
            <p:ph type="title"/>
          </p:nvPr>
        </p:nvSpPr>
        <p:spPr>
          <a:xfrm>
            <a:off x="0" y="183431"/>
            <a:ext cx="9872421" cy="684475"/>
          </a:xfrm>
        </p:spPr>
        <p:txBody>
          <a:bodyPr>
            <a:normAutofit fontScale="90000"/>
          </a:bodyPr>
          <a:lstStyle/>
          <a:p>
            <a:pPr algn="ctr"/>
            <a:r>
              <a:rPr lang="en-US" sz="4400" dirty="0">
                <a:solidFill>
                  <a:srgbClr val="FF0000"/>
                </a:solidFill>
                <a:cs typeface="B Koodak" panose="00000700000000000000" pitchFamily="2" charset="-78"/>
              </a:rPr>
              <a:t>فعالیت های شش </a:t>
            </a:r>
            <a:r>
              <a:rPr lang="en-US" sz="4400" dirty="0" err="1">
                <a:solidFill>
                  <a:srgbClr val="FF0000"/>
                </a:solidFill>
                <a:cs typeface="B Koodak" panose="00000700000000000000" pitchFamily="2" charset="-78"/>
              </a:rPr>
              <a:t>گانه</a:t>
            </a:r>
            <a:r>
              <a:rPr lang="en-US" sz="4400" dirty="0">
                <a:solidFill>
                  <a:srgbClr val="FF0000"/>
                </a:solidFill>
                <a:cs typeface="B Koodak" panose="00000700000000000000" pitchFamily="2" charset="-78"/>
              </a:rPr>
              <a:t> </a:t>
            </a:r>
            <a:r>
              <a:rPr lang="fa-IR" sz="4400" dirty="0" smtClean="0">
                <a:solidFill>
                  <a:srgbClr val="FF0000"/>
                </a:solidFill>
                <a:cs typeface="B Koodak" panose="00000700000000000000" pitchFamily="2" charset="-78"/>
              </a:rPr>
              <a:t>سازمانهای صنعتی </a:t>
            </a:r>
            <a:r>
              <a:rPr lang="en-US" sz="4400" dirty="0" err="1" smtClean="0">
                <a:solidFill>
                  <a:srgbClr val="FF0000"/>
                </a:solidFill>
                <a:cs typeface="B Koodak" panose="00000700000000000000" pitchFamily="2" charset="-78"/>
              </a:rPr>
              <a:t>از</a:t>
            </a:r>
            <a:r>
              <a:rPr lang="en-US" sz="4400" dirty="0" smtClean="0">
                <a:solidFill>
                  <a:srgbClr val="FF0000"/>
                </a:solidFill>
                <a:cs typeface="B Koodak" panose="00000700000000000000" pitchFamily="2" charset="-78"/>
              </a:rPr>
              <a:t> </a:t>
            </a:r>
            <a:r>
              <a:rPr lang="en-US" sz="4400" dirty="0">
                <a:solidFill>
                  <a:srgbClr val="FF0000"/>
                </a:solidFill>
                <a:cs typeface="B Koodak" panose="00000700000000000000" pitchFamily="2" charset="-78"/>
              </a:rPr>
              <a:t>نظر فایول</a:t>
            </a:r>
            <a:r>
              <a:rPr lang="en-US" dirty="0"/>
              <a:t>          </a:t>
            </a:r>
            <a:endParaRPr lang="fa-IR" dirty="0"/>
          </a:p>
        </p:txBody>
      </p:sp>
      <p:sp>
        <p:nvSpPr>
          <p:cNvPr id="3" name="نگهدارنده مکان تصویر 2">
            <a:extLst>
              <a:ext uri="{FF2B5EF4-FFF2-40B4-BE49-F238E27FC236}">
                <a16:creationId xmlns="" xmlns:a16="http://schemas.microsoft.com/office/drawing/2014/main" id="{AE2B42B1-45F7-7843-866A-FFEC003BACBC}"/>
              </a:ext>
            </a:extLst>
          </p:cNvPr>
          <p:cNvSpPr>
            <a:spLocks noGrp="1"/>
          </p:cNvSpPr>
          <p:nvPr>
            <p:ph idx="1"/>
          </p:nvPr>
        </p:nvSpPr>
        <p:spPr>
          <a:xfrm>
            <a:off x="0" y="867906"/>
            <a:ext cx="12192000" cy="5990094"/>
          </a:xfrm>
        </p:spPr>
        <p:txBody>
          <a:bodyPr>
            <a:normAutofit fontScale="32500" lnSpcReduction="20000"/>
          </a:bodyPr>
          <a:lstStyle/>
          <a:p>
            <a:pPr fontAlgn="base"/>
            <a:r>
              <a:rPr lang="fa-IR" sz="5900" b="1" i="0" dirty="0">
                <a:solidFill>
                  <a:srgbClr val="222222"/>
                </a:solidFill>
                <a:effectLst/>
                <a:latin typeface="inherit"/>
                <a:cs typeface="B Koodak" panose="00000700000000000000" pitchFamily="2" charset="-78"/>
              </a:rPr>
              <a:t>فعالیت‌های فنی : ( تولید و </a:t>
            </a:r>
            <a:r>
              <a:rPr lang="fa-IR" sz="5900" b="1" i="0" dirty="0" smtClean="0">
                <a:solidFill>
                  <a:srgbClr val="222222"/>
                </a:solidFill>
                <a:effectLst/>
                <a:latin typeface="inherit"/>
                <a:cs typeface="B Koodak" panose="00000700000000000000" pitchFamily="2" charset="-78"/>
              </a:rPr>
              <a:t>...)</a:t>
            </a:r>
          </a:p>
          <a:p>
            <a:pPr fontAlgn="base"/>
            <a:endParaRPr lang="fa-IR" sz="5900" b="1" i="0" dirty="0">
              <a:solidFill>
                <a:srgbClr val="222222"/>
              </a:solidFill>
              <a:effectLst/>
              <a:latin typeface="inherit"/>
              <a:cs typeface="B Koodak" panose="00000700000000000000" pitchFamily="2" charset="-78"/>
            </a:endParaRPr>
          </a:p>
          <a:p>
            <a:pPr fontAlgn="base"/>
            <a:r>
              <a:rPr lang="fa-IR" sz="5900" b="1" i="0" dirty="0">
                <a:solidFill>
                  <a:srgbClr val="222222"/>
                </a:solidFill>
                <a:effectLst/>
                <a:latin typeface="inherit"/>
                <a:cs typeface="B Koodak" panose="00000700000000000000" pitchFamily="2" charset="-78"/>
              </a:rPr>
              <a:t>فعالیت‌های بازرگانی : (خرید ، فروش و </a:t>
            </a:r>
            <a:r>
              <a:rPr lang="fa-IR" sz="5900" b="1" i="0" dirty="0" smtClean="0">
                <a:solidFill>
                  <a:srgbClr val="222222"/>
                </a:solidFill>
                <a:effectLst/>
                <a:latin typeface="inherit"/>
                <a:cs typeface="B Koodak" panose="00000700000000000000" pitchFamily="2" charset="-78"/>
              </a:rPr>
              <a:t>...)</a:t>
            </a:r>
          </a:p>
          <a:p>
            <a:pPr fontAlgn="base"/>
            <a:endParaRPr lang="fa-IR" sz="5900" b="1" i="0" dirty="0">
              <a:solidFill>
                <a:srgbClr val="222222"/>
              </a:solidFill>
              <a:effectLst/>
              <a:latin typeface="inherit"/>
              <a:cs typeface="B Koodak" panose="00000700000000000000" pitchFamily="2" charset="-78"/>
            </a:endParaRPr>
          </a:p>
          <a:p>
            <a:pPr fontAlgn="base"/>
            <a:r>
              <a:rPr lang="fa-IR" sz="5900" b="1" i="0" dirty="0">
                <a:solidFill>
                  <a:srgbClr val="222222"/>
                </a:solidFill>
                <a:effectLst/>
                <a:latin typeface="inherit"/>
                <a:cs typeface="B Koodak" panose="00000700000000000000" pitchFamily="2" charset="-78"/>
              </a:rPr>
              <a:t>فعالیت‌های مالی : (به دست آوردن سرمایه و </a:t>
            </a:r>
            <a:r>
              <a:rPr lang="fa-IR" sz="5900" b="1" i="0" dirty="0" smtClean="0">
                <a:solidFill>
                  <a:srgbClr val="222222"/>
                </a:solidFill>
                <a:effectLst/>
                <a:latin typeface="inherit"/>
                <a:cs typeface="B Koodak" panose="00000700000000000000" pitchFamily="2" charset="-78"/>
              </a:rPr>
              <a:t>...)</a:t>
            </a:r>
          </a:p>
          <a:p>
            <a:pPr fontAlgn="base"/>
            <a:endParaRPr lang="fa-IR" sz="5900" b="1" i="0" dirty="0">
              <a:solidFill>
                <a:srgbClr val="222222"/>
              </a:solidFill>
              <a:effectLst/>
              <a:latin typeface="inherit"/>
              <a:cs typeface="B Koodak" panose="00000700000000000000" pitchFamily="2" charset="-78"/>
            </a:endParaRPr>
          </a:p>
          <a:p>
            <a:pPr fontAlgn="base"/>
            <a:r>
              <a:rPr lang="fa-IR" sz="5900" b="1" i="0" dirty="0">
                <a:solidFill>
                  <a:srgbClr val="222222"/>
                </a:solidFill>
                <a:effectLst/>
                <a:latin typeface="inherit"/>
                <a:cs typeface="B Koodak" panose="00000700000000000000" pitchFamily="2" charset="-78"/>
              </a:rPr>
              <a:t>فعالیت‌های امنیتی: ( نگهداری اموال و </a:t>
            </a:r>
            <a:r>
              <a:rPr lang="fa-IR" sz="5900" b="1" i="0" dirty="0" smtClean="0">
                <a:solidFill>
                  <a:srgbClr val="222222"/>
                </a:solidFill>
                <a:effectLst/>
                <a:latin typeface="inherit"/>
                <a:cs typeface="B Koodak" panose="00000700000000000000" pitchFamily="2" charset="-78"/>
              </a:rPr>
              <a:t>...)</a:t>
            </a:r>
          </a:p>
          <a:p>
            <a:pPr fontAlgn="base"/>
            <a:endParaRPr lang="fa-IR" sz="5900" b="1" i="0" dirty="0">
              <a:solidFill>
                <a:srgbClr val="222222"/>
              </a:solidFill>
              <a:effectLst/>
              <a:latin typeface="inherit"/>
              <a:cs typeface="B Koodak" panose="00000700000000000000" pitchFamily="2" charset="-78"/>
            </a:endParaRPr>
          </a:p>
          <a:p>
            <a:pPr fontAlgn="base"/>
            <a:r>
              <a:rPr lang="fa-IR" sz="5900" b="1" i="0" dirty="0">
                <a:solidFill>
                  <a:srgbClr val="222222"/>
                </a:solidFill>
                <a:effectLst/>
                <a:latin typeface="inherit"/>
                <a:cs typeface="B Koodak" panose="00000700000000000000" pitchFamily="2" charset="-78"/>
              </a:rPr>
              <a:t>فعالیت‌های حسابداری : ( تأمین اطلاعات مالی و </a:t>
            </a:r>
            <a:r>
              <a:rPr lang="fa-IR" sz="5900" b="1" i="0" dirty="0" smtClean="0">
                <a:solidFill>
                  <a:srgbClr val="222222"/>
                </a:solidFill>
                <a:effectLst/>
                <a:latin typeface="inherit"/>
                <a:cs typeface="B Koodak" panose="00000700000000000000" pitchFamily="2" charset="-78"/>
              </a:rPr>
              <a:t>...)</a:t>
            </a:r>
          </a:p>
          <a:p>
            <a:pPr fontAlgn="base"/>
            <a:endParaRPr lang="fa-IR" sz="5900" b="1" i="0" dirty="0">
              <a:solidFill>
                <a:srgbClr val="222222"/>
              </a:solidFill>
              <a:effectLst/>
              <a:latin typeface="inherit"/>
              <a:cs typeface="B Koodak" panose="00000700000000000000" pitchFamily="2" charset="-78"/>
            </a:endParaRPr>
          </a:p>
          <a:p>
            <a:pPr fontAlgn="base"/>
            <a:r>
              <a:rPr lang="fa-IR" sz="5900" b="1" i="0" dirty="0">
                <a:solidFill>
                  <a:srgbClr val="222222"/>
                </a:solidFill>
                <a:effectLst/>
                <a:latin typeface="inherit"/>
                <a:cs typeface="B Koodak" panose="00000700000000000000" pitchFamily="2" charset="-78"/>
              </a:rPr>
              <a:t>فعالیت‌های مدیریتی : (برنامه‌ریزی ، سازماندهی و </a:t>
            </a:r>
            <a:r>
              <a:rPr lang="fa-IR" sz="5900" b="1" i="0" dirty="0" smtClean="0">
                <a:solidFill>
                  <a:srgbClr val="222222"/>
                </a:solidFill>
                <a:effectLst/>
                <a:latin typeface="inherit"/>
                <a:cs typeface="B Koodak" panose="00000700000000000000" pitchFamily="2" charset="-78"/>
              </a:rPr>
              <a:t>...)</a:t>
            </a:r>
          </a:p>
          <a:p>
            <a:pPr fontAlgn="base"/>
            <a:endParaRPr lang="fa-IR" sz="2500" b="1" i="0" dirty="0" smtClean="0">
              <a:solidFill>
                <a:srgbClr val="222222"/>
              </a:solidFill>
              <a:effectLst/>
              <a:latin typeface="inherit"/>
              <a:cs typeface="B Koodak" panose="00000700000000000000" pitchFamily="2" charset="-78"/>
            </a:endParaRPr>
          </a:p>
          <a:p>
            <a:pPr fontAlgn="base"/>
            <a:r>
              <a:rPr lang="fa-IR" sz="5900" b="1" dirty="0">
                <a:latin typeface="Traditional Arabic" pitchFamily="18" charset="-78"/>
                <a:cs typeface="B Koodak" panose="00000700000000000000" pitchFamily="2" charset="-78"/>
              </a:rPr>
              <a:t>پیچیدگی یا سادگی،بزرگی یا کوچکی سازمان ماهیت فعالیت های کلی آن را تغییر </a:t>
            </a:r>
            <a:r>
              <a:rPr lang="fa-IR" sz="5900" b="1" dirty="0" smtClean="0">
                <a:latin typeface="Traditional Arabic" pitchFamily="18" charset="-78"/>
                <a:cs typeface="B Koodak" panose="00000700000000000000" pitchFamily="2" charset="-78"/>
              </a:rPr>
              <a:t>نمی دهد </a:t>
            </a:r>
            <a:r>
              <a:rPr lang="fa-IR" sz="5900" b="1" dirty="0">
                <a:latin typeface="Traditional Arabic" pitchFamily="18" charset="-78"/>
                <a:cs typeface="B Koodak" panose="00000700000000000000" pitchFamily="2" charset="-78"/>
              </a:rPr>
              <a:t>و انجام فعالیت های شش گانه فوق اجتناب ناپذیر است.</a:t>
            </a:r>
          </a:p>
          <a:p>
            <a:pPr fontAlgn="base"/>
            <a:endParaRPr lang="fa-IR" sz="5900" b="1" i="0" dirty="0">
              <a:solidFill>
                <a:srgbClr val="222222"/>
              </a:solidFill>
              <a:effectLst/>
              <a:latin typeface="inherit"/>
              <a:cs typeface="B Koodak" panose="00000700000000000000" pitchFamily="2" charset="-78"/>
            </a:endParaRPr>
          </a:p>
          <a:p>
            <a:pPr marL="0" indent="0">
              <a:buNone/>
            </a:pPr>
            <a:r>
              <a:rPr lang="en-US" sz="5900" b="1" dirty="0">
                <a:cs typeface="B Koodak" panose="00000700000000000000" pitchFamily="2" charset="-78"/>
              </a:rPr>
              <a:t> </a:t>
            </a:r>
            <a:r>
              <a:rPr lang="fa-IR" sz="5900" b="1" dirty="0" smtClean="0">
                <a:effectLst/>
                <a:latin typeface="inherit"/>
                <a:cs typeface="B Koodak" panose="00000700000000000000" pitchFamily="2" charset="-78"/>
              </a:rPr>
              <a:t>فایول </a:t>
            </a:r>
            <a:r>
              <a:rPr lang="fa-IR" sz="5900" b="1" dirty="0">
                <a:effectLst/>
                <a:latin typeface="inherit"/>
                <a:cs typeface="B Koodak" panose="00000700000000000000" pitchFamily="2" charset="-78"/>
              </a:rPr>
              <a:t>معتقد است 5 فعالیت اول به اندازه کافی شناخته شده و فعالیت ششم </a:t>
            </a:r>
            <a:r>
              <a:rPr lang="fa-IR" sz="5900" b="1" dirty="0">
                <a:solidFill>
                  <a:srgbClr val="FF0000"/>
                </a:solidFill>
                <a:effectLst/>
                <a:latin typeface="inherit"/>
                <a:cs typeface="B Koodak" panose="00000700000000000000" pitchFamily="2" charset="-78"/>
              </a:rPr>
              <a:t>" فعالیت مدیریتی" </a:t>
            </a:r>
            <a:r>
              <a:rPr lang="fa-IR" sz="5900" b="1" dirty="0" smtClean="0">
                <a:solidFill>
                  <a:srgbClr val="FF0000"/>
                </a:solidFill>
                <a:effectLst/>
                <a:latin typeface="inherit"/>
                <a:cs typeface="B Koodak" panose="00000700000000000000" pitchFamily="2" charset="-78"/>
              </a:rPr>
              <a:t> </a:t>
            </a:r>
            <a:r>
              <a:rPr lang="fa-IR" sz="5900" b="1" dirty="0" smtClean="0">
                <a:effectLst/>
                <a:latin typeface="inherit"/>
                <a:cs typeface="B Koodak" panose="00000700000000000000" pitchFamily="2" charset="-78"/>
              </a:rPr>
              <a:t>نیاز </a:t>
            </a:r>
            <a:r>
              <a:rPr lang="fa-IR" sz="5900" b="1" dirty="0">
                <a:effectLst/>
                <a:latin typeface="inherit"/>
                <a:cs typeface="B Koodak" panose="00000700000000000000" pitchFamily="2" charset="-78"/>
              </a:rPr>
              <a:t>به توضیح بیشتری دارد.</a:t>
            </a:r>
          </a:p>
          <a:p>
            <a:pPr marL="0" indent="0">
              <a:buNone/>
            </a:pPr>
            <a:r>
              <a:rPr lang="fa-IR" dirty="0"/>
              <a:t/>
            </a:r>
            <a:br>
              <a:rPr lang="fa-IR" dirty="0"/>
            </a:br>
            <a:endParaRPr lang="fa-IR" dirty="0"/>
          </a:p>
        </p:txBody>
      </p:sp>
    </p:spTree>
    <p:extLst>
      <p:ext uri="{BB962C8B-B14F-4D97-AF65-F5344CB8AC3E}">
        <p14:creationId xmlns:p14="http://schemas.microsoft.com/office/powerpoint/2010/main" val="24249919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0447" y="379119"/>
            <a:ext cx="11577234" cy="5170646"/>
          </a:xfrm>
          <a:prstGeom prst="rect">
            <a:avLst/>
          </a:prstGeom>
        </p:spPr>
        <p:txBody>
          <a:bodyPr wrap="square">
            <a:spAutoFit/>
          </a:bodyPr>
          <a:lstStyle/>
          <a:p>
            <a:pPr algn="r"/>
            <a:r>
              <a:rPr lang="fa-IR" sz="5400" dirty="0">
                <a:solidFill>
                  <a:srgbClr val="FF0000"/>
                </a:solidFill>
                <a:cs typeface="B Badr" panose="00000400000000000000" pitchFamily="2" charset="-78"/>
              </a:rPr>
              <a:t>۵</a:t>
            </a:r>
            <a:r>
              <a:rPr lang="fa-IR" sz="5400" dirty="0">
                <a:cs typeface="B Badr" panose="00000400000000000000" pitchFamily="2" charset="-78"/>
              </a:rPr>
              <a:t> </a:t>
            </a:r>
            <a:r>
              <a:rPr lang="fa-IR" sz="6000" dirty="0" smtClean="0">
                <a:solidFill>
                  <a:srgbClr val="FF0000"/>
                </a:solidFill>
                <a:cs typeface="B Badr" panose="00000400000000000000" pitchFamily="2" charset="-78"/>
              </a:rPr>
              <a:t>وظیفه </a:t>
            </a:r>
            <a:r>
              <a:rPr lang="fa-IR" sz="6000" dirty="0">
                <a:solidFill>
                  <a:srgbClr val="FF0000"/>
                </a:solidFill>
                <a:cs typeface="B Badr" panose="00000400000000000000" pitchFamily="2" charset="-78"/>
              </a:rPr>
              <a:t>اداری مدیران </a:t>
            </a:r>
            <a:endParaRPr lang="fa-IR" sz="6000" dirty="0" smtClean="0">
              <a:solidFill>
                <a:srgbClr val="FF0000"/>
              </a:solidFill>
              <a:cs typeface="B Badr" panose="00000400000000000000" pitchFamily="2" charset="-78"/>
            </a:endParaRPr>
          </a:p>
          <a:p>
            <a:pPr algn="ctr"/>
            <a:r>
              <a:rPr lang="fa-IR" sz="5400" dirty="0" smtClean="0">
                <a:solidFill>
                  <a:srgbClr val="00B0F0"/>
                </a:solidFill>
                <a:cs typeface="B Badr" panose="00000400000000000000" pitchFamily="2" charset="-78"/>
              </a:rPr>
              <a:t>● </a:t>
            </a:r>
            <a:r>
              <a:rPr lang="fa-IR" sz="5400" dirty="0">
                <a:solidFill>
                  <a:srgbClr val="00B0F0"/>
                </a:solidFill>
                <a:cs typeface="B Badr" panose="00000400000000000000" pitchFamily="2" charset="-78"/>
              </a:rPr>
              <a:t>طراحی و </a:t>
            </a:r>
            <a:r>
              <a:rPr lang="fa-IR" sz="5400" dirty="0" smtClean="0">
                <a:solidFill>
                  <a:srgbClr val="00B0F0"/>
                </a:solidFill>
                <a:cs typeface="B Badr" panose="00000400000000000000" pitchFamily="2" charset="-78"/>
              </a:rPr>
              <a:t>برنامه ریزی                </a:t>
            </a:r>
          </a:p>
          <a:p>
            <a:pPr algn="ctr"/>
            <a:r>
              <a:rPr lang="fa-IR" sz="5400" dirty="0" smtClean="0">
                <a:cs typeface="B Badr" panose="00000400000000000000" pitchFamily="2" charset="-78"/>
              </a:rPr>
              <a:t>● سازماندهی            </a:t>
            </a:r>
          </a:p>
          <a:p>
            <a:r>
              <a:rPr lang="fa-IR" sz="5400" dirty="0" smtClean="0">
                <a:solidFill>
                  <a:srgbClr val="FF0000"/>
                </a:solidFill>
                <a:cs typeface="B Badr" panose="00000400000000000000" pitchFamily="2" charset="-78"/>
              </a:rPr>
              <a:t>● فرماندهی کارکنان                </a:t>
            </a:r>
          </a:p>
          <a:p>
            <a:pPr algn="ctr"/>
            <a:r>
              <a:rPr lang="fa-IR" sz="5400" dirty="0" smtClean="0">
                <a:cs typeface="B Badr" panose="00000400000000000000" pitchFamily="2" charset="-78"/>
              </a:rPr>
              <a:t>                                 </a:t>
            </a:r>
            <a:r>
              <a:rPr lang="fa-IR" sz="5400" dirty="0">
                <a:solidFill>
                  <a:srgbClr val="00B050"/>
                </a:solidFill>
                <a:cs typeface="B Badr" panose="00000400000000000000" pitchFamily="2" charset="-78"/>
              </a:rPr>
              <a:t>● </a:t>
            </a:r>
            <a:r>
              <a:rPr lang="fa-IR" sz="5400" dirty="0" smtClean="0">
                <a:solidFill>
                  <a:srgbClr val="00B050"/>
                </a:solidFill>
                <a:cs typeface="B Badr" panose="00000400000000000000" pitchFamily="2" charset="-78"/>
              </a:rPr>
              <a:t>هماهنگی </a:t>
            </a:r>
            <a:r>
              <a:rPr lang="fa-IR" sz="5400" dirty="0">
                <a:solidFill>
                  <a:srgbClr val="00B050"/>
                </a:solidFill>
                <a:cs typeface="B Badr" panose="00000400000000000000" pitchFamily="2" charset="-78"/>
              </a:rPr>
              <a:t>فعالیت </a:t>
            </a:r>
            <a:r>
              <a:rPr lang="fa-IR" sz="5400" dirty="0" smtClean="0">
                <a:solidFill>
                  <a:srgbClr val="00B050"/>
                </a:solidFill>
                <a:cs typeface="B Badr" panose="00000400000000000000" pitchFamily="2" charset="-78"/>
              </a:rPr>
              <a:t>ها</a:t>
            </a:r>
          </a:p>
          <a:p>
            <a:r>
              <a:rPr lang="fa-IR" sz="5400" dirty="0" smtClean="0">
                <a:solidFill>
                  <a:srgbClr val="C00000"/>
                </a:solidFill>
                <a:cs typeface="B Badr" panose="00000400000000000000" pitchFamily="2" charset="-78"/>
              </a:rPr>
              <a:t>● </a:t>
            </a:r>
            <a:r>
              <a:rPr lang="fa-IR" sz="5400" dirty="0">
                <a:solidFill>
                  <a:srgbClr val="C00000"/>
                </a:solidFill>
                <a:cs typeface="B Badr" panose="00000400000000000000" pitchFamily="2" charset="-78"/>
              </a:rPr>
              <a:t>کنترل عملکرد</a:t>
            </a:r>
            <a:endParaRPr lang="en-US" sz="5400" dirty="0">
              <a:solidFill>
                <a:srgbClr val="C00000"/>
              </a:solidFill>
              <a:cs typeface="B Badr" panose="00000400000000000000" pitchFamily="2" charset="-78"/>
            </a:endParaRPr>
          </a:p>
        </p:txBody>
      </p:sp>
      <p:sp>
        <p:nvSpPr>
          <p:cNvPr id="2" name="Rectangle 1"/>
          <p:cNvSpPr/>
          <p:nvPr/>
        </p:nvSpPr>
        <p:spPr>
          <a:xfrm>
            <a:off x="1022888" y="5770557"/>
            <a:ext cx="9903417" cy="707886"/>
          </a:xfrm>
          <a:prstGeom prst="rect">
            <a:avLst/>
          </a:prstGeom>
        </p:spPr>
        <p:txBody>
          <a:bodyPr wrap="square">
            <a:spAutoFit/>
          </a:bodyPr>
          <a:lstStyle/>
          <a:p>
            <a:pPr algn="ctr"/>
            <a:r>
              <a:rPr lang="fa-IR" sz="4000" i="1" dirty="0">
                <a:ln w="0"/>
                <a:effectLst>
                  <a:outerShdw blurRad="38100" dist="19050" dir="2700000" algn="tl" rotWithShape="0">
                    <a:schemeClr val="dk1">
                      <a:alpha val="40000"/>
                    </a:schemeClr>
                  </a:outerShdw>
                </a:effectLst>
                <a:cs typeface="B Koodak" panose="00000700000000000000" pitchFamily="2" charset="-78"/>
              </a:rPr>
              <a:t>فایول معتقد بود هیچ چیز ثابتی در مدیریت وجود ندارد</a:t>
            </a:r>
            <a:endParaRPr lang="en-US" sz="4000" dirty="0">
              <a:cs typeface="B Koodak" panose="00000700000000000000" pitchFamily="2" charset="-78"/>
            </a:endParaRPr>
          </a:p>
        </p:txBody>
      </p:sp>
    </p:spTree>
    <p:extLst>
      <p:ext uri="{BB962C8B-B14F-4D97-AF65-F5344CB8AC3E}">
        <p14:creationId xmlns:p14="http://schemas.microsoft.com/office/powerpoint/2010/main" val="2624902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B0279E29-EEAB-8D47-AA27-3C90EA2AAD2C}"/>
              </a:ext>
            </a:extLst>
          </p:cNvPr>
          <p:cNvSpPr>
            <a:spLocks noGrp="1"/>
          </p:cNvSpPr>
          <p:nvPr>
            <p:ph type="title"/>
          </p:nvPr>
        </p:nvSpPr>
        <p:spPr>
          <a:xfrm rot="10800000" flipV="1">
            <a:off x="-139485" y="0"/>
            <a:ext cx="10631838" cy="1039185"/>
          </a:xfrm>
        </p:spPr>
        <p:txBody>
          <a:bodyPr>
            <a:noAutofit/>
          </a:bodyPr>
          <a:lstStyle/>
          <a:p>
            <a:r>
              <a:rPr lang="fa-IR" sz="2800" dirty="0" smtClean="0"/>
              <a:t/>
            </a:r>
            <a:br>
              <a:rPr lang="fa-IR" sz="2800" dirty="0" smtClean="0"/>
            </a:br>
            <a:r>
              <a:rPr lang="fa-IR" sz="4400" dirty="0" smtClean="0">
                <a:solidFill>
                  <a:srgbClr val="FF0000"/>
                </a:solidFill>
                <a:cs typeface="B Koodak" panose="00000700000000000000" pitchFamily="2" charset="-78"/>
              </a:rPr>
              <a:t>    </a:t>
            </a:r>
            <a:r>
              <a:rPr lang="en-US" sz="4400" dirty="0" err="1" smtClean="0">
                <a:solidFill>
                  <a:srgbClr val="FF0000"/>
                </a:solidFill>
                <a:cs typeface="B Koodak" panose="00000700000000000000" pitchFamily="2" charset="-78"/>
              </a:rPr>
              <a:t>اصول</a:t>
            </a:r>
            <a:r>
              <a:rPr lang="en-US" sz="4400" dirty="0" smtClean="0">
                <a:solidFill>
                  <a:srgbClr val="FF0000"/>
                </a:solidFill>
                <a:cs typeface="B Koodak" panose="00000700000000000000" pitchFamily="2" charset="-78"/>
              </a:rPr>
              <a:t> </a:t>
            </a:r>
            <a:r>
              <a:rPr lang="en-US" sz="4400" dirty="0">
                <a:solidFill>
                  <a:srgbClr val="FF0000"/>
                </a:solidFill>
                <a:cs typeface="B Koodak" panose="00000700000000000000" pitchFamily="2" charset="-78"/>
              </a:rPr>
              <a:t>چهارده گانه فایول           </a:t>
            </a:r>
            <a:r>
              <a:rPr lang="fa-IR" sz="4400" dirty="0">
                <a:solidFill>
                  <a:srgbClr val="FF0000"/>
                </a:solidFill>
                <a:cs typeface="B Koodak" panose="00000700000000000000" pitchFamily="2" charset="-78"/>
              </a:rPr>
              <a:t>                   </a:t>
            </a:r>
            <a:r>
              <a:rPr lang="en-US" sz="4400" dirty="0">
                <a:solidFill>
                  <a:srgbClr val="FF0000"/>
                </a:solidFill>
                <a:cs typeface="B Koodak" panose="00000700000000000000" pitchFamily="2" charset="-78"/>
              </a:rPr>
              <a:t>       </a:t>
            </a:r>
            <a:endParaRPr lang="fa-IR" sz="4400" dirty="0">
              <a:solidFill>
                <a:srgbClr val="FF0000"/>
              </a:solidFill>
              <a:cs typeface="B Koodak" panose="00000700000000000000" pitchFamily="2" charset="-78"/>
            </a:endParaRPr>
          </a:p>
        </p:txBody>
      </p:sp>
      <p:pic>
        <p:nvPicPr>
          <p:cNvPr id="7" name="تصویر 7">
            <a:extLst>
              <a:ext uri="{FF2B5EF4-FFF2-40B4-BE49-F238E27FC236}">
                <a16:creationId xmlns="" xmlns:a16="http://schemas.microsoft.com/office/drawing/2014/main" id="{381071B7-CAB3-EC4E-B0E1-6EB083935BE1}"/>
              </a:ext>
            </a:extLst>
          </p:cNvPr>
          <p:cNvPicPr>
            <a:picLocks noGrp="1" noChangeAspect="1"/>
          </p:cNvPicPr>
          <p:nvPr>
            <p:ph type="pic" idx="1"/>
          </p:nvPr>
        </p:nvPicPr>
        <p:blipFill rotWithShape="1">
          <a:blip r:embed="rId2"/>
          <a:srcRect l="4556" r="4556"/>
          <a:stretch/>
        </p:blipFill>
        <p:spPr>
          <a:xfrm>
            <a:off x="401450" y="4515916"/>
            <a:ext cx="8386089" cy="2342084"/>
          </a:xfrm>
        </p:spPr>
      </p:pic>
      <p:sp>
        <p:nvSpPr>
          <p:cNvPr id="3" name="نگهدارنده مکان محتوا 2">
            <a:extLst>
              <a:ext uri="{FF2B5EF4-FFF2-40B4-BE49-F238E27FC236}">
                <a16:creationId xmlns="" xmlns:a16="http://schemas.microsoft.com/office/drawing/2014/main" id="{F623FC9A-E472-3045-9D1F-DD86F5ABC56B}"/>
              </a:ext>
            </a:extLst>
          </p:cNvPr>
          <p:cNvSpPr>
            <a:spLocks noGrp="1"/>
          </p:cNvSpPr>
          <p:nvPr>
            <p:ph type="body" sz="half" idx="2"/>
          </p:nvPr>
        </p:nvSpPr>
        <p:spPr>
          <a:xfrm>
            <a:off x="0" y="1197125"/>
            <a:ext cx="12192000" cy="3318791"/>
          </a:xfrm>
        </p:spPr>
        <p:txBody>
          <a:bodyPr>
            <a:normAutofit fontScale="55000" lnSpcReduction="20000"/>
          </a:bodyPr>
          <a:lstStyle/>
          <a:p>
            <a:r>
              <a:rPr lang="fa-IR" sz="6000" b="1" dirty="0" smtClean="0">
                <a:solidFill>
                  <a:schemeClr val="bg1"/>
                </a:solidFill>
                <a:cs typeface="B Koodak" panose="00000700000000000000" pitchFamily="2" charset="-78"/>
              </a:rPr>
              <a:t>1) </a:t>
            </a:r>
            <a:r>
              <a:rPr lang="en-US" sz="6000" b="1" dirty="0" err="1" smtClean="0">
                <a:solidFill>
                  <a:schemeClr val="bg1"/>
                </a:solidFill>
                <a:cs typeface="B Koodak" panose="00000700000000000000" pitchFamily="2" charset="-78"/>
              </a:rPr>
              <a:t>تقسیم</a:t>
            </a:r>
            <a:r>
              <a:rPr lang="en-US" sz="6000" b="1" dirty="0" smtClean="0">
                <a:solidFill>
                  <a:schemeClr val="bg1"/>
                </a:solidFill>
                <a:cs typeface="B Koodak" panose="00000700000000000000" pitchFamily="2" charset="-78"/>
              </a:rPr>
              <a:t> </a:t>
            </a:r>
            <a:r>
              <a:rPr lang="en-US" sz="6000" b="1" dirty="0">
                <a:solidFill>
                  <a:schemeClr val="bg1"/>
                </a:solidFill>
                <a:cs typeface="B Koodak" panose="00000700000000000000" pitchFamily="2" charset="-78"/>
              </a:rPr>
              <a:t>کار:</a:t>
            </a:r>
          </a:p>
          <a:p>
            <a:r>
              <a:rPr lang="fa-IR" sz="6500" b="1" dirty="0" smtClean="0">
                <a:solidFill>
                  <a:schemeClr val="tx1"/>
                </a:solidFill>
                <a:cs typeface="B Koodak" panose="00000700000000000000" pitchFamily="2" charset="-78"/>
              </a:rPr>
              <a:t>اصل </a:t>
            </a:r>
            <a:r>
              <a:rPr lang="fa-IR" sz="6500" b="1" dirty="0">
                <a:solidFill>
                  <a:schemeClr val="tx1"/>
                </a:solidFill>
                <a:cs typeface="B Koodak" panose="00000700000000000000" pitchFamily="2" charset="-78"/>
              </a:rPr>
              <a:t>تخصصی کردن نیروی کار به منطور تمرکز بر فعالیت جهت </a:t>
            </a:r>
            <a:r>
              <a:rPr lang="fa-IR" sz="6500" b="1" dirty="0" smtClean="0">
                <a:solidFill>
                  <a:schemeClr val="tx1"/>
                </a:solidFill>
                <a:cs typeface="B Koodak" panose="00000700000000000000" pitchFamily="2" charset="-78"/>
              </a:rPr>
              <a:t>کارایی . بیشتر</a:t>
            </a:r>
            <a:r>
              <a:rPr lang="fa-IR" sz="6500" dirty="0">
                <a:cs typeface="B Koodak" panose="00000700000000000000" pitchFamily="2" charset="-78"/>
              </a:rPr>
              <a:t>اصل تقسیم کار بیان می کند </a:t>
            </a:r>
            <a:r>
              <a:rPr lang="fa-IR" sz="6500" dirty="0" smtClean="0">
                <a:cs typeface="B Koodak" panose="00000700000000000000" pitchFamily="2" charset="-78"/>
              </a:rPr>
              <a:t>که کارهای </a:t>
            </a:r>
            <a:r>
              <a:rPr lang="fa-IR" sz="6500" dirty="0">
                <a:cs typeface="B Koodak" panose="00000700000000000000" pitchFamily="2" charset="-78"/>
              </a:rPr>
              <a:t>را باید </a:t>
            </a:r>
            <a:r>
              <a:rPr lang="fa-IR" sz="6500" dirty="0" smtClean="0">
                <a:cs typeface="B Koodak" panose="00000700000000000000" pitchFamily="2" charset="-78"/>
              </a:rPr>
              <a:t>به </a:t>
            </a:r>
            <a:r>
              <a:rPr lang="fa-IR" sz="6500" dirty="0">
                <a:cs typeface="B Koodak" panose="00000700000000000000" pitchFamily="2" charset="-78"/>
              </a:rPr>
              <a:t>وظایف کوچک تقسیم کرد و </a:t>
            </a:r>
            <a:r>
              <a:rPr lang="fa-IR" sz="6500" dirty="0" smtClean="0">
                <a:cs typeface="B Koodak" panose="00000700000000000000" pitchFamily="2" charset="-78"/>
              </a:rPr>
              <a:t>هر </a:t>
            </a:r>
            <a:r>
              <a:rPr lang="fa-IR" sz="6500" dirty="0">
                <a:cs typeface="B Koodak" panose="00000700000000000000" pitchFamily="2" charset="-78"/>
              </a:rPr>
              <a:t>بخش را </a:t>
            </a:r>
            <a:r>
              <a:rPr lang="fa-IR" sz="6500" dirty="0" smtClean="0">
                <a:cs typeface="B Koodak" panose="00000700000000000000" pitchFamily="2" charset="-78"/>
              </a:rPr>
              <a:t>به </a:t>
            </a:r>
            <a:r>
              <a:rPr lang="fa-IR" sz="6500" dirty="0">
                <a:cs typeface="B Koodak" panose="00000700000000000000" pitchFamily="2" charset="-78"/>
              </a:rPr>
              <a:t>یک فرد یا </a:t>
            </a:r>
            <a:r>
              <a:rPr lang="fa-IR" sz="6500" dirty="0" smtClean="0">
                <a:cs typeface="B Koodak" panose="00000700000000000000" pitchFamily="2" charset="-78"/>
              </a:rPr>
              <a:t>گروهی </a:t>
            </a:r>
            <a:r>
              <a:rPr lang="fa-IR" sz="6500" dirty="0">
                <a:cs typeface="B Koodak" panose="00000700000000000000" pitchFamily="2" charset="-78"/>
              </a:rPr>
              <a:t>از افراد واگذار نمود. این اصل یکی از </a:t>
            </a:r>
            <a:r>
              <a:rPr lang="fa-IR" sz="6500" dirty="0" smtClean="0">
                <a:cs typeface="B Koodak" panose="00000700000000000000" pitchFamily="2" charset="-78"/>
              </a:rPr>
              <a:t>مهم </a:t>
            </a:r>
            <a:r>
              <a:rPr lang="fa-IR" sz="6500" dirty="0">
                <a:cs typeface="B Koodak" panose="00000700000000000000" pitchFamily="2" charset="-78"/>
              </a:rPr>
              <a:t>ترین اصول مدیریت بود </a:t>
            </a:r>
            <a:r>
              <a:rPr lang="fa-IR" sz="6500" dirty="0" smtClean="0">
                <a:cs typeface="B Koodak" panose="00000700000000000000" pitchFamily="2" charset="-78"/>
              </a:rPr>
              <a:t>که </a:t>
            </a:r>
            <a:r>
              <a:rPr lang="fa-IR" sz="6500" dirty="0">
                <a:cs typeface="B Koodak" panose="00000700000000000000" pitchFamily="2" charset="-78"/>
              </a:rPr>
              <a:t>عملکرد صنایع را </a:t>
            </a:r>
            <a:r>
              <a:rPr lang="fa-IR" sz="6500" dirty="0" smtClean="0">
                <a:cs typeface="B Koodak" panose="00000700000000000000" pitchFamily="2" charset="-78"/>
              </a:rPr>
              <a:t>به </a:t>
            </a:r>
            <a:r>
              <a:rPr lang="fa-IR" sz="6500" dirty="0">
                <a:cs typeface="B Koodak" panose="00000700000000000000" pitchFamily="2" charset="-78"/>
              </a:rPr>
              <a:t>شدت افزایش داد. علاوه بر فایول، تیلور نیز </a:t>
            </a:r>
            <a:r>
              <a:rPr lang="fa-IR" sz="6500" dirty="0" smtClean="0">
                <a:cs typeface="B Koodak" panose="00000700000000000000" pitchFamily="2" charset="-78"/>
              </a:rPr>
              <a:t>به </a:t>
            </a:r>
            <a:r>
              <a:rPr lang="fa-IR" sz="6500" dirty="0">
                <a:cs typeface="B Koodak" panose="00000700000000000000" pitchFamily="2" charset="-78"/>
              </a:rPr>
              <a:t>این موضوع </a:t>
            </a:r>
            <a:r>
              <a:rPr lang="fa-IR" sz="6500" dirty="0" smtClean="0">
                <a:cs typeface="B Koodak" panose="00000700000000000000" pitchFamily="2" charset="-78"/>
              </a:rPr>
              <a:t>توجه </a:t>
            </a:r>
            <a:r>
              <a:rPr lang="fa-IR" sz="6500" dirty="0">
                <a:cs typeface="B Koodak" panose="00000700000000000000" pitchFamily="2" charset="-78"/>
              </a:rPr>
              <a:t>ویژه ای داشت. اساسا خاصیت علوم انسانی </a:t>
            </a:r>
            <a:r>
              <a:rPr lang="fa-IR" sz="6500" dirty="0" smtClean="0">
                <a:cs typeface="B Koodak" panose="00000700000000000000" pitchFamily="2" charset="-78"/>
              </a:rPr>
              <a:t>به گونه </a:t>
            </a:r>
            <a:r>
              <a:rPr lang="fa-IR" sz="6500" dirty="0">
                <a:cs typeface="B Koodak" panose="00000700000000000000" pitchFamily="2" charset="-78"/>
              </a:rPr>
              <a:t>ای است </a:t>
            </a:r>
            <a:r>
              <a:rPr lang="fa-IR" sz="6500" dirty="0" smtClean="0">
                <a:cs typeface="B Koodak" panose="00000700000000000000" pitchFamily="2" charset="-78"/>
              </a:rPr>
              <a:t>که به مرور </a:t>
            </a:r>
            <a:r>
              <a:rPr lang="fa-IR" sz="6500" dirty="0">
                <a:cs typeface="B Koodak" panose="00000700000000000000" pitchFamily="2" charset="-78"/>
              </a:rPr>
              <a:t>تکمیل می شوند و </a:t>
            </a:r>
            <a:r>
              <a:rPr lang="fa-IR" sz="6500" dirty="0" smtClean="0">
                <a:cs typeface="B Koodak" panose="00000700000000000000" pitchFamily="2" charset="-78"/>
              </a:rPr>
              <a:t>بارها </a:t>
            </a:r>
            <a:r>
              <a:rPr lang="fa-IR" sz="6500" dirty="0">
                <a:cs typeface="B Koodak" panose="00000700000000000000" pitchFamily="2" charset="-78"/>
              </a:rPr>
              <a:t>و </a:t>
            </a:r>
            <a:r>
              <a:rPr lang="fa-IR" sz="6500" dirty="0" smtClean="0">
                <a:cs typeface="B Koodak" panose="00000700000000000000" pitchFamily="2" charset="-78"/>
              </a:rPr>
              <a:t>بارها </a:t>
            </a:r>
            <a:r>
              <a:rPr lang="fa-IR" sz="6500" dirty="0">
                <a:cs typeface="B Koodak" panose="00000700000000000000" pitchFamily="2" charset="-78"/>
              </a:rPr>
              <a:t>تکرار.</a:t>
            </a:r>
            <a:endParaRPr lang="fa-IR" sz="6500" b="1" dirty="0">
              <a:solidFill>
                <a:schemeClr val="tx1"/>
              </a:solidFill>
              <a:cs typeface="B Koodak" panose="00000700000000000000" pitchFamily="2" charset="-78"/>
            </a:endParaRPr>
          </a:p>
        </p:txBody>
      </p:sp>
    </p:spTree>
    <p:extLst>
      <p:ext uri="{BB962C8B-B14F-4D97-AF65-F5344CB8AC3E}">
        <p14:creationId xmlns:p14="http://schemas.microsoft.com/office/powerpoint/2010/main" val="5497685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نگهدارنده مکان متن 3">
            <a:extLst>
              <a:ext uri="{FF2B5EF4-FFF2-40B4-BE49-F238E27FC236}">
                <a16:creationId xmlns="" xmlns:a16="http://schemas.microsoft.com/office/drawing/2014/main" id="{5535CB8E-2A2F-6749-B69A-0EF554A8D6F3}"/>
              </a:ext>
            </a:extLst>
          </p:cNvPr>
          <p:cNvSpPr>
            <a:spLocks noGrp="1"/>
          </p:cNvSpPr>
          <p:nvPr>
            <p:ph type="body" sz="half" idx="2"/>
          </p:nvPr>
        </p:nvSpPr>
        <p:spPr>
          <a:xfrm>
            <a:off x="3223647" y="0"/>
            <a:ext cx="8968354" cy="6857999"/>
          </a:xfrm>
        </p:spPr>
        <p:txBody>
          <a:bodyPr>
            <a:noAutofit/>
          </a:bodyPr>
          <a:lstStyle/>
          <a:p>
            <a:r>
              <a:rPr lang="fa-IR" sz="4400" b="1" dirty="0" smtClean="0">
                <a:solidFill>
                  <a:schemeClr val="accent5"/>
                </a:solidFill>
                <a:cs typeface="B Koodak" panose="00000700000000000000" pitchFamily="2" charset="-78"/>
              </a:rPr>
              <a:t>2) اختیار </a:t>
            </a:r>
            <a:r>
              <a:rPr lang="fa-IR" sz="4400" b="1" dirty="0">
                <a:solidFill>
                  <a:schemeClr val="accent5"/>
                </a:solidFill>
                <a:cs typeface="B Koodak" panose="00000700000000000000" pitchFamily="2" charset="-78"/>
              </a:rPr>
              <a:t>و مسئولیت:</a:t>
            </a:r>
          </a:p>
          <a:p>
            <a:r>
              <a:rPr lang="fa-IR" sz="2800" b="0" i="0" dirty="0">
                <a:solidFill>
                  <a:schemeClr val="tx1"/>
                </a:solidFill>
                <a:effectLst/>
                <a:latin typeface="Tahoma" panose="020B0604030504040204" pitchFamily="34" charset="0"/>
                <a:cs typeface="B Koodak" panose="00000700000000000000" pitchFamily="2" charset="-78"/>
              </a:rPr>
              <a:t>اختیار حق صدور دستور </a:t>
            </a:r>
            <a:r>
              <a:rPr lang="fa-IR" sz="2800" dirty="0">
                <a:cs typeface="B Koodak" panose="00000700000000000000" pitchFamily="2" charset="-78"/>
              </a:rPr>
              <a:t>دادن و پاسخگویی مسئولیت در برابر </a:t>
            </a:r>
            <a:r>
              <a:rPr lang="fa-IR" sz="2800" dirty="0" smtClean="0">
                <a:cs typeface="B Koodak" panose="00000700000000000000" pitchFamily="2" charset="-78"/>
              </a:rPr>
              <a:t>نتیجه </a:t>
            </a:r>
            <a:r>
              <a:rPr lang="fa-IR" sz="2800" dirty="0">
                <a:cs typeface="B Koodak" panose="00000700000000000000" pitchFamily="2" charset="-78"/>
              </a:rPr>
              <a:t>اختیار و دستورات است </a:t>
            </a:r>
            <a:r>
              <a:rPr lang="fa-IR" sz="2800" b="0" i="0" dirty="0" smtClean="0">
                <a:solidFill>
                  <a:schemeClr val="tx1"/>
                </a:solidFill>
                <a:effectLst/>
                <a:latin typeface="Tahoma" panose="020B0604030504040204" pitchFamily="34" charset="0"/>
                <a:cs typeface="B Koodak" panose="00000700000000000000" pitchFamily="2" charset="-78"/>
              </a:rPr>
              <a:t>و </a:t>
            </a:r>
            <a:r>
              <a:rPr lang="fa-IR" sz="2800" b="0" i="0" dirty="0">
                <a:solidFill>
                  <a:schemeClr val="tx1"/>
                </a:solidFill>
                <a:effectLst/>
                <a:latin typeface="Tahoma" panose="020B0604030504040204" pitchFamily="34" charset="0"/>
                <a:cs typeface="B Koodak" panose="00000700000000000000" pitchFamily="2" charset="-78"/>
              </a:rPr>
              <a:t>قدرت برای درخواست اطاعت از فرمان. </a:t>
            </a:r>
            <a:r>
              <a:rPr lang="fa-IR" sz="2800" b="0" i="0" dirty="0" smtClean="0">
                <a:solidFill>
                  <a:schemeClr val="tx1"/>
                </a:solidFill>
                <a:effectLst/>
                <a:latin typeface="Tahoma" panose="020B0604030504040204" pitchFamily="34" charset="0"/>
                <a:cs typeface="B Koodak" panose="00000700000000000000" pitchFamily="2" charset="-78"/>
              </a:rPr>
              <a:t>یک </a:t>
            </a:r>
            <a:r>
              <a:rPr lang="fa-IR" sz="2800" b="0" i="0" dirty="0">
                <a:solidFill>
                  <a:schemeClr val="tx1"/>
                </a:solidFill>
                <a:effectLst/>
                <a:latin typeface="Tahoma" panose="020B0604030504040204" pitchFamily="34" charset="0"/>
                <a:cs typeface="B Koodak" panose="00000700000000000000" pitchFamily="2" charset="-78"/>
              </a:rPr>
              <a:t>عضو سازمان در موقعیت و شغلی که قرار دارد، مسئول انجام اهداف سازمان است. برای تشویق و تنبیه افراد به خاطر خوب یا بد انجام دادن وظایف محوله،  وجود مصوبات و مقررات خاصی از سوی مدیر  الزامی </a:t>
            </a:r>
            <a:r>
              <a:rPr lang="fa-IR" sz="2800" b="0" i="0" dirty="0" smtClean="0">
                <a:solidFill>
                  <a:schemeClr val="tx1"/>
                </a:solidFill>
                <a:effectLst/>
                <a:latin typeface="Tahoma" panose="020B0604030504040204" pitchFamily="34" charset="0"/>
                <a:cs typeface="B Koodak" panose="00000700000000000000" pitchFamily="2" charset="-78"/>
              </a:rPr>
              <a:t>است .</a:t>
            </a:r>
            <a:r>
              <a:rPr lang="fa-IR" sz="2800" dirty="0" smtClean="0">
                <a:cs typeface="B Koodak" panose="00000700000000000000" pitchFamily="2" charset="-78"/>
              </a:rPr>
              <a:t> فایول </a:t>
            </a:r>
            <a:r>
              <a:rPr lang="fa-IR" sz="2800" dirty="0">
                <a:cs typeface="B Koodak" panose="00000700000000000000" pitchFamily="2" charset="-78"/>
              </a:rPr>
              <a:t>اعتقاد دارد این دو باید در کنار </a:t>
            </a:r>
            <a:r>
              <a:rPr lang="fa-IR" sz="2800" dirty="0" smtClean="0">
                <a:cs typeface="B Koodak" panose="00000700000000000000" pitchFamily="2" charset="-78"/>
              </a:rPr>
              <a:t>هم </a:t>
            </a:r>
            <a:r>
              <a:rPr lang="fa-IR" sz="2800" dirty="0">
                <a:cs typeface="B Koodak" panose="00000700000000000000" pitchFamily="2" charset="-78"/>
              </a:rPr>
              <a:t>باشند. اگر </a:t>
            </a:r>
            <a:r>
              <a:rPr lang="fa-IR" sz="2800" dirty="0" smtClean="0">
                <a:cs typeface="B Koodak" panose="00000700000000000000" pitchFamily="2" charset="-78"/>
              </a:rPr>
              <a:t>به </a:t>
            </a:r>
            <a:r>
              <a:rPr lang="fa-IR" sz="2800" dirty="0">
                <a:cs typeface="B Koodak" panose="00000700000000000000" pitchFamily="2" charset="-78"/>
              </a:rPr>
              <a:t>مدیر اختیار داده نشود نمی توان او را بازخواست کرد چرا </a:t>
            </a:r>
            <a:r>
              <a:rPr lang="fa-IR" sz="2800" dirty="0" smtClean="0">
                <a:cs typeface="B Koodak" panose="00000700000000000000" pitchFamily="2" charset="-78"/>
              </a:rPr>
              <a:t>که </a:t>
            </a:r>
            <a:r>
              <a:rPr lang="fa-IR" sz="2800" dirty="0">
                <a:cs typeface="B Koodak" panose="00000700000000000000" pitchFamily="2" charset="-78"/>
              </a:rPr>
              <a:t>امور در اختیار او نیست و اگر اختیار داده شود و پاسخگویی و بازخواستی در کار نباشد </a:t>
            </a:r>
            <a:r>
              <a:rPr lang="fa-IR" sz="2800" dirty="0" smtClean="0">
                <a:cs typeface="B Koodak" panose="00000700000000000000" pitchFamily="2" charset="-78"/>
              </a:rPr>
              <a:t>عملکردش</a:t>
            </a:r>
          </a:p>
          <a:p>
            <a:r>
              <a:rPr lang="fa-IR" sz="2800" dirty="0" smtClean="0">
                <a:cs typeface="B Koodak" panose="00000700000000000000" pitchFamily="2" charset="-78"/>
              </a:rPr>
              <a:t> کاهش خواهد </a:t>
            </a:r>
            <a:r>
              <a:rPr lang="fa-IR" sz="2800" dirty="0">
                <a:cs typeface="B Koodak" panose="00000700000000000000" pitchFamily="2" charset="-78"/>
              </a:rPr>
              <a:t>داشت و مدیر دیگر </a:t>
            </a:r>
            <a:r>
              <a:rPr lang="fa-IR" sz="2800" dirty="0" smtClean="0">
                <a:cs typeface="B Koodak" panose="00000700000000000000" pitchFamily="2" charset="-78"/>
              </a:rPr>
              <a:t>اهمیتی به </a:t>
            </a:r>
            <a:r>
              <a:rPr lang="fa-IR" sz="2800" dirty="0">
                <a:cs typeface="B Koodak" panose="00000700000000000000" pitchFamily="2" charset="-78"/>
              </a:rPr>
              <a:t>اثربخش بودن تصمیماتش نمی </a:t>
            </a:r>
            <a:r>
              <a:rPr lang="fa-IR" sz="2800" dirty="0" smtClean="0">
                <a:cs typeface="B Koodak" panose="00000700000000000000" pitchFamily="2" charset="-78"/>
              </a:rPr>
              <a:t>دهد چراکه </a:t>
            </a:r>
            <a:r>
              <a:rPr lang="fa-IR" sz="2800" dirty="0">
                <a:cs typeface="B Koodak" panose="00000700000000000000" pitchFamily="2" charset="-78"/>
              </a:rPr>
              <a:t>قرار نیست بازخواست شود و در برابر اختیاراتش پاسخگو نیست.</a:t>
            </a:r>
            <a:r>
              <a:rPr lang="fa-IR" sz="2800" b="0" i="0" dirty="0" smtClean="0">
                <a:solidFill>
                  <a:schemeClr val="tx1"/>
                </a:solidFill>
                <a:effectLst/>
                <a:latin typeface="Tahoma" panose="020B0604030504040204" pitchFamily="34" charset="0"/>
                <a:cs typeface="B Koodak" panose="00000700000000000000" pitchFamily="2" charset="-78"/>
              </a:rPr>
              <a:t>.</a:t>
            </a:r>
            <a:endParaRPr lang="fa-IR" sz="2800" b="1" dirty="0">
              <a:solidFill>
                <a:schemeClr val="tx1"/>
              </a:solidFill>
              <a:cs typeface="B Koodak" panose="00000700000000000000" pitchFamily="2" charset="-78"/>
            </a:endParaRPr>
          </a:p>
        </p:txBody>
      </p:sp>
      <p:pic>
        <p:nvPicPr>
          <p:cNvPr id="13" name="تصویر 13">
            <a:extLst>
              <a:ext uri="{FF2B5EF4-FFF2-40B4-BE49-F238E27FC236}">
                <a16:creationId xmlns="" xmlns:a16="http://schemas.microsoft.com/office/drawing/2014/main" id="{0069E535-EEB5-0B4B-8311-25408B5BA686}"/>
              </a:ext>
            </a:extLst>
          </p:cNvPr>
          <p:cNvPicPr>
            <a:picLocks noGrp="1" noChangeAspect="1"/>
          </p:cNvPicPr>
          <p:nvPr>
            <p:ph type="pic" idx="1"/>
          </p:nvPr>
        </p:nvPicPr>
        <p:blipFill rotWithShape="1">
          <a:blip r:embed="rId2"/>
          <a:srcRect l="28606" r="28606"/>
          <a:stretch/>
        </p:blipFill>
        <p:spPr>
          <a:xfrm>
            <a:off x="135423" y="143358"/>
            <a:ext cx="3088224" cy="6571281"/>
          </a:xfrm>
        </p:spPr>
      </p:pic>
    </p:spTree>
    <p:extLst>
      <p:ext uri="{BB962C8B-B14F-4D97-AF65-F5344CB8AC3E}">
        <p14:creationId xmlns:p14="http://schemas.microsoft.com/office/powerpoint/2010/main" val="4001203427"/>
      </p:ext>
    </p:extLst>
  </p:cSld>
  <p:clrMapOvr>
    <a:masterClrMapping/>
  </p:clrMapOvr>
  <p:timing>
    <p:tnLst>
      <p:par>
        <p:cTn id="1" dur="indefinite" restart="never" nodeType="tmRoot"/>
      </p:par>
    </p:tnLst>
  </p:timing>
</p:sld>
</file>

<file path=ppt/theme/theme1.xml><?xml version="1.0" encoding="utf-8"?>
<a:theme xmlns:a="http://schemas.openxmlformats.org/drawingml/2006/main" name="وجه">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325</TotalTime>
  <Words>1381</Words>
  <Application>Microsoft Office PowerPoint</Application>
  <PresentationFormat>Widescreen</PresentationFormat>
  <Paragraphs>107</Paragraphs>
  <Slides>21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Arial</vt:lpstr>
      <vt:lpstr>B Badr</vt:lpstr>
      <vt:lpstr>B Koodak</vt:lpstr>
      <vt:lpstr>Calibri</vt:lpstr>
      <vt:lpstr>inherit</vt:lpstr>
      <vt:lpstr>system-ui</vt:lpstr>
      <vt:lpstr>Tahoma</vt:lpstr>
      <vt:lpstr>Traditional Arabic</vt:lpstr>
      <vt:lpstr>Trebuchet MS</vt:lpstr>
      <vt:lpstr>Wingdings 3</vt:lpstr>
      <vt:lpstr>وجه</vt:lpstr>
      <vt:lpstr>      نظریه فایول در مدیریت</vt:lpstr>
      <vt:lpstr>معرفی اجمالی:</vt:lpstr>
      <vt:lpstr>PowerPoint Presentation</vt:lpstr>
      <vt:lpstr>PowerPoint Presentation</vt:lpstr>
      <vt:lpstr>PowerPoint Presentation</vt:lpstr>
      <vt:lpstr>فعالیت های شش گانه سازمانهای صنعتی از نظر فایول          </vt:lpstr>
      <vt:lpstr>PowerPoint Presentation</vt:lpstr>
      <vt:lpstr>     اصول چهارده گانه فایول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نظریه فایول در مدیریت</dc:title>
  <dc:creator>کاربر ناشناخته</dc:creator>
  <cp:lastModifiedBy>rahimi</cp:lastModifiedBy>
  <cp:revision>58</cp:revision>
  <dcterms:created xsi:type="dcterms:W3CDTF">2020-03-12T13:54:44Z</dcterms:created>
  <dcterms:modified xsi:type="dcterms:W3CDTF">2020-05-01T08:53:36Z</dcterms:modified>
</cp:coreProperties>
</file>