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24"/>
  </p:notesMasterIdLst>
  <p:sldIdLst>
    <p:sldId id="256" r:id="rId2"/>
    <p:sldId id="257" r:id="rId3"/>
    <p:sldId id="268" r:id="rId4"/>
    <p:sldId id="275" r:id="rId5"/>
    <p:sldId id="276" r:id="rId6"/>
    <p:sldId id="277" r:id="rId7"/>
    <p:sldId id="278" r:id="rId8"/>
    <p:sldId id="259" r:id="rId9"/>
    <p:sldId id="269" r:id="rId10"/>
    <p:sldId id="280" r:id="rId11"/>
    <p:sldId id="260" r:id="rId12"/>
    <p:sldId id="279" r:id="rId13"/>
    <p:sldId id="281" r:id="rId14"/>
    <p:sldId id="261" r:id="rId15"/>
    <p:sldId id="262" r:id="rId16"/>
    <p:sldId id="265" r:id="rId17"/>
    <p:sldId id="266" r:id="rId18"/>
    <p:sldId id="267" r:id="rId19"/>
    <p:sldId id="271" r:id="rId20"/>
    <p:sldId id="272" r:id="rId21"/>
    <p:sldId id="273" r:id="rId22"/>
    <p:sldId id="274" r:id="rId23"/>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9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55A400-EFF4-4182-A7EB-9F636668DA81}" type="datetimeFigureOut">
              <a:rPr lang="en-US" smtClean="0"/>
              <a:t>5/1/2020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0EDC3F-C153-4382-8342-20F3260CD8CA}" type="slidenum">
              <a:rPr lang="en-US" smtClean="0"/>
              <a:t>‹#›</a:t>
            </a:fld>
            <a:endParaRPr lang="en-US"/>
          </a:p>
        </p:txBody>
      </p:sp>
    </p:spTree>
    <p:extLst>
      <p:ext uri="{BB962C8B-B14F-4D97-AF65-F5344CB8AC3E}">
        <p14:creationId xmlns:p14="http://schemas.microsoft.com/office/powerpoint/2010/main" val="3648779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0EDC3F-C153-4382-8342-20F3260CD8CA}" type="slidenum">
              <a:rPr lang="en-US" smtClean="0"/>
              <a:t>4</a:t>
            </a:fld>
            <a:endParaRPr lang="en-US"/>
          </a:p>
        </p:txBody>
      </p:sp>
    </p:spTree>
    <p:extLst>
      <p:ext uri="{BB962C8B-B14F-4D97-AF65-F5344CB8AC3E}">
        <p14:creationId xmlns:p14="http://schemas.microsoft.com/office/powerpoint/2010/main" val="3755735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a:xfrm>
            <a:off x="5332412" y="5883275"/>
            <a:ext cx="4324044" cy="365125"/>
          </a:xfrm>
        </p:spPr>
        <p:txBody>
          <a:bodyPr/>
          <a:lstStyle/>
          <a:p>
            <a:endParaRPr lang="fa-IR"/>
          </a:p>
        </p:txBody>
      </p:sp>
      <p:sp>
        <p:nvSpPr>
          <p:cNvPr id="6" name="Slide Number Placeholder 5"/>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1575682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62CAACF-662F-401B-9083-BCEBB4E0AF4D}" type="datetimeFigureOut">
              <a:rPr lang="fa-IR" smtClean="0"/>
              <a:t>1441/09/09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2099550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18911586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6090681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3176706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3952990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3700392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34522418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33037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10951856" y="5867131"/>
            <a:ext cx="551167" cy="365125"/>
          </a:xfrm>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3634121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2CAACF-662F-401B-9083-BCEBB4E0AF4D}" type="datetimeFigureOut">
              <a:rPr lang="fa-IR" smtClean="0"/>
              <a:t>1441/09/09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2058152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62CAACF-662F-401B-9083-BCEBB4E0AF4D}" type="datetimeFigureOut">
              <a:rPr lang="fa-IR" smtClean="0"/>
              <a:t>1441/09/09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2440145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62CAACF-662F-401B-9083-BCEBB4E0AF4D}" type="datetimeFigureOut">
              <a:rPr lang="fa-IR" smtClean="0"/>
              <a:t>1441/09/09</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25545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2CAACF-662F-401B-9083-BCEBB4E0AF4D}" type="datetimeFigureOut">
              <a:rPr lang="fa-IR" smtClean="0"/>
              <a:t>1441/09/09</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3178566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2CAACF-662F-401B-9083-BCEBB4E0AF4D}" type="datetimeFigureOut">
              <a:rPr lang="fa-IR" smtClean="0"/>
              <a:t>1441/09/09</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15449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62CAACF-662F-401B-9083-BCEBB4E0AF4D}" type="datetimeFigureOut">
              <a:rPr lang="fa-IR" smtClean="0"/>
              <a:t>1441/09/09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764613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62CAACF-662F-401B-9083-BCEBB4E0AF4D}" type="datetimeFigureOut">
              <a:rPr lang="fa-IR" smtClean="0"/>
              <a:t>1441/09/09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DC42AE1-483C-4848-9BF6-5C666AC90FF2}" type="slidenum">
              <a:rPr lang="fa-IR" smtClean="0"/>
              <a:t>‹#›</a:t>
            </a:fld>
            <a:endParaRPr lang="fa-IR"/>
          </a:p>
        </p:txBody>
      </p:sp>
    </p:spTree>
    <p:extLst>
      <p:ext uri="{BB962C8B-B14F-4D97-AF65-F5344CB8AC3E}">
        <p14:creationId xmlns:p14="http://schemas.microsoft.com/office/powerpoint/2010/main" val="700168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62CAACF-662F-401B-9083-BCEBB4E0AF4D}" type="datetimeFigureOut">
              <a:rPr lang="fa-IR" smtClean="0"/>
              <a:t>1441/09/09</a:t>
            </a:fld>
            <a:endParaRPr lang="fa-I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a-I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DC42AE1-483C-4848-9BF6-5C666AC90FF2}" type="slidenum">
              <a:rPr lang="fa-IR" smtClean="0"/>
              <a:t>‹#›</a:t>
            </a:fld>
            <a:endParaRPr lang="fa-IR"/>
          </a:p>
        </p:txBody>
      </p:sp>
    </p:spTree>
    <p:extLst>
      <p:ext uri="{BB962C8B-B14F-4D97-AF65-F5344CB8AC3E}">
        <p14:creationId xmlns:p14="http://schemas.microsoft.com/office/powerpoint/2010/main" val="2896124795"/>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27998" y="0"/>
            <a:ext cx="4333461" cy="2819655"/>
          </a:xfrm>
          <a:prstGeom prst="rect">
            <a:avLst/>
          </a:prstGeom>
        </p:spPr>
      </p:pic>
      <p:pic>
        <p:nvPicPr>
          <p:cNvPr id="8" name="Picture 7"/>
          <p:cNvPicPr>
            <a:picLocks noChangeAspect="1"/>
          </p:cNvPicPr>
          <p:nvPr/>
        </p:nvPicPr>
        <p:blipFill>
          <a:blip r:embed="rId3"/>
          <a:stretch>
            <a:fillRect/>
          </a:stretch>
        </p:blipFill>
        <p:spPr>
          <a:xfrm>
            <a:off x="4463512" y="3074625"/>
            <a:ext cx="3099660" cy="2915470"/>
          </a:xfrm>
          <a:prstGeom prst="rect">
            <a:avLst/>
          </a:prstGeom>
        </p:spPr>
      </p:pic>
      <p:sp>
        <p:nvSpPr>
          <p:cNvPr id="9" name="TextBox 8"/>
          <p:cNvSpPr txBox="1"/>
          <p:nvPr/>
        </p:nvSpPr>
        <p:spPr>
          <a:xfrm>
            <a:off x="2169763" y="701941"/>
            <a:ext cx="4231037" cy="707886"/>
          </a:xfrm>
          <a:prstGeom prst="rect">
            <a:avLst/>
          </a:prstGeom>
          <a:noFill/>
        </p:spPr>
        <p:txBody>
          <a:bodyPr wrap="square" rtlCol="1">
            <a:spAutoFit/>
          </a:bodyPr>
          <a:lstStyle/>
          <a:p>
            <a:pPr algn="r"/>
            <a:r>
              <a:rPr lang="fa-IR" sz="4000" b="1" dirty="0" smtClean="0">
                <a:solidFill>
                  <a:srgbClr val="FF0000"/>
                </a:solidFill>
                <a:cs typeface="B Koodak" panose="00000700000000000000" pitchFamily="2" charset="-78"/>
              </a:rPr>
              <a:t>       نظریه مک گریگور</a:t>
            </a:r>
            <a:endParaRPr lang="fa-IR" sz="4000" b="1" dirty="0">
              <a:solidFill>
                <a:srgbClr val="FF0000"/>
              </a:solidFill>
              <a:cs typeface="B Koodak" panose="00000700000000000000" pitchFamily="2" charset="-78"/>
            </a:endParaRPr>
          </a:p>
        </p:txBody>
      </p:sp>
      <p:sp>
        <p:nvSpPr>
          <p:cNvPr id="5" name="TextBox 4"/>
          <p:cNvSpPr txBox="1"/>
          <p:nvPr/>
        </p:nvSpPr>
        <p:spPr>
          <a:xfrm>
            <a:off x="0" y="5457337"/>
            <a:ext cx="4231037" cy="707886"/>
          </a:xfrm>
          <a:prstGeom prst="rect">
            <a:avLst/>
          </a:prstGeom>
          <a:noFill/>
        </p:spPr>
        <p:txBody>
          <a:bodyPr wrap="square" rtlCol="1">
            <a:spAutoFit/>
          </a:bodyPr>
          <a:lstStyle/>
          <a:p>
            <a:pPr algn="r"/>
            <a:r>
              <a:rPr lang="fa-IR" sz="4000" b="1" dirty="0" smtClean="0">
                <a:solidFill>
                  <a:srgbClr val="FF0000"/>
                </a:solidFill>
                <a:cs typeface="B Koodak" panose="00000700000000000000" pitchFamily="2" charset="-78"/>
              </a:rPr>
              <a:t>       </a:t>
            </a:r>
            <a:r>
              <a:rPr lang="fa-IR" sz="4000" b="1" dirty="0" smtClean="0">
                <a:solidFill>
                  <a:srgbClr val="FF0000"/>
                </a:solidFill>
                <a:cs typeface="B Koodak" panose="00000700000000000000" pitchFamily="2" charset="-78"/>
              </a:rPr>
              <a:t>             </a:t>
            </a:r>
            <a:r>
              <a:rPr lang="fa-IR" sz="4000" b="1" dirty="0" smtClean="0">
                <a:solidFill>
                  <a:srgbClr val="FF0000"/>
                </a:solidFill>
                <a:cs typeface="B Koodak" panose="00000700000000000000" pitchFamily="2" charset="-78"/>
              </a:rPr>
              <a:t>جلسه نهم</a:t>
            </a:r>
            <a:endParaRPr lang="fa-IR" sz="4000" b="1" dirty="0">
              <a:solidFill>
                <a:srgbClr val="FF0000"/>
              </a:solidFill>
              <a:cs typeface="B Koodak" panose="00000700000000000000" pitchFamily="2" charset="-78"/>
            </a:endParaRPr>
          </a:p>
        </p:txBody>
      </p:sp>
    </p:spTree>
    <p:extLst>
      <p:ext uri="{BB962C8B-B14F-4D97-AF65-F5344CB8AC3E}">
        <p14:creationId xmlns:p14="http://schemas.microsoft.com/office/powerpoint/2010/main" val="20386655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99322" y="245859"/>
            <a:ext cx="5458926" cy="619272"/>
          </a:xfrm>
          <a:prstGeom prst="rect">
            <a:avLst/>
          </a:prstGeom>
          <a:noFill/>
        </p:spPr>
        <p:txBody>
          <a:bodyPr wrap="square" rtlCol="1">
            <a:spAutoFit/>
          </a:bodyPr>
          <a:lstStyle/>
          <a:p>
            <a:pPr algn="r" rtl="1">
              <a:lnSpc>
                <a:spcPct val="107000"/>
              </a:lnSpc>
              <a:spcAft>
                <a:spcPts val="800"/>
              </a:spcAft>
            </a:pPr>
            <a:r>
              <a:rPr lang="fa-IR" sz="3200" dirty="0">
                <a:solidFill>
                  <a:srgbClr val="FF0000"/>
                </a:solidFill>
                <a:latin typeface="Calibri" panose="020F0502020204030204" pitchFamily="34" charset="0"/>
                <a:ea typeface="Calibri" panose="020F0502020204030204" pitchFamily="34" charset="0"/>
                <a:cs typeface="B Koodak" panose="00000700000000000000" pitchFamily="2" charset="-78"/>
              </a:rPr>
              <a:t>رفتار مديران در نظريه </a:t>
            </a:r>
            <a:r>
              <a:rPr lang="en-US" sz="3200"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  : </a:t>
            </a:r>
            <a:r>
              <a:rPr lang="en-US" sz="3200" b="1"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X</a:t>
            </a:r>
            <a:endParaRPr lang="en-US" sz="3200" b="1" dirty="0">
              <a:solidFill>
                <a:srgbClr val="FF0000"/>
              </a:solidFill>
              <a:latin typeface="Calibri" panose="020F0502020204030204" pitchFamily="34" charset="0"/>
              <a:ea typeface="Calibri" panose="020F0502020204030204" pitchFamily="34" charset="0"/>
              <a:cs typeface="B Koodak" panose="00000700000000000000" pitchFamily="2" charset="-78"/>
            </a:endParaRPr>
          </a:p>
        </p:txBody>
      </p:sp>
      <p:sp>
        <p:nvSpPr>
          <p:cNvPr id="5" name="TextBox 4"/>
          <p:cNvSpPr txBox="1"/>
          <p:nvPr/>
        </p:nvSpPr>
        <p:spPr>
          <a:xfrm>
            <a:off x="201478" y="719731"/>
            <a:ext cx="11990522" cy="6017032"/>
          </a:xfrm>
          <a:prstGeom prst="rect">
            <a:avLst/>
          </a:prstGeom>
          <a:noFill/>
        </p:spPr>
        <p:txBody>
          <a:bodyPr wrap="square" rtlCol="1">
            <a:spAutoFit/>
          </a:bodyPr>
          <a:lstStyle/>
          <a:p>
            <a:pPr algn="just" rtl="1">
              <a:lnSpc>
                <a:spcPct val="200000"/>
              </a:lnSpc>
            </a:pPr>
            <a:r>
              <a:rPr lang="fa-IR" sz="2800" b="1" dirty="0" smtClean="0">
                <a:cs typeface="B Koodak" panose="00000700000000000000" pitchFamily="2" charset="-78"/>
              </a:rPr>
              <a:t>1- مديران به كاركنان اطمينان ندارند و نظارت شديد محدودكننده اعمال مي كنند و يك فضاي ترس از تنبيه به وجود مي آورند.</a:t>
            </a:r>
          </a:p>
          <a:p>
            <a:pPr algn="just" rtl="1">
              <a:lnSpc>
                <a:spcPct val="200000"/>
              </a:lnSpc>
            </a:pPr>
            <a:r>
              <a:rPr lang="fa-IR" sz="2800" b="1" dirty="0" smtClean="0">
                <a:cs typeface="B Koodak" panose="00000700000000000000" pitchFamily="2" charset="-78"/>
              </a:rPr>
              <a:t>2- اين مديران اعتقاد دارند كه هر چيزي بايد به سرزنش يك نفر ختم شود.</a:t>
            </a:r>
          </a:p>
          <a:p>
            <a:pPr algn="just" rtl="1">
              <a:lnSpc>
                <a:spcPct val="200000"/>
              </a:lnSpc>
            </a:pPr>
            <a:r>
              <a:rPr lang="fa-IR" sz="2800" b="1" dirty="0" smtClean="0">
                <a:cs typeface="B Koodak" panose="00000700000000000000" pitchFamily="2" charset="-78"/>
              </a:rPr>
              <a:t>3- اين مديران فكر مي كنند كه تنها هدف كاركنان از كاركردن، پول است.</a:t>
            </a:r>
          </a:p>
          <a:p>
            <a:pPr algn="just" rtl="1">
              <a:lnSpc>
                <a:spcPct val="200000"/>
              </a:lnSpc>
            </a:pPr>
            <a:r>
              <a:rPr lang="fa-IR" sz="2800" b="1" dirty="0" smtClean="0">
                <a:cs typeface="B Koodak" panose="00000700000000000000" pitchFamily="2" charset="-78"/>
              </a:rPr>
              <a:t>4- اين مديران در مواجهه با بروز هر اتفاق ناخوشايند سازماني، ابتدا كاركنان را سرزنش مي كنند بدون اينكه از خود بپرسند كه آيا ممكن است سيستمها، سياستها، نبود آموزش يا سؤ مديريت خودش سزاوار سرزنش باشد.</a:t>
            </a:r>
            <a:endParaRPr lang="fa-IR" sz="2800" b="1" dirty="0">
              <a:cs typeface="B Koodak" panose="00000700000000000000" pitchFamily="2" charset="-78"/>
            </a:endParaRPr>
          </a:p>
        </p:txBody>
      </p:sp>
    </p:spTree>
    <p:extLst>
      <p:ext uri="{BB962C8B-B14F-4D97-AF65-F5344CB8AC3E}">
        <p14:creationId xmlns:p14="http://schemas.microsoft.com/office/powerpoint/2010/main" val="17707830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47260" y="166020"/>
            <a:ext cx="8908473" cy="619272"/>
          </a:xfrm>
          <a:prstGeom prst="rect">
            <a:avLst/>
          </a:prstGeom>
          <a:noFill/>
        </p:spPr>
        <p:txBody>
          <a:bodyPr wrap="square" rtlCol="1">
            <a:spAutoFit/>
          </a:bodyPr>
          <a:lstStyle/>
          <a:p>
            <a:pPr algn="r" rtl="1">
              <a:lnSpc>
                <a:spcPct val="107000"/>
              </a:lnSpc>
              <a:spcAft>
                <a:spcPts val="800"/>
              </a:spcAft>
            </a:pPr>
            <a:r>
              <a:rPr lang="fa-IR" sz="3200"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مفروضات </a:t>
            </a:r>
            <a:r>
              <a:rPr lang="fa-IR" sz="3200" dirty="0">
                <a:solidFill>
                  <a:srgbClr val="FF0000"/>
                </a:solidFill>
                <a:latin typeface="Calibri" panose="020F0502020204030204" pitchFamily="34" charset="0"/>
                <a:ea typeface="Calibri" panose="020F0502020204030204" pitchFamily="34" charset="0"/>
                <a:cs typeface="B Koodak" panose="00000700000000000000" pitchFamily="2" charset="-78"/>
              </a:rPr>
              <a:t>نظریه </a:t>
            </a:r>
            <a:r>
              <a:rPr lang="en-US" sz="3200"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 </a:t>
            </a:r>
            <a:r>
              <a:rPr lang="en-US" sz="3200" b="1"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y</a:t>
            </a:r>
            <a:r>
              <a:rPr lang="en-US" sz="3200" dirty="0" smtClean="0">
                <a:solidFill>
                  <a:srgbClr val="FF0000"/>
                </a:solidFill>
                <a:latin typeface="Arial" panose="020B0604020202020204" pitchFamily="34" charset="0"/>
                <a:ea typeface="Calibri" panose="020F0502020204030204" pitchFamily="34" charset="0"/>
                <a:cs typeface="B Koodak" panose="00000700000000000000" pitchFamily="2" charset="-78"/>
              </a:rPr>
              <a:t> </a:t>
            </a:r>
            <a:r>
              <a:rPr lang="fa-IR" sz="3200" dirty="0">
                <a:solidFill>
                  <a:srgbClr val="FF0000"/>
                </a:solidFill>
                <a:latin typeface="Arial" panose="020B0604020202020204" pitchFamily="34" charset="0"/>
                <a:ea typeface="Calibri" panose="020F0502020204030204" pitchFamily="34" charset="0"/>
                <a:cs typeface="B Koodak" panose="00000700000000000000" pitchFamily="2" charset="-78"/>
              </a:rPr>
              <a:t>عبارتند از:</a:t>
            </a:r>
            <a:endParaRPr lang="en-US" sz="3200" dirty="0">
              <a:solidFill>
                <a:srgbClr val="FF0000"/>
              </a:solidFill>
              <a:latin typeface="Calibri" panose="020F0502020204030204" pitchFamily="34" charset="0"/>
              <a:ea typeface="Calibri" panose="020F0502020204030204" pitchFamily="34" charset="0"/>
              <a:cs typeface="B Koodak" panose="00000700000000000000" pitchFamily="2" charset="-78"/>
            </a:endParaRPr>
          </a:p>
        </p:txBody>
      </p:sp>
      <p:sp>
        <p:nvSpPr>
          <p:cNvPr id="5" name="TextBox 4"/>
          <p:cNvSpPr txBox="1"/>
          <p:nvPr/>
        </p:nvSpPr>
        <p:spPr>
          <a:xfrm>
            <a:off x="0" y="1219200"/>
            <a:ext cx="12191999" cy="5245154"/>
          </a:xfrm>
          <a:prstGeom prst="rect">
            <a:avLst/>
          </a:prstGeom>
          <a:noFill/>
        </p:spPr>
        <p:txBody>
          <a:bodyPr wrap="square" rtlCol="1">
            <a:spAutoFit/>
          </a:bodyPr>
          <a:lstStyle/>
          <a:p>
            <a:pPr algn="just" rtl="1">
              <a:lnSpc>
                <a:spcPct val="107000"/>
              </a:lnSpc>
              <a:spcAft>
                <a:spcPts val="800"/>
              </a:spcAft>
            </a:pPr>
            <a:r>
              <a:rPr lang="fa-IR" sz="3200" b="1" dirty="0" smtClean="0">
                <a:latin typeface="Calibri" panose="020F0502020204030204" pitchFamily="34" charset="0"/>
                <a:ea typeface="Calibri" panose="020F0502020204030204" pitchFamily="34" charset="0"/>
                <a:cs typeface="B Koodak" panose="00000700000000000000" pitchFamily="2" charset="-78"/>
              </a:rPr>
              <a:t>1) کار </a:t>
            </a:r>
            <a:r>
              <a:rPr lang="fa-IR" sz="3200" b="1" dirty="0">
                <a:latin typeface="Calibri" panose="020F0502020204030204" pitchFamily="34" charset="0"/>
                <a:ea typeface="Calibri" panose="020F0502020204030204" pitchFamily="34" charset="0"/>
                <a:cs typeface="B Koodak" panose="00000700000000000000" pitchFamily="2" charset="-78"/>
              </a:rPr>
              <a:t>به طور طبیعی مانند بازی است</a:t>
            </a:r>
            <a:r>
              <a:rPr lang="fa-IR" sz="3200" b="1" dirty="0" smtClean="0">
                <a:latin typeface="Calibri" panose="020F0502020204030204" pitchFamily="34" charset="0"/>
                <a:ea typeface="Calibri" panose="020F0502020204030204" pitchFamily="34" charset="0"/>
                <a:cs typeface="B Koodak" panose="00000700000000000000" pitchFamily="2" charset="-78"/>
              </a:rPr>
              <a:t>؛</a:t>
            </a:r>
          </a:p>
          <a:p>
            <a:pPr algn="just" rtl="1">
              <a:lnSpc>
                <a:spcPct val="107000"/>
              </a:lnSpc>
              <a:spcAft>
                <a:spcPts val="800"/>
              </a:spcAft>
            </a:pPr>
            <a:r>
              <a:rPr lang="fa-IR" sz="3200" b="1" dirty="0" smtClean="0">
                <a:latin typeface="Calibri" panose="020F0502020204030204" pitchFamily="34" charset="0"/>
                <a:ea typeface="Calibri" panose="020F0502020204030204" pitchFamily="34" charset="0"/>
                <a:cs typeface="B Koodak" panose="00000700000000000000" pitchFamily="2" charset="-78"/>
              </a:rPr>
              <a:t>2) معمولاً </a:t>
            </a:r>
            <a:r>
              <a:rPr lang="fa-IR" sz="3200" b="1" dirty="0">
                <a:latin typeface="Calibri" panose="020F0502020204030204" pitchFamily="34" charset="0"/>
                <a:ea typeface="Calibri" panose="020F0502020204030204" pitchFamily="34" charset="0"/>
                <a:cs typeface="B Koodak" panose="00000700000000000000" pitchFamily="2" charset="-78"/>
              </a:rPr>
              <a:t>افراد مسئولیت پذیرند و با اشتیاق به دنبال پذیرش مسئولیت هستند؛</a:t>
            </a:r>
            <a:endParaRPr lang="en-US" sz="3200" b="1" dirty="0">
              <a:latin typeface="Calibri" panose="020F0502020204030204" pitchFamily="34" charset="0"/>
              <a:ea typeface="Calibri" panose="020F0502020204030204" pitchFamily="34" charset="0"/>
              <a:cs typeface="B Koodak" panose="00000700000000000000" pitchFamily="2" charset="-78"/>
            </a:endParaRPr>
          </a:p>
          <a:p>
            <a:pPr algn="just" rtl="1">
              <a:lnSpc>
                <a:spcPct val="107000"/>
              </a:lnSpc>
              <a:spcAft>
                <a:spcPts val="800"/>
              </a:spcAft>
            </a:pPr>
            <a:r>
              <a:rPr lang="fa-IR" sz="3200" b="1" dirty="0">
                <a:latin typeface="Calibri" panose="020F0502020204030204" pitchFamily="34" charset="0"/>
                <a:ea typeface="Calibri" panose="020F0502020204030204" pitchFamily="34" charset="0"/>
                <a:cs typeface="B Koodak" panose="00000700000000000000" pitchFamily="2" charset="-78"/>
              </a:rPr>
              <a:t> </a:t>
            </a:r>
            <a:r>
              <a:rPr lang="fa-IR" sz="3200" b="1" dirty="0" smtClean="0">
                <a:latin typeface="Calibri" panose="020F0502020204030204" pitchFamily="34" charset="0"/>
                <a:ea typeface="Calibri" panose="020F0502020204030204" pitchFamily="34" charset="0"/>
                <a:cs typeface="B Koodak" panose="00000700000000000000" pitchFamily="2" charset="-78"/>
              </a:rPr>
              <a:t>3) اگر </a:t>
            </a:r>
            <a:r>
              <a:rPr lang="fa-IR" sz="3200" b="1" dirty="0">
                <a:latin typeface="Calibri" panose="020F0502020204030204" pitchFamily="34" charset="0"/>
                <a:ea typeface="Calibri" panose="020F0502020204030204" pitchFamily="34" charset="0"/>
                <a:cs typeface="B Koodak" panose="00000700000000000000" pitchFamily="2" charset="-78"/>
              </a:rPr>
              <a:t>افراد به کار خود علاقمند باشند، به طور مناسبی برانگیخته می شوند؛ در واقع احساس رضایت درونی </a:t>
            </a:r>
            <a:r>
              <a:rPr lang="fa-IR" sz="3200" b="1" dirty="0" smtClean="0">
                <a:latin typeface="Calibri" panose="020F0502020204030204" pitchFamily="34" charset="0"/>
                <a:ea typeface="Calibri" panose="020F0502020204030204" pitchFamily="34" charset="0"/>
                <a:cs typeface="B Koodak" panose="00000700000000000000" pitchFamily="2" charset="-78"/>
              </a:rPr>
              <a:t>،بهترین </a:t>
            </a:r>
            <a:r>
              <a:rPr lang="fa-IR" sz="3200" b="1" dirty="0">
                <a:latin typeface="Calibri" panose="020F0502020204030204" pitchFamily="34" charset="0"/>
                <a:ea typeface="Calibri" panose="020F0502020204030204" pitchFamily="34" charset="0"/>
                <a:cs typeface="B Koodak" panose="00000700000000000000" pitchFamily="2" charset="-78"/>
              </a:rPr>
              <a:t>پاداش برای افراد است و شیوه خود کنترلی مؤثرتر از کنترل توسط دیگران است؛</a:t>
            </a:r>
            <a:endParaRPr lang="en-US" sz="3200" b="1" dirty="0">
              <a:latin typeface="Calibri" panose="020F0502020204030204" pitchFamily="34" charset="0"/>
              <a:ea typeface="Calibri" panose="020F0502020204030204" pitchFamily="34" charset="0"/>
              <a:cs typeface="B Koodak" panose="00000700000000000000" pitchFamily="2" charset="-78"/>
            </a:endParaRPr>
          </a:p>
          <a:p>
            <a:pPr algn="just" rtl="1">
              <a:lnSpc>
                <a:spcPct val="107000"/>
              </a:lnSpc>
              <a:spcAft>
                <a:spcPts val="800"/>
              </a:spcAft>
            </a:pPr>
            <a:r>
              <a:rPr lang="fa-IR" sz="3200" b="1" dirty="0">
                <a:latin typeface="Calibri" panose="020F0502020204030204" pitchFamily="34" charset="0"/>
                <a:ea typeface="Calibri" panose="020F0502020204030204" pitchFamily="34" charset="0"/>
                <a:cs typeface="B Koodak" panose="00000700000000000000" pitchFamily="2" charset="-78"/>
              </a:rPr>
              <a:t> </a:t>
            </a:r>
            <a:r>
              <a:rPr lang="fa-IR" sz="3200" b="1" dirty="0" smtClean="0">
                <a:latin typeface="Calibri" panose="020F0502020204030204" pitchFamily="34" charset="0"/>
                <a:ea typeface="Calibri" panose="020F0502020204030204" pitchFamily="34" charset="0"/>
                <a:cs typeface="B Koodak" panose="00000700000000000000" pitchFamily="2" charset="-78"/>
              </a:rPr>
              <a:t>4) ((</a:t>
            </a:r>
            <a:r>
              <a:rPr lang="fa-IR" sz="3200" b="1" dirty="0">
                <a:latin typeface="Calibri" panose="020F0502020204030204" pitchFamily="34" charset="0"/>
                <a:ea typeface="Calibri" panose="020F0502020204030204" pitchFamily="34" charset="0"/>
                <a:cs typeface="B Koodak" panose="00000700000000000000" pitchFamily="2" charset="-78"/>
              </a:rPr>
              <a:t>قابلیت خلاقیت و نوآوری برای حل مسائل)) به طور طبیعی بین جمعیت انسانها </a:t>
            </a:r>
            <a:r>
              <a:rPr lang="fa-IR" sz="3200" b="1" dirty="0" smtClean="0">
                <a:latin typeface="Calibri" panose="020F0502020204030204" pitchFamily="34" charset="0"/>
                <a:ea typeface="Calibri" panose="020F0502020204030204" pitchFamily="34" charset="0"/>
                <a:cs typeface="B Koodak" panose="00000700000000000000" pitchFamily="2" charset="-78"/>
              </a:rPr>
              <a:t>توزیع </a:t>
            </a:r>
            <a:r>
              <a:rPr lang="fa-IR" sz="3200" b="1" dirty="0">
                <a:latin typeface="Calibri" panose="020F0502020204030204" pitchFamily="34" charset="0"/>
                <a:ea typeface="Calibri" panose="020F0502020204030204" pitchFamily="34" charset="0"/>
                <a:cs typeface="B Koodak" panose="00000700000000000000" pitchFamily="2" charset="-78"/>
              </a:rPr>
              <a:t>شده است؛</a:t>
            </a:r>
            <a:endParaRPr lang="en-US" sz="3200" b="1" dirty="0">
              <a:latin typeface="Calibri" panose="020F0502020204030204" pitchFamily="34" charset="0"/>
              <a:ea typeface="Calibri" panose="020F0502020204030204" pitchFamily="34" charset="0"/>
              <a:cs typeface="B Koodak" panose="00000700000000000000" pitchFamily="2" charset="-78"/>
            </a:endParaRPr>
          </a:p>
          <a:p>
            <a:pPr algn="just" rtl="1">
              <a:lnSpc>
                <a:spcPct val="107000"/>
              </a:lnSpc>
              <a:spcAft>
                <a:spcPts val="800"/>
              </a:spcAft>
            </a:pPr>
            <a:r>
              <a:rPr lang="fa-IR" sz="3200" b="1" dirty="0">
                <a:latin typeface="Calibri" panose="020F0502020204030204" pitchFamily="34" charset="0"/>
                <a:ea typeface="Calibri" panose="020F0502020204030204" pitchFamily="34" charset="0"/>
                <a:cs typeface="B Koodak" panose="00000700000000000000" pitchFamily="2" charset="-78"/>
              </a:rPr>
              <a:t> </a:t>
            </a:r>
            <a:r>
              <a:rPr lang="fa-IR" sz="3200" b="1" dirty="0" smtClean="0">
                <a:latin typeface="Calibri" panose="020F0502020204030204" pitchFamily="34" charset="0"/>
                <a:ea typeface="Calibri" panose="020F0502020204030204" pitchFamily="34" charset="0"/>
                <a:cs typeface="B Koodak" panose="00000700000000000000" pitchFamily="2" charset="-78"/>
              </a:rPr>
              <a:t>5) کنترل </a:t>
            </a:r>
            <a:r>
              <a:rPr lang="fa-IR" sz="3200" b="1" dirty="0">
                <a:latin typeface="Calibri" panose="020F0502020204030204" pitchFamily="34" charset="0"/>
                <a:ea typeface="Calibri" panose="020F0502020204030204" pitchFamily="34" charset="0"/>
                <a:cs typeface="B Koodak" panose="00000700000000000000" pitchFamily="2" charset="-78"/>
              </a:rPr>
              <a:t>را می توان به خود افراد واگذار کرد؛ در واقع شیوه خود کنترلی مؤثرتر از کنترل توسط دیگران است.</a:t>
            </a:r>
            <a:endParaRPr lang="fa-IR" sz="3200" b="1" dirty="0">
              <a:cs typeface="B Koodak" panose="00000700000000000000" pitchFamily="2" charset="-78"/>
            </a:endParaRPr>
          </a:p>
        </p:txBody>
      </p:sp>
    </p:spTree>
    <p:extLst>
      <p:ext uri="{BB962C8B-B14F-4D97-AF65-F5344CB8AC3E}">
        <p14:creationId xmlns:p14="http://schemas.microsoft.com/office/powerpoint/2010/main" val="7753557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2306" y="0"/>
            <a:ext cx="10224415" cy="2185261"/>
          </a:xfrm>
        </p:spPr>
        <p:txBody>
          <a:bodyPr>
            <a:normAutofit/>
          </a:bodyPr>
          <a:lstStyle/>
          <a:p>
            <a:pPr marL="0" indent="0">
              <a:buNone/>
            </a:pPr>
            <a:r>
              <a:rPr lang="fa-IR" sz="3200" dirty="0">
                <a:solidFill>
                  <a:srgbClr val="FF0000"/>
                </a:solidFill>
                <a:cs typeface="B Koodak" panose="00000700000000000000" pitchFamily="2" charset="-78"/>
              </a:rPr>
              <a:t>اگر حس </a:t>
            </a:r>
            <a:r>
              <a:rPr lang="fa-IR" sz="3200" dirty="0" smtClean="0">
                <a:solidFill>
                  <a:srgbClr val="FF0000"/>
                </a:solidFill>
                <a:cs typeface="B Koodak" panose="00000700000000000000" pitchFamily="2" charset="-78"/>
              </a:rPr>
              <a:t>می کنید </a:t>
            </a:r>
            <a:r>
              <a:rPr lang="fa-IR" sz="3200" dirty="0">
                <a:solidFill>
                  <a:srgbClr val="FF0000"/>
                </a:solidFill>
                <a:cs typeface="B Koodak" panose="00000700000000000000" pitchFamily="2" charset="-78"/>
              </a:rPr>
              <a:t>که کارمندان </a:t>
            </a:r>
            <a:r>
              <a:rPr lang="fa-IR" sz="3200" dirty="0" smtClean="0">
                <a:solidFill>
                  <a:srgbClr val="FF0000"/>
                </a:solidFill>
                <a:cs typeface="B Koodak" panose="00000700000000000000" pitchFamily="2" charset="-78"/>
              </a:rPr>
              <a:t>شماویژگی </a:t>
            </a:r>
            <a:r>
              <a:rPr lang="fa-IR" sz="3200" dirty="0">
                <a:solidFill>
                  <a:srgbClr val="FF0000"/>
                </a:solidFill>
                <a:cs typeface="B Koodak" panose="00000700000000000000" pitchFamily="2" charset="-78"/>
              </a:rPr>
              <a:t>های این تیپ را دارند </a:t>
            </a:r>
            <a:r>
              <a:rPr lang="fa-IR" sz="3200" dirty="0" smtClean="0">
                <a:solidFill>
                  <a:srgbClr val="FF0000"/>
                </a:solidFill>
                <a:cs typeface="B Koodak" panose="00000700000000000000" pitchFamily="2" charset="-78"/>
              </a:rPr>
              <a:t>می توانید </a:t>
            </a:r>
            <a:r>
              <a:rPr lang="fa-IR" sz="3200" dirty="0">
                <a:solidFill>
                  <a:srgbClr val="FF0000"/>
                </a:solidFill>
                <a:cs typeface="B Koodak" panose="00000700000000000000" pitchFamily="2" charset="-78"/>
              </a:rPr>
              <a:t>با به </a:t>
            </a:r>
            <a:r>
              <a:rPr lang="fa-IR" sz="3200" dirty="0" smtClean="0">
                <a:solidFill>
                  <a:srgbClr val="FF0000"/>
                </a:solidFill>
                <a:cs typeface="B Koodak" panose="00000700000000000000" pitchFamily="2" charset="-78"/>
              </a:rPr>
              <a:t>کارگیری </a:t>
            </a:r>
            <a:r>
              <a:rPr lang="fa-IR" sz="3200" dirty="0">
                <a:solidFill>
                  <a:srgbClr val="FF0000"/>
                </a:solidFill>
                <a:cs typeface="B Koodak" panose="00000700000000000000" pitchFamily="2" charset="-78"/>
              </a:rPr>
              <a:t>سبک مدیریت بر مبنای پیش فرض ها </a:t>
            </a:r>
            <a:r>
              <a:rPr lang="fa-IR" sz="3200" dirty="0" smtClean="0">
                <a:solidFill>
                  <a:srgbClr val="FF0000"/>
                </a:solidFill>
                <a:cs typeface="B Koodak" panose="00000700000000000000" pitchFamily="2" charset="-78"/>
              </a:rPr>
              <a:t>این </a:t>
            </a:r>
            <a:r>
              <a:rPr lang="fa-IR" sz="3200" dirty="0">
                <a:solidFill>
                  <a:srgbClr val="FF0000"/>
                </a:solidFill>
                <a:cs typeface="B Koodak" panose="00000700000000000000" pitchFamily="2" charset="-78"/>
              </a:rPr>
              <a:t>افراد </a:t>
            </a:r>
            <a:r>
              <a:rPr lang="fa-IR" sz="3200" dirty="0" smtClean="0">
                <a:solidFill>
                  <a:srgbClr val="FF0000"/>
                </a:solidFill>
                <a:cs typeface="B Koodak" panose="00000700000000000000" pitchFamily="2" charset="-78"/>
              </a:rPr>
              <a:t>را طبق </a:t>
            </a:r>
            <a:r>
              <a:rPr lang="fa-IR" sz="3200" dirty="0">
                <a:solidFill>
                  <a:srgbClr val="FF0000"/>
                </a:solidFill>
                <a:cs typeface="B Koodak" panose="00000700000000000000" pitchFamily="2" charset="-78"/>
              </a:rPr>
              <a:t>نکاتی که </a:t>
            </a:r>
            <a:r>
              <a:rPr lang="fa-IR" sz="3200" dirty="0" smtClean="0">
                <a:solidFill>
                  <a:srgbClr val="FF0000"/>
                </a:solidFill>
                <a:cs typeface="B Koodak" panose="00000700000000000000" pitchFamily="2" charset="-78"/>
              </a:rPr>
              <a:t>در زیر آمده به </a:t>
            </a:r>
            <a:r>
              <a:rPr lang="fa-IR" sz="3200" dirty="0">
                <a:solidFill>
                  <a:srgbClr val="FF0000"/>
                </a:solidFill>
                <a:cs typeface="B Koodak" panose="00000700000000000000" pitchFamily="2" charset="-78"/>
              </a:rPr>
              <a:t>خوبی مدیریت کنید </a:t>
            </a:r>
            <a:r>
              <a:rPr lang="fa-IR" sz="3200" dirty="0" smtClean="0">
                <a:solidFill>
                  <a:srgbClr val="FF0000"/>
                </a:solidFill>
                <a:cs typeface="B Koodak" panose="00000700000000000000" pitchFamily="2" charset="-78"/>
              </a:rPr>
              <a:t>. </a:t>
            </a:r>
            <a:r>
              <a:rPr lang="fa-IR" dirty="0"/>
              <a:t/>
            </a:r>
            <a:br>
              <a:rPr lang="fa-IR" dirty="0"/>
            </a:br>
            <a:endParaRPr lang="en-US" dirty="0"/>
          </a:p>
        </p:txBody>
      </p:sp>
      <p:sp>
        <p:nvSpPr>
          <p:cNvPr id="5" name="Rectangle 4"/>
          <p:cNvSpPr/>
          <p:nvPr/>
        </p:nvSpPr>
        <p:spPr>
          <a:xfrm>
            <a:off x="1952787" y="2185261"/>
            <a:ext cx="10053934" cy="4524315"/>
          </a:xfrm>
          <a:prstGeom prst="rect">
            <a:avLst/>
          </a:prstGeom>
        </p:spPr>
        <p:txBody>
          <a:bodyPr wrap="square">
            <a:spAutoFit/>
          </a:bodyPr>
          <a:lstStyle/>
          <a:p>
            <a:pPr algn="r"/>
            <a:r>
              <a:rPr lang="fa-IR" sz="3200" dirty="0">
                <a:cs typeface="B Koodak" panose="00000700000000000000" pitchFamily="2" charset="-78"/>
              </a:rPr>
              <a:t>1- تأکید بر عدم تمرکز و استقلال واحدهای سازمانی.</a:t>
            </a:r>
            <a:br>
              <a:rPr lang="fa-IR" sz="3200" dirty="0">
                <a:cs typeface="B Koodak" panose="00000700000000000000" pitchFamily="2" charset="-78"/>
              </a:rPr>
            </a:br>
            <a:r>
              <a:rPr lang="fa-IR" sz="3200" dirty="0">
                <a:cs typeface="B Koodak" panose="00000700000000000000" pitchFamily="2" charset="-78"/>
              </a:rPr>
              <a:t>2-  تأکید بر ارزیابی نتایج</a:t>
            </a:r>
            <a:br>
              <a:rPr lang="fa-IR" sz="3200" dirty="0">
                <a:cs typeface="B Koodak" panose="00000700000000000000" pitchFamily="2" charset="-78"/>
              </a:rPr>
            </a:br>
            <a:r>
              <a:rPr lang="fa-IR" sz="3200" dirty="0">
                <a:cs typeface="B Koodak" panose="00000700000000000000" pitchFamily="2" charset="-78"/>
              </a:rPr>
              <a:t>3-  کارمند مداری و ایفای نقش حمایتی توسط مدیران.</a:t>
            </a:r>
            <a:br>
              <a:rPr lang="fa-IR" sz="3200" dirty="0">
                <a:cs typeface="B Koodak" panose="00000700000000000000" pitchFamily="2" charset="-78"/>
              </a:rPr>
            </a:br>
            <a:r>
              <a:rPr lang="fa-IR" sz="3200" dirty="0">
                <a:cs typeface="B Koodak" panose="00000700000000000000" pitchFamily="2" charset="-78"/>
              </a:rPr>
              <a:t>4-  استفاده از مشوقهای درونی شغل</a:t>
            </a:r>
            <a:br>
              <a:rPr lang="fa-IR" sz="3200" dirty="0">
                <a:cs typeface="B Koodak" panose="00000700000000000000" pitchFamily="2" charset="-78"/>
              </a:rPr>
            </a:br>
            <a:r>
              <a:rPr lang="fa-IR" sz="3200" dirty="0">
                <a:cs typeface="B Koodak" panose="00000700000000000000" pitchFamily="2" charset="-78"/>
              </a:rPr>
              <a:t>5- توقع حصول نتایج بلند مدت</a:t>
            </a:r>
            <a:br>
              <a:rPr lang="fa-IR" sz="3200" dirty="0">
                <a:cs typeface="B Koodak" panose="00000700000000000000" pitchFamily="2" charset="-78"/>
              </a:rPr>
            </a:br>
            <a:r>
              <a:rPr lang="fa-IR" sz="3200" dirty="0">
                <a:cs typeface="B Koodak" panose="00000700000000000000" pitchFamily="2" charset="-78"/>
              </a:rPr>
              <a:t>6- استفاده از ساز و کار های کنترل درونی </a:t>
            </a:r>
            <a:br>
              <a:rPr lang="fa-IR" sz="3200" dirty="0">
                <a:cs typeface="B Koodak" panose="00000700000000000000" pitchFamily="2" charset="-78"/>
              </a:rPr>
            </a:br>
            <a:r>
              <a:rPr lang="fa-IR" sz="3200" dirty="0">
                <a:cs typeface="B Koodak" panose="00000700000000000000" pitchFamily="2" charset="-78"/>
              </a:rPr>
              <a:t>7- کوشش برای توسعه منابع و افزایش ظرفیت تولید و خدمات</a:t>
            </a:r>
            <a:br>
              <a:rPr lang="fa-IR" sz="3200" dirty="0">
                <a:cs typeface="B Koodak" panose="00000700000000000000" pitchFamily="2" charset="-78"/>
              </a:rPr>
            </a:br>
            <a:r>
              <a:rPr lang="fa-IR" sz="3200" dirty="0">
                <a:cs typeface="B Koodak" panose="00000700000000000000" pitchFamily="2" charset="-78"/>
              </a:rPr>
              <a:t>8- پذیرش امکان وجود وحدت و همکاری در میان کارکنان (یا حداقل وجود منافع متقابل)</a:t>
            </a:r>
            <a:endParaRPr lang="en-US" sz="3200" dirty="0">
              <a:cs typeface="B Koodak" panose="00000700000000000000" pitchFamily="2" charset="-78"/>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952786" cy="6858000"/>
          </a:xfrm>
          <a:prstGeom prst="rect">
            <a:avLst/>
          </a:prstGeom>
        </p:spPr>
      </p:pic>
    </p:spTree>
    <p:extLst>
      <p:ext uri="{BB962C8B-B14F-4D97-AF65-F5344CB8AC3E}">
        <p14:creationId xmlns:p14="http://schemas.microsoft.com/office/powerpoint/2010/main" val="1184562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15919" y="197485"/>
            <a:ext cx="6446591" cy="685124"/>
          </a:xfrm>
          <a:prstGeom prst="rect">
            <a:avLst/>
          </a:prstGeom>
          <a:noFill/>
        </p:spPr>
        <p:txBody>
          <a:bodyPr wrap="square" rtlCol="1">
            <a:spAutoFit/>
          </a:bodyPr>
          <a:lstStyle/>
          <a:p>
            <a:pPr algn="r" rtl="1">
              <a:lnSpc>
                <a:spcPct val="107000"/>
              </a:lnSpc>
              <a:spcAft>
                <a:spcPts val="800"/>
              </a:spcAft>
            </a:pPr>
            <a:r>
              <a:rPr lang="fa-IR" sz="3600" b="1" dirty="0">
                <a:solidFill>
                  <a:srgbClr val="FF0000"/>
                </a:solidFill>
                <a:latin typeface="Calibri" panose="020F0502020204030204" pitchFamily="34" charset="0"/>
                <a:ea typeface="Calibri" panose="020F0502020204030204" pitchFamily="34" charset="0"/>
                <a:cs typeface="B Koodak" panose="00000700000000000000" pitchFamily="2" charset="-78"/>
              </a:rPr>
              <a:t>رفتار مديران در نظريه </a:t>
            </a:r>
            <a:r>
              <a:rPr lang="en-US" sz="3600" b="1"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 :Y</a:t>
            </a:r>
            <a:endParaRPr lang="en-US" sz="3600" b="1" dirty="0">
              <a:solidFill>
                <a:srgbClr val="FF0000"/>
              </a:solidFill>
              <a:latin typeface="Calibri" panose="020F0502020204030204" pitchFamily="34" charset="0"/>
              <a:ea typeface="Calibri" panose="020F0502020204030204" pitchFamily="34" charset="0"/>
              <a:cs typeface="B Koodak" panose="00000700000000000000" pitchFamily="2" charset="-78"/>
            </a:endParaRPr>
          </a:p>
        </p:txBody>
      </p:sp>
      <p:sp>
        <p:nvSpPr>
          <p:cNvPr id="5" name="TextBox 4"/>
          <p:cNvSpPr txBox="1"/>
          <p:nvPr/>
        </p:nvSpPr>
        <p:spPr>
          <a:xfrm>
            <a:off x="-74909" y="882609"/>
            <a:ext cx="12192000" cy="4196020"/>
          </a:xfrm>
          <a:prstGeom prst="rect">
            <a:avLst/>
          </a:prstGeom>
          <a:noFill/>
        </p:spPr>
        <p:txBody>
          <a:bodyPr wrap="square" rtlCol="1">
            <a:spAutoFit/>
          </a:bodyPr>
          <a:lstStyle/>
          <a:p>
            <a:pPr algn="r" rtl="1">
              <a:lnSpc>
                <a:spcPct val="200000"/>
              </a:lnSpc>
              <a:spcAft>
                <a:spcPts val="800"/>
              </a:spcAft>
            </a:pPr>
            <a:r>
              <a:rPr lang="fa-IR" sz="2400" b="1" dirty="0" smtClean="0">
                <a:latin typeface="Calibri" panose="020F0502020204030204" pitchFamily="34" charset="0"/>
                <a:ea typeface="Calibri" panose="020F0502020204030204" pitchFamily="34" charset="0"/>
                <a:cs typeface="B Koodak" panose="00000700000000000000" pitchFamily="2" charset="-78"/>
              </a:rPr>
              <a:t>1- </a:t>
            </a:r>
            <a:r>
              <a:rPr lang="fa-IR" sz="2400" b="1" dirty="0">
                <a:latin typeface="Calibri" panose="020F0502020204030204" pitchFamily="34" charset="0"/>
                <a:ea typeface="Calibri" panose="020F0502020204030204" pitchFamily="34" charset="0"/>
                <a:cs typeface="B Koodak" panose="00000700000000000000" pitchFamily="2" charset="-78"/>
              </a:rPr>
              <a:t>اين مديران فضاي اعتماد در سازمان به وجود مي آورند.</a:t>
            </a:r>
            <a:endParaRPr lang="en-US" sz="2400" b="1" dirty="0">
              <a:latin typeface="Calibri" panose="020F0502020204030204" pitchFamily="34" charset="0"/>
              <a:ea typeface="Calibri" panose="020F0502020204030204" pitchFamily="34" charset="0"/>
              <a:cs typeface="B Koodak" panose="00000700000000000000" pitchFamily="2" charset="-78"/>
            </a:endParaRPr>
          </a:p>
          <a:p>
            <a:pPr algn="r" rtl="1">
              <a:lnSpc>
                <a:spcPct val="200000"/>
              </a:lnSpc>
              <a:spcAft>
                <a:spcPts val="800"/>
              </a:spcAft>
            </a:pPr>
            <a:r>
              <a:rPr lang="fa-IR" sz="2400" b="1" dirty="0">
                <a:latin typeface="Calibri" panose="020F0502020204030204" pitchFamily="34" charset="0"/>
                <a:ea typeface="Calibri" panose="020F0502020204030204" pitchFamily="34" charset="0"/>
                <a:cs typeface="B Koodak" panose="00000700000000000000" pitchFamily="2" charset="-78"/>
              </a:rPr>
              <a:t>2- با زيردستان خيلي راحت و صميمانه ارتباط برقرار مي كنند.</a:t>
            </a:r>
            <a:endParaRPr lang="en-US" sz="2400" b="1" dirty="0">
              <a:latin typeface="Calibri" panose="020F0502020204030204" pitchFamily="34" charset="0"/>
              <a:ea typeface="Calibri" panose="020F0502020204030204" pitchFamily="34" charset="0"/>
              <a:cs typeface="B Koodak" panose="00000700000000000000" pitchFamily="2" charset="-78"/>
            </a:endParaRPr>
          </a:p>
          <a:p>
            <a:pPr algn="r" rtl="1">
              <a:lnSpc>
                <a:spcPct val="200000"/>
              </a:lnSpc>
              <a:spcAft>
                <a:spcPts val="800"/>
              </a:spcAft>
            </a:pPr>
            <a:r>
              <a:rPr lang="fa-IR" sz="2400" b="1" dirty="0">
                <a:latin typeface="Calibri" panose="020F0502020204030204" pitchFamily="34" charset="0"/>
                <a:ea typeface="Calibri" panose="020F0502020204030204" pitchFamily="34" charset="0"/>
                <a:cs typeface="B Koodak" panose="00000700000000000000" pitchFamily="2" charset="-78"/>
              </a:rPr>
              <a:t>3- در رابطه مافوق و زيردست، تفاوتها را به حداقل مي رسانند.</a:t>
            </a:r>
            <a:endParaRPr lang="en-US" sz="2400" b="1" dirty="0">
              <a:latin typeface="Calibri" panose="020F0502020204030204" pitchFamily="34" charset="0"/>
              <a:ea typeface="Calibri" panose="020F0502020204030204" pitchFamily="34" charset="0"/>
              <a:cs typeface="B Koodak" panose="00000700000000000000" pitchFamily="2" charset="-78"/>
            </a:endParaRPr>
          </a:p>
          <a:p>
            <a:pPr algn="r" rtl="1">
              <a:lnSpc>
                <a:spcPct val="200000"/>
              </a:lnSpc>
              <a:spcAft>
                <a:spcPts val="800"/>
              </a:spcAft>
            </a:pPr>
            <a:r>
              <a:rPr lang="fa-IR" sz="2400" b="1" dirty="0">
                <a:latin typeface="Calibri" panose="020F0502020204030204" pitchFamily="34" charset="0"/>
                <a:ea typeface="Calibri" panose="020F0502020204030204" pitchFamily="34" charset="0"/>
                <a:cs typeface="B Koodak" panose="00000700000000000000" pitchFamily="2" charset="-78"/>
              </a:rPr>
              <a:t>4- فضايي ايجاد مي كنند كه كاركنان بتوانند قابليت هايشان را توسعه دهند و از آنها استفاده كنند.</a:t>
            </a:r>
            <a:endParaRPr lang="en-US" sz="2400" b="1" dirty="0">
              <a:latin typeface="Calibri" panose="020F0502020204030204" pitchFamily="34" charset="0"/>
              <a:ea typeface="Calibri" panose="020F0502020204030204" pitchFamily="34" charset="0"/>
              <a:cs typeface="B Koodak" panose="00000700000000000000" pitchFamily="2" charset="-78"/>
            </a:endParaRPr>
          </a:p>
          <a:p>
            <a:pPr algn="r" rtl="1">
              <a:lnSpc>
                <a:spcPct val="200000"/>
              </a:lnSpc>
              <a:spcAft>
                <a:spcPts val="800"/>
              </a:spcAft>
            </a:pPr>
            <a:r>
              <a:rPr lang="fa-IR" sz="2400" b="1" dirty="0">
                <a:latin typeface="Calibri" panose="020F0502020204030204" pitchFamily="34" charset="0"/>
                <a:ea typeface="Calibri" panose="020F0502020204030204" pitchFamily="34" charset="0"/>
                <a:cs typeface="B Koodak" panose="00000700000000000000" pitchFamily="2" charset="-78"/>
              </a:rPr>
              <a:t>5- كاركنان را در تصميم گيري مشاركت مي دهند به گونه اي كه نظرات آنها در تصميم گيري نقش داشته باشند.</a:t>
            </a:r>
            <a:endParaRPr lang="en-US" sz="2400" b="1" dirty="0">
              <a:latin typeface="Calibri" panose="020F0502020204030204" pitchFamily="34" charset="0"/>
              <a:ea typeface="Calibri" panose="020F0502020204030204" pitchFamily="34" charset="0"/>
              <a:cs typeface="B Koodak" panose="00000700000000000000" pitchFamily="2" charset="-78"/>
            </a:endParaRPr>
          </a:p>
        </p:txBody>
      </p:sp>
      <p:sp>
        <p:nvSpPr>
          <p:cNvPr id="6" name="TextBox 5"/>
          <p:cNvSpPr txBox="1"/>
          <p:nvPr/>
        </p:nvSpPr>
        <p:spPr>
          <a:xfrm>
            <a:off x="0" y="5232361"/>
            <a:ext cx="12042183" cy="1446550"/>
          </a:xfrm>
          <a:prstGeom prst="rect">
            <a:avLst/>
          </a:prstGeom>
          <a:noFill/>
        </p:spPr>
        <p:txBody>
          <a:bodyPr wrap="square" rtlCol="1">
            <a:spAutoFit/>
          </a:bodyPr>
          <a:lstStyle/>
          <a:p>
            <a:pPr algn="r" rtl="1"/>
            <a:r>
              <a:rPr lang="fa-IR" sz="2800" b="1"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بطور کلی نظريه</a:t>
            </a:r>
            <a:r>
              <a:rPr lang="fa-IR" sz="2800"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 </a:t>
            </a:r>
            <a:r>
              <a:rPr lang="en-US" sz="3200" b="1" dirty="0">
                <a:solidFill>
                  <a:srgbClr val="0070C0"/>
                </a:solidFill>
                <a:latin typeface="Calibri" panose="020F0502020204030204" pitchFamily="34" charset="0"/>
                <a:ea typeface="Calibri" panose="020F0502020204030204" pitchFamily="34" charset="0"/>
                <a:cs typeface="B Koodak" panose="00000700000000000000" pitchFamily="2" charset="-78"/>
              </a:rPr>
              <a:t>X</a:t>
            </a:r>
            <a:r>
              <a:rPr lang="en-US" sz="3200" dirty="0">
                <a:solidFill>
                  <a:srgbClr val="0070C0"/>
                </a:solidFill>
                <a:latin typeface="Arial" panose="020B0604020202020204" pitchFamily="34" charset="0"/>
                <a:ea typeface="Calibri" panose="020F0502020204030204" pitchFamily="34" charset="0"/>
                <a:cs typeface="B Koodak" panose="00000700000000000000" pitchFamily="2" charset="-78"/>
              </a:rPr>
              <a:t> </a:t>
            </a:r>
            <a:r>
              <a:rPr lang="fa-IR" sz="3200" dirty="0" smtClean="0">
                <a:solidFill>
                  <a:srgbClr val="0070C0"/>
                </a:solidFill>
                <a:latin typeface="Arial" panose="020B0604020202020204" pitchFamily="34" charset="0"/>
                <a:ea typeface="Calibri" panose="020F0502020204030204" pitchFamily="34" charset="0"/>
                <a:cs typeface="B Koodak" panose="00000700000000000000" pitchFamily="2" charset="-78"/>
              </a:rPr>
              <a:t> </a:t>
            </a:r>
            <a:r>
              <a:rPr lang="fa-IR" sz="2800" b="1"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بدبينانه</a:t>
            </a:r>
            <a:r>
              <a:rPr lang="fa-IR" sz="2800" b="1" dirty="0">
                <a:solidFill>
                  <a:srgbClr val="FF0000"/>
                </a:solidFill>
                <a:latin typeface="Calibri" panose="020F0502020204030204" pitchFamily="34" charset="0"/>
                <a:ea typeface="Calibri" panose="020F0502020204030204" pitchFamily="34" charset="0"/>
                <a:cs typeface="B Koodak" panose="00000700000000000000" pitchFamily="2" charset="-78"/>
              </a:rPr>
              <a:t>، خشك و سخت است. اعمال كنترل از بالادست به زيردست است. در مقابل، نظريه </a:t>
            </a:r>
            <a:r>
              <a:rPr lang="en-US" sz="2800" b="1" dirty="0" smtClean="0">
                <a:solidFill>
                  <a:srgbClr val="0070C0"/>
                </a:solidFill>
                <a:latin typeface="Calibri" panose="020F0502020204030204" pitchFamily="34" charset="0"/>
                <a:ea typeface="Calibri" panose="020F0502020204030204" pitchFamily="34" charset="0"/>
                <a:cs typeface="B Koodak" panose="00000700000000000000" pitchFamily="2" charset="-78"/>
              </a:rPr>
              <a:t>Y</a:t>
            </a:r>
            <a:r>
              <a:rPr lang="fa-IR" sz="2800" b="1" dirty="0" smtClean="0">
                <a:solidFill>
                  <a:srgbClr val="0070C0"/>
                </a:solidFill>
                <a:latin typeface="Calibri" panose="020F0502020204030204" pitchFamily="34" charset="0"/>
                <a:ea typeface="Calibri" panose="020F0502020204030204" pitchFamily="34" charset="0"/>
                <a:cs typeface="B Koodak" panose="00000700000000000000" pitchFamily="2" charset="-78"/>
              </a:rPr>
              <a:t>  </a:t>
            </a:r>
            <a:r>
              <a:rPr lang="fa-IR" sz="2800" b="1"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خوش </a:t>
            </a:r>
            <a:r>
              <a:rPr lang="fa-IR" sz="2800" b="1" dirty="0">
                <a:solidFill>
                  <a:srgbClr val="FF0000"/>
                </a:solidFill>
                <a:latin typeface="Calibri" panose="020F0502020204030204" pitchFamily="34" charset="0"/>
                <a:ea typeface="Calibri" panose="020F0502020204030204" pitchFamily="34" charset="0"/>
                <a:cs typeface="B Koodak" panose="00000700000000000000" pitchFamily="2" charset="-78"/>
              </a:rPr>
              <a:t>بينانه، پويا و انعطاف ناپذير است و بر خودكنترلي و يكپارچگي بين نيازهاي فردي و سازماني تأكيد دارد.</a:t>
            </a:r>
          </a:p>
        </p:txBody>
      </p:sp>
    </p:spTree>
    <p:extLst>
      <p:ext uri="{BB962C8B-B14F-4D97-AF65-F5344CB8AC3E}">
        <p14:creationId xmlns:p14="http://schemas.microsoft.com/office/powerpoint/2010/main" val="2683633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17326887"/>
              </p:ext>
            </p:extLst>
          </p:nvPr>
        </p:nvGraphicFramePr>
        <p:xfrm>
          <a:off x="-1" y="708926"/>
          <a:ext cx="12192001" cy="6040585"/>
        </p:xfrm>
        <a:graphic>
          <a:graphicData uri="http://schemas.openxmlformats.org/drawingml/2006/table">
            <a:tbl>
              <a:tblPr rtl="1" firstRow="1" firstCol="1" bandRow="1">
                <a:tableStyleId>{ED083AE6-46FA-4A59-8FB0-9F97EB10719F}</a:tableStyleId>
              </a:tblPr>
              <a:tblGrid>
                <a:gridCol w="842772">
                  <a:extLst>
                    <a:ext uri="{9D8B030D-6E8A-4147-A177-3AD203B41FA5}">
                      <a16:colId xmlns="" xmlns:a16="http://schemas.microsoft.com/office/drawing/2014/main" val="504130839"/>
                    </a:ext>
                  </a:extLst>
                </a:gridCol>
                <a:gridCol w="5264148">
                  <a:extLst>
                    <a:ext uri="{9D8B030D-6E8A-4147-A177-3AD203B41FA5}">
                      <a16:colId xmlns="" xmlns:a16="http://schemas.microsoft.com/office/drawing/2014/main" val="4125647416"/>
                    </a:ext>
                  </a:extLst>
                </a:gridCol>
                <a:gridCol w="930147">
                  <a:extLst>
                    <a:ext uri="{9D8B030D-6E8A-4147-A177-3AD203B41FA5}">
                      <a16:colId xmlns="" xmlns:a16="http://schemas.microsoft.com/office/drawing/2014/main" val="2551059129"/>
                    </a:ext>
                  </a:extLst>
                </a:gridCol>
                <a:gridCol w="5154934">
                  <a:extLst>
                    <a:ext uri="{9D8B030D-6E8A-4147-A177-3AD203B41FA5}">
                      <a16:colId xmlns="" xmlns:a16="http://schemas.microsoft.com/office/drawing/2014/main" val="292847603"/>
                    </a:ext>
                  </a:extLst>
                </a:gridCol>
              </a:tblGrid>
              <a:tr h="1102513">
                <a:tc gridSpan="2">
                  <a:txBody>
                    <a:bodyPr/>
                    <a:lstStyle/>
                    <a:p>
                      <a:pPr indent="114300" algn="ctr" rtl="1">
                        <a:lnSpc>
                          <a:spcPct val="107000"/>
                        </a:lnSpc>
                        <a:spcAft>
                          <a:spcPts val="0"/>
                        </a:spcAft>
                      </a:pPr>
                      <a:r>
                        <a:rPr lang="ar-SA" sz="2400" b="1" dirty="0">
                          <a:solidFill>
                            <a:srgbClr val="00B0F0"/>
                          </a:solidFill>
                          <a:effectLst/>
                          <a:cs typeface="B Koodak" panose="00000700000000000000" pitchFamily="2" charset="-78"/>
                        </a:rPr>
                        <a:t>ویژگیهای سبکهای مدیریت بر مبنای پیش فرضهای نظریه </a:t>
                      </a:r>
                      <a:r>
                        <a:rPr lang="en-US" sz="2400" b="1" dirty="0">
                          <a:solidFill>
                            <a:srgbClr val="00B0F0"/>
                          </a:solidFill>
                          <a:effectLst/>
                          <a:cs typeface="B Koodak" panose="00000700000000000000" pitchFamily="2" charset="-78"/>
                        </a:rPr>
                        <a:t>x</a:t>
                      </a:r>
                      <a:endParaRPr lang="en-US" sz="2400" b="1" dirty="0">
                        <a:solidFill>
                          <a:srgbClr val="00B0F0"/>
                        </a:solidFill>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hMerge="1">
                  <a:txBody>
                    <a:bodyPr/>
                    <a:lstStyle/>
                    <a:p>
                      <a:pPr rtl="1"/>
                      <a:endParaRPr lang="fa-IR"/>
                    </a:p>
                  </a:txBody>
                  <a:tcPr/>
                </a:tc>
                <a:tc gridSpan="2">
                  <a:txBody>
                    <a:bodyPr/>
                    <a:lstStyle/>
                    <a:p>
                      <a:pPr indent="114300" algn="ctr" rtl="1">
                        <a:lnSpc>
                          <a:spcPct val="107000"/>
                        </a:lnSpc>
                        <a:spcAft>
                          <a:spcPts val="0"/>
                        </a:spcAft>
                      </a:pPr>
                      <a:r>
                        <a:rPr lang="ar-SA" sz="2400" b="1" dirty="0">
                          <a:solidFill>
                            <a:srgbClr val="0070C0"/>
                          </a:solidFill>
                          <a:effectLst/>
                          <a:cs typeface="B Koodak" panose="00000700000000000000" pitchFamily="2" charset="-78"/>
                        </a:rPr>
                        <a:t>ویژگیهای سبکهای مدیریت بر مبنای پیش فرضهای نظریه </a:t>
                      </a:r>
                      <a:r>
                        <a:rPr lang="en-US" sz="2400" b="1" dirty="0">
                          <a:solidFill>
                            <a:srgbClr val="0070C0"/>
                          </a:solidFill>
                          <a:effectLst/>
                          <a:cs typeface="B Koodak" panose="00000700000000000000" pitchFamily="2" charset="-78"/>
                        </a:rPr>
                        <a:t>y</a:t>
                      </a:r>
                      <a:endParaRPr lang="en-US" sz="2400" b="1" dirty="0">
                        <a:solidFill>
                          <a:srgbClr val="0070C0"/>
                        </a:solidFill>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hMerge="1">
                  <a:txBody>
                    <a:bodyPr/>
                    <a:lstStyle/>
                    <a:p>
                      <a:pPr rtl="1"/>
                      <a:endParaRPr lang="fa-IR"/>
                    </a:p>
                  </a:txBody>
                  <a:tcPr/>
                </a:tc>
                <a:extLst>
                  <a:ext uri="{0D108BD9-81ED-4DB2-BD59-A6C34878D82A}">
                    <a16:rowId xmlns="" xmlns:a16="http://schemas.microsoft.com/office/drawing/2014/main" val="108139435"/>
                  </a:ext>
                </a:extLst>
              </a:tr>
              <a:tr h="897831">
                <a:tc>
                  <a:txBody>
                    <a:bodyPr/>
                    <a:lstStyle/>
                    <a:p>
                      <a:pPr indent="114300" algn="ctr" rtl="1">
                        <a:lnSpc>
                          <a:spcPct val="107000"/>
                        </a:lnSpc>
                        <a:spcAft>
                          <a:spcPts val="0"/>
                        </a:spcAft>
                      </a:pPr>
                      <a:r>
                        <a:rPr lang="ar-SA" sz="2400" b="1">
                          <a:effectLst/>
                          <a:cs typeface="B Koodak" panose="00000700000000000000" pitchFamily="2" charset="-78"/>
                        </a:rPr>
                        <a:t>1</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dirty="0">
                          <a:effectLst/>
                          <a:cs typeface="B Koodak" panose="00000700000000000000" pitchFamily="2" charset="-78"/>
                        </a:rPr>
                        <a:t>تأکید بر تمرکز و تصمیم گیری متمرکز</a:t>
                      </a:r>
                      <a:endParaRPr lang="en-US" sz="2400" b="1" dirty="0">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1</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تأکید بر عدم تمرکز و استقلال واحدهای سازمانی</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extLst>
                  <a:ext uri="{0D108BD9-81ED-4DB2-BD59-A6C34878D82A}">
                    <a16:rowId xmlns="" xmlns:a16="http://schemas.microsoft.com/office/drawing/2014/main" val="3738241073"/>
                  </a:ext>
                </a:extLst>
              </a:tr>
              <a:tr h="448916">
                <a:tc>
                  <a:txBody>
                    <a:bodyPr/>
                    <a:lstStyle/>
                    <a:p>
                      <a:pPr indent="114300" algn="ctr" rtl="1">
                        <a:lnSpc>
                          <a:spcPct val="107000"/>
                        </a:lnSpc>
                        <a:spcAft>
                          <a:spcPts val="0"/>
                        </a:spcAft>
                      </a:pPr>
                      <a:r>
                        <a:rPr lang="ar-SA" sz="2400" b="1">
                          <a:effectLst/>
                          <a:cs typeface="B Koodak" panose="00000700000000000000" pitchFamily="2" charset="-78"/>
                        </a:rPr>
                        <a:t>2</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dirty="0">
                          <a:effectLst/>
                          <a:cs typeface="B Koodak" panose="00000700000000000000" pitchFamily="2" charset="-78"/>
                        </a:rPr>
                        <a:t>تأکید بر کنترل منابع</a:t>
                      </a:r>
                      <a:endParaRPr lang="en-US" sz="2400" b="1" dirty="0">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2</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تأکید بر ارزیابی نتایج</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extLst>
                  <a:ext uri="{0D108BD9-81ED-4DB2-BD59-A6C34878D82A}">
                    <a16:rowId xmlns="" xmlns:a16="http://schemas.microsoft.com/office/drawing/2014/main" val="3972907836"/>
                  </a:ext>
                </a:extLst>
              </a:tr>
              <a:tr h="897831">
                <a:tc>
                  <a:txBody>
                    <a:bodyPr/>
                    <a:lstStyle/>
                    <a:p>
                      <a:pPr indent="114300" algn="ctr" rtl="1">
                        <a:lnSpc>
                          <a:spcPct val="107000"/>
                        </a:lnSpc>
                        <a:spcAft>
                          <a:spcPts val="0"/>
                        </a:spcAft>
                      </a:pPr>
                      <a:r>
                        <a:rPr lang="ar-SA" sz="2400" b="1">
                          <a:effectLst/>
                          <a:cs typeface="B Koodak" panose="00000700000000000000" pitchFamily="2" charset="-78"/>
                        </a:rPr>
                        <a:t>3</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dirty="0">
                          <a:effectLst/>
                          <a:cs typeface="B Koodak" panose="00000700000000000000" pitchFamily="2" charset="-78"/>
                        </a:rPr>
                        <a:t>مدیر مداری و ایفای نقش رهبری توسط مدیران</a:t>
                      </a:r>
                      <a:endParaRPr lang="en-US" sz="2400" b="1" dirty="0">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3</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کارمند مداری و ایفای نقش حمایتی توسط مدیران</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extLst>
                  <a:ext uri="{0D108BD9-81ED-4DB2-BD59-A6C34878D82A}">
                    <a16:rowId xmlns="" xmlns:a16="http://schemas.microsoft.com/office/drawing/2014/main" val="1802089758"/>
                  </a:ext>
                </a:extLst>
              </a:tr>
              <a:tr h="448916">
                <a:tc>
                  <a:txBody>
                    <a:bodyPr/>
                    <a:lstStyle/>
                    <a:p>
                      <a:pPr indent="114300" algn="ctr" rtl="1">
                        <a:lnSpc>
                          <a:spcPct val="107000"/>
                        </a:lnSpc>
                        <a:spcAft>
                          <a:spcPts val="0"/>
                        </a:spcAft>
                      </a:pPr>
                      <a:r>
                        <a:rPr lang="ar-SA" sz="2400" b="1">
                          <a:effectLst/>
                          <a:cs typeface="B Koodak" panose="00000700000000000000" pitchFamily="2" charset="-78"/>
                        </a:rPr>
                        <a:t>4</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dirty="0">
                          <a:effectLst/>
                          <a:cs typeface="B Koodak" panose="00000700000000000000" pitchFamily="2" charset="-78"/>
                        </a:rPr>
                        <a:t>استفاده از مشوق های خارجی</a:t>
                      </a:r>
                      <a:endParaRPr lang="en-US" sz="2400" b="1" dirty="0">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4</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استفاده از مشوقهای درونی شغل</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extLst>
                  <a:ext uri="{0D108BD9-81ED-4DB2-BD59-A6C34878D82A}">
                    <a16:rowId xmlns="" xmlns:a16="http://schemas.microsoft.com/office/drawing/2014/main" val="2514607776"/>
                  </a:ext>
                </a:extLst>
              </a:tr>
              <a:tr h="448916">
                <a:tc>
                  <a:txBody>
                    <a:bodyPr/>
                    <a:lstStyle/>
                    <a:p>
                      <a:pPr indent="114300" algn="ctr" rtl="1">
                        <a:lnSpc>
                          <a:spcPct val="107000"/>
                        </a:lnSpc>
                        <a:spcAft>
                          <a:spcPts val="0"/>
                        </a:spcAft>
                      </a:pPr>
                      <a:r>
                        <a:rPr lang="ar-SA" sz="2400" b="1">
                          <a:effectLst/>
                          <a:cs typeface="B Koodak" panose="00000700000000000000" pitchFamily="2" charset="-78"/>
                        </a:rPr>
                        <a:t>5</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dirty="0">
                          <a:effectLst/>
                          <a:cs typeface="B Koodak" panose="00000700000000000000" pitchFamily="2" charset="-78"/>
                        </a:rPr>
                        <a:t>توقع حصول نتایج کوتاه مدت</a:t>
                      </a:r>
                      <a:endParaRPr lang="en-US" sz="2400" b="1" dirty="0">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5</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توقع حصول نتایج بلند مدت</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extLst>
                  <a:ext uri="{0D108BD9-81ED-4DB2-BD59-A6C34878D82A}">
                    <a16:rowId xmlns="" xmlns:a16="http://schemas.microsoft.com/office/drawing/2014/main" val="2480274756"/>
                  </a:ext>
                </a:extLst>
              </a:tr>
              <a:tr h="897831">
                <a:tc>
                  <a:txBody>
                    <a:bodyPr/>
                    <a:lstStyle/>
                    <a:p>
                      <a:pPr indent="114300" algn="ctr" rtl="1">
                        <a:lnSpc>
                          <a:spcPct val="107000"/>
                        </a:lnSpc>
                        <a:spcAft>
                          <a:spcPts val="0"/>
                        </a:spcAft>
                      </a:pPr>
                      <a:r>
                        <a:rPr lang="ar-SA" sz="2400" b="1">
                          <a:effectLst/>
                          <a:cs typeface="B Koodak" panose="00000700000000000000" pitchFamily="2" charset="-78"/>
                        </a:rPr>
                        <a:t>6</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dirty="0">
                          <a:effectLst/>
                          <a:cs typeface="B Koodak" panose="00000700000000000000" pitchFamily="2" charset="-78"/>
                        </a:rPr>
                        <a:t>استفاده از ساز و کار های کنترل توسظ دیگران</a:t>
                      </a:r>
                      <a:endParaRPr lang="en-US" sz="2400" b="1" dirty="0">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6</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استفاده از ساز و کار های کنترل درونی</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extLst>
                  <a:ext uri="{0D108BD9-81ED-4DB2-BD59-A6C34878D82A}">
                    <a16:rowId xmlns="" xmlns:a16="http://schemas.microsoft.com/office/drawing/2014/main" val="10399960"/>
                  </a:ext>
                </a:extLst>
              </a:tr>
              <a:tr h="897831">
                <a:tc>
                  <a:txBody>
                    <a:bodyPr/>
                    <a:lstStyle/>
                    <a:p>
                      <a:pPr indent="114300" algn="ctr" rtl="1">
                        <a:lnSpc>
                          <a:spcPct val="107000"/>
                        </a:lnSpc>
                        <a:spcAft>
                          <a:spcPts val="0"/>
                        </a:spcAft>
                      </a:pPr>
                      <a:r>
                        <a:rPr lang="ar-SA" sz="2400" b="1">
                          <a:effectLst/>
                          <a:cs typeface="B Koodak" panose="00000700000000000000" pitchFamily="2" charset="-78"/>
                        </a:rPr>
                        <a:t>7</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dirty="0">
                          <a:effectLst/>
                          <a:cs typeface="B Koodak" panose="00000700000000000000" pitchFamily="2" charset="-78"/>
                        </a:rPr>
                        <a:t>تدکید بر استفاده صرف از امکانات و ظرفیتهای موجود</a:t>
                      </a:r>
                      <a:endParaRPr lang="en-US" sz="2400" b="1" dirty="0">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a:effectLst/>
                          <a:cs typeface="B Koodak" panose="00000700000000000000" pitchFamily="2" charset="-78"/>
                        </a:rPr>
                        <a:t>7</a:t>
                      </a:r>
                      <a:endParaRPr lang="en-US" sz="2400" b="1">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tc>
                  <a:txBody>
                    <a:bodyPr/>
                    <a:lstStyle/>
                    <a:p>
                      <a:pPr indent="114300" algn="ctr" rtl="1">
                        <a:lnSpc>
                          <a:spcPct val="107000"/>
                        </a:lnSpc>
                        <a:spcAft>
                          <a:spcPts val="0"/>
                        </a:spcAft>
                      </a:pPr>
                      <a:r>
                        <a:rPr lang="ar-SA" sz="2400" b="1" dirty="0">
                          <a:effectLst/>
                          <a:cs typeface="B Koodak" panose="00000700000000000000" pitchFamily="2" charset="-78"/>
                        </a:rPr>
                        <a:t>کوشش برای توسعه منابع و افزایش ظرفیت تولید و خدمات</a:t>
                      </a:r>
                      <a:endParaRPr lang="en-US" sz="2400" b="1" dirty="0">
                        <a:effectLst/>
                        <a:latin typeface="Calibri" panose="020F0502020204030204" pitchFamily="34" charset="0"/>
                        <a:ea typeface="Calibri" panose="020F0502020204030204" pitchFamily="34" charset="0"/>
                        <a:cs typeface="B Koodak" panose="00000700000000000000" pitchFamily="2" charset="-78"/>
                      </a:endParaRPr>
                    </a:p>
                  </a:txBody>
                  <a:tcPr marL="68580" marR="68580" marT="0" marB="0" anchor="ctr"/>
                </a:tc>
                <a:extLst>
                  <a:ext uri="{0D108BD9-81ED-4DB2-BD59-A6C34878D82A}">
                    <a16:rowId xmlns="" xmlns:a16="http://schemas.microsoft.com/office/drawing/2014/main" val="1266754063"/>
                  </a:ext>
                </a:extLst>
              </a:tr>
            </a:tbl>
          </a:graphicData>
        </a:graphic>
      </p:graphicFrame>
      <p:sp>
        <p:nvSpPr>
          <p:cNvPr id="7" name="TextBox 6"/>
          <p:cNvSpPr txBox="1"/>
          <p:nvPr/>
        </p:nvSpPr>
        <p:spPr>
          <a:xfrm>
            <a:off x="1022887" y="0"/>
            <a:ext cx="10027403" cy="584775"/>
          </a:xfrm>
          <a:prstGeom prst="rect">
            <a:avLst/>
          </a:prstGeom>
          <a:noFill/>
        </p:spPr>
        <p:txBody>
          <a:bodyPr wrap="square" rtlCol="1">
            <a:spAutoFit/>
          </a:bodyPr>
          <a:lstStyle/>
          <a:p>
            <a:pPr algn="r" rtl="1"/>
            <a:r>
              <a:rPr lang="ar-SA" sz="3200" dirty="0">
                <a:solidFill>
                  <a:srgbClr val="FF0000"/>
                </a:solidFill>
                <a:ea typeface="Times New Roman" panose="02020603050405020304" pitchFamily="18" charset="0"/>
                <a:cs typeface="B Koodak" panose="00000700000000000000" pitchFamily="2" charset="-78"/>
              </a:rPr>
              <a:t>ویژگیهای سبکهای مورد استفاده مدیران، بر مبنای مفروضات </a:t>
            </a:r>
            <a:r>
              <a:rPr lang="en-US" sz="3200" dirty="0">
                <a:solidFill>
                  <a:srgbClr val="FF0000"/>
                </a:solidFill>
                <a:latin typeface="Tahoma" panose="020B0604030504040204" pitchFamily="34" charset="0"/>
                <a:ea typeface="Times New Roman" panose="02020603050405020304" pitchFamily="18" charset="0"/>
                <a:cs typeface="B Koodak" panose="00000700000000000000" pitchFamily="2" charset="-78"/>
              </a:rPr>
              <a:t>x</a:t>
            </a:r>
            <a:r>
              <a:rPr lang="ar-SA" sz="3200" dirty="0">
                <a:solidFill>
                  <a:srgbClr val="FF0000"/>
                </a:solidFill>
                <a:ea typeface="Times New Roman" panose="02020603050405020304" pitchFamily="18" charset="0"/>
                <a:cs typeface="B Koodak" panose="00000700000000000000" pitchFamily="2" charset="-78"/>
              </a:rPr>
              <a:t> و </a:t>
            </a:r>
            <a:r>
              <a:rPr lang="en-US" sz="3200" dirty="0">
                <a:solidFill>
                  <a:srgbClr val="FF0000"/>
                </a:solidFill>
                <a:latin typeface="Tahoma" panose="020B0604030504040204" pitchFamily="34" charset="0"/>
                <a:ea typeface="Times New Roman" panose="02020603050405020304" pitchFamily="18" charset="0"/>
                <a:cs typeface="B Koodak" panose="00000700000000000000" pitchFamily="2" charset="-78"/>
              </a:rPr>
              <a:t>y</a:t>
            </a:r>
            <a:endParaRPr lang="fa-IR" sz="3200" dirty="0">
              <a:solidFill>
                <a:srgbClr val="FF0000"/>
              </a:solidFill>
              <a:cs typeface="B Koodak" panose="00000700000000000000" pitchFamily="2" charset="-78"/>
            </a:endParaRPr>
          </a:p>
        </p:txBody>
      </p:sp>
    </p:spTree>
    <p:extLst>
      <p:ext uri="{BB962C8B-B14F-4D97-AF65-F5344CB8AC3E}">
        <p14:creationId xmlns:p14="http://schemas.microsoft.com/office/powerpoint/2010/main" val="27014130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60764" y="581891"/>
            <a:ext cx="9961418" cy="369332"/>
          </a:xfrm>
          <a:prstGeom prst="rect">
            <a:avLst/>
          </a:prstGeom>
          <a:noFill/>
        </p:spPr>
        <p:txBody>
          <a:bodyPr wrap="square" rtlCol="1">
            <a:spAutoFit/>
          </a:bodyPr>
          <a:lstStyle/>
          <a:p>
            <a:pPr algn="r"/>
            <a:endParaRPr lang="fa-IR" dirty="0"/>
          </a:p>
        </p:txBody>
      </p:sp>
      <p:sp>
        <p:nvSpPr>
          <p:cNvPr id="6" name="TextBox 5"/>
          <p:cNvSpPr txBox="1"/>
          <p:nvPr/>
        </p:nvSpPr>
        <p:spPr>
          <a:xfrm>
            <a:off x="108488" y="507878"/>
            <a:ext cx="11902698" cy="6001643"/>
          </a:xfrm>
          <a:prstGeom prst="rect">
            <a:avLst/>
          </a:prstGeom>
          <a:noFill/>
        </p:spPr>
        <p:txBody>
          <a:bodyPr wrap="square" rtlCol="1">
            <a:spAutoFit/>
          </a:bodyPr>
          <a:lstStyle/>
          <a:p>
            <a:pPr algn="just" rtl="1">
              <a:lnSpc>
                <a:spcPct val="200000"/>
              </a:lnSpc>
            </a:pPr>
            <a:r>
              <a:rPr lang="fa-IR" sz="2400" b="1" dirty="0" smtClean="0">
                <a:cs typeface="B Koodak" panose="00000700000000000000" pitchFamily="2" charset="-78"/>
              </a:rPr>
              <a:t>به نظر وی اگر نگرش مدیر مبتنی بر مفروضات نظریه </a:t>
            </a:r>
            <a:r>
              <a:rPr lang="en-US" sz="2400" b="1" dirty="0" smtClean="0">
                <a:solidFill>
                  <a:srgbClr val="FF0000"/>
                </a:solidFill>
                <a:cs typeface="B Koodak" panose="00000700000000000000" pitchFamily="2" charset="-78"/>
              </a:rPr>
              <a:t>x</a:t>
            </a:r>
            <a:r>
              <a:rPr lang="fa-IR" sz="2400" b="1" dirty="0" smtClean="0">
                <a:cs typeface="B Koodak" panose="00000700000000000000" pitchFamily="2" charset="-78"/>
              </a:rPr>
              <a:t> باشد، با کارکنان خود نیز با همان نگرش رفتار خواهد کرد؛ از این رو، چنین مدیری از ساز و کارهای کنترل تفصیلی بهره می گیرد و برای ایجاد انگیزه در کارکنان، صرفاً از محرکهای مادی استفاده می کند؛ در حالی که اگر نگرش مدیر مبتنی بر مفروضات نظریه </a:t>
            </a:r>
            <a:r>
              <a:rPr lang="en-US" sz="2400" b="1" dirty="0" smtClean="0">
                <a:solidFill>
                  <a:srgbClr val="FF0000"/>
                </a:solidFill>
                <a:cs typeface="B Koodak" panose="00000700000000000000" pitchFamily="2" charset="-78"/>
              </a:rPr>
              <a:t>y</a:t>
            </a:r>
            <a:r>
              <a:rPr lang="fa-IR" sz="2400" b="1" dirty="0" smtClean="0">
                <a:cs typeface="B Koodak" panose="00000700000000000000" pitchFamily="2" charset="-78"/>
              </a:rPr>
              <a:t> باشد، می تواند </a:t>
            </a:r>
            <a:r>
              <a:rPr lang="fa-IR" sz="2400" b="1" dirty="0" smtClean="0">
                <a:solidFill>
                  <a:srgbClr val="FFFF00"/>
                </a:solidFill>
                <a:cs typeface="B Koodak" panose="00000700000000000000" pitchFamily="2" charset="-78"/>
              </a:rPr>
              <a:t>هدفهای</a:t>
            </a:r>
            <a:r>
              <a:rPr lang="fa-IR" sz="2400" b="1" dirty="0" smtClean="0">
                <a:cs typeface="B Koodak" panose="00000700000000000000" pitchFamily="2" charset="-78"/>
              </a:rPr>
              <a:t> فردی و سازمانی را تلفیق کند. چنین مدیری برای تلفیق هدفهای مذکور به کارکنان خود آزادی عمل بیشتری می دهد، خلاقیت و نوآوری را تشویق می کند، کنترل را به حداقل می رساند، و برای جذاب تر کردن کار و ارضای نیازهای سطوح عالی تر کارکنان می کوشد. </a:t>
            </a:r>
          </a:p>
          <a:p>
            <a:pPr algn="just" rtl="1">
              <a:lnSpc>
                <a:spcPct val="200000"/>
              </a:lnSpc>
            </a:pPr>
            <a:r>
              <a:rPr lang="fa-IR" sz="2400" b="1" u="sng" dirty="0">
                <a:solidFill>
                  <a:srgbClr val="FF0000"/>
                </a:solidFill>
                <a:cs typeface="B Koodak" panose="00000700000000000000" pitchFamily="2" charset="-78"/>
              </a:rPr>
              <a:t>البته مک گریگور نیز می دانست که برخی از کارکنان نابالغ، در ابتدای کار به کنترل بیشتری نیاز دارند تا به بلوغ کافی دست یابند و شایستگی آن را پیدا کنند که با آنها بر مبنای نگرش مبتنی بر نظریه </a:t>
            </a:r>
            <a:r>
              <a:rPr lang="en-US" sz="2400" b="1" u="sng" dirty="0">
                <a:cs typeface="B Koodak" panose="00000700000000000000" pitchFamily="2" charset="-78"/>
              </a:rPr>
              <a:t>y</a:t>
            </a:r>
            <a:r>
              <a:rPr lang="en-US" sz="2400" b="1" u="sng" dirty="0">
                <a:solidFill>
                  <a:srgbClr val="FF0000"/>
                </a:solidFill>
                <a:cs typeface="B Koodak" panose="00000700000000000000" pitchFamily="2" charset="-78"/>
              </a:rPr>
              <a:t> </a:t>
            </a:r>
            <a:r>
              <a:rPr lang="fa-IR" sz="2400" b="1" u="sng" dirty="0" smtClean="0">
                <a:solidFill>
                  <a:srgbClr val="FF0000"/>
                </a:solidFill>
                <a:cs typeface="B Koodak" panose="00000700000000000000" pitchFamily="2" charset="-78"/>
              </a:rPr>
              <a:t> رفتار </a:t>
            </a:r>
            <a:r>
              <a:rPr lang="fa-IR" sz="2400" b="1" u="sng" dirty="0">
                <a:solidFill>
                  <a:srgbClr val="FF0000"/>
                </a:solidFill>
                <a:cs typeface="B Koodak" panose="00000700000000000000" pitchFamily="2" charset="-78"/>
              </a:rPr>
              <a:t>شود.</a:t>
            </a:r>
          </a:p>
        </p:txBody>
      </p:sp>
    </p:spTree>
    <p:extLst>
      <p:ext uri="{BB962C8B-B14F-4D97-AF65-F5344CB8AC3E}">
        <p14:creationId xmlns:p14="http://schemas.microsoft.com/office/powerpoint/2010/main" val="16340563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05704"/>
            <a:ext cx="12192000" cy="7975901"/>
          </a:xfrm>
          <a:prstGeom prst="rect">
            <a:avLst/>
          </a:prstGeom>
          <a:noFill/>
        </p:spPr>
        <p:txBody>
          <a:bodyPr wrap="square" rtlCol="1">
            <a:spAutoFit/>
          </a:bodyPr>
          <a:lstStyle/>
          <a:p>
            <a:pPr algn="just" rtl="1">
              <a:lnSpc>
                <a:spcPct val="200000"/>
              </a:lnSpc>
              <a:spcAft>
                <a:spcPts val="800"/>
              </a:spcAft>
            </a:pPr>
            <a:r>
              <a:rPr lang="fa-IR" sz="2800" b="1" dirty="0">
                <a:latin typeface="Calibri" panose="020F0502020204030204" pitchFamily="34" charset="0"/>
                <a:ea typeface="Calibri" panose="020F0502020204030204" pitchFamily="34" charset="0"/>
                <a:cs typeface="B Koodak" panose="00000700000000000000" pitchFamily="2" charset="-78"/>
              </a:rPr>
              <a:t>توجه به نكات زير براي جلوگيري از برداشت يا درك اشتباه درباره نظريه هاي </a:t>
            </a:r>
            <a:r>
              <a:rPr lang="en-US" sz="2800" b="1" dirty="0">
                <a:solidFill>
                  <a:srgbClr val="FF0000"/>
                </a:solidFill>
                <a:latin typeface="Calibri" panose="020F0502020204030204" pitchFamily="34" charset="0"/>
                <a:ea typeface="Calibri" panose="020F0502020204030204" pitchFamily="34" charset="0"/>
                <a:cs typeface="B Koodak" panose="00000700000000000000" pitchFamily="2" charset="-78"/>
              </a:rPr>
              <a:t>X</a:t>
            </a:r>
            <a:r>
              <a:rPr lang="en-US" sz="2800" b="1" dirty="0">
                <a:latin typeface="Arial" panose="020B0604020202020204" pitchFamily="34" charset="0"/>
                <a:ea typeface="Calibri" panose="020F0502020204030204" pitchFamily="34" charset="0"/>
                <a:cs typeface="B Koodak" panose="00000700000000000000" pitchFamily="2" charset="-78"/>
              </a:rPr>
              <a:t> </a:t>
            </a:r>
            <a:r>
              <a:rPr lang="fa-IR" sz="2800" b="1" dirty="0" smtClean="0">
                <a:latin typeface="Arial" panose="020B0604020202020204" pitchFamily="34" charset="0"/>
                <a:ea typeface="Calibri" panose="020F0502020204030204" pitchFamily="34" charset="0"/>
                <a:cs typeface="B Koodak" panose="00000700000000000000" pitchFamily="2" charset="-78"/>
              </a:rPr>
              <a:t>  و </a:t>
            </a:r>
            <a:r>
              <a:rPr lang="en-US" sz="2800" b="1" dirty="0">
                <a:solidFill>
                  <a:srgbClr val="FF0000"/>
                </a:solidFill>
                <a:latin typeface="Calibri" panose="020F0502020204030204" pitchFamily="34" charset="0"/>
                <a:ea typeface="Calibri" panose="020F0502020204030204" pitchFamily="34" charset="0"/>
                <a:cs typeface="B Koodak" panose="00000700000000000000" pitchFamily="2" charset="-78"/>
              </a:rPr>
              <a:t>Y</a:t>
            </a:r>
            <a:r>
              <a:rPr lang="en-US" sz="2800" b="1" dirty="0">
                <a:solidFill>
                  <a:srgbClr val="FF0000"/>
                </a:solidFill>
                <a:latin typeface="Arial" panose="020B0604020202020204" pitchFamily="34" charset="0"/>
                <a:ea typeface="Calibri" panose="020F0502020204030204" pitchFamily="34" charset="0"/>
                <a:cs typeface="B Koodak" panose="00000700000000000000" pitchFamily="2" charset="-78"/>
              </a:rPr>
              <a:t> </a:t>
            </a:r>
            <a:r>
              <a:rPr lang="fa-IR" sz="28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 </a:t>
            </a:r>
            <a:r>
              <a:rPr lang="fa-IR" sz="2800" b="1" dirty="0" smtClean="0">
                <a:latin typeface="Arial" panose="020B0604020202020204" pitchFamily="34" charset="0"/>
                <a:ea typeface="Calibri" panose="020F0502020204030204" pitchFamily="34" charset="0"/>
                <a:cs typeface="B Koodak" panose="00000700000000000000" pitchFamily="2" charset="-78"/>
              </a:rPr>
              <a:t>ضروري </a:t>
            </a:r>
            <a:r>
              <a:rPr lang="fa-IR" sz="2800" b="1" dirty="0">
                <a:latin typeface="Arial" panose="020B0604020202020204" pitchFamily="34" charset="0"/>
                <a:ea typeface="Calibri" panose="020F0502020204030204" pitchFamily="34" charset="0"/>
                <a:cs typeface="B Koodak" panose="00000700000000000000" pitchFamily="2" charset="-78"/>
              </a:rPr>
              <a:t>است</a:t>
            </a:r>
            <a:r>
              <a:rPr lang="fa-IR" sz="2800" b="1" dirty="0" smtClean="0">
                <a:latin typeface="Arial" panose="020B0604020202020204" pitchFamily="34" charset="0"/>
                <a:ea typeface="Calibri" panose="020F0502020204030204" pitchFamily="34" charset="0"/>
                <a:cs typeface="B Koodak" panose="00000700000000000000" pitchFamily="2" charset="-78"/>
              </a:rPr>
              <a:t>:</a:t>
            </a:r>
          </a:p>
          <a:p>
            <a:pPr algn="just" rtl="1">
              <a:lnSpc>
                <a:spcPct val="200000"/>
              </a:lnSpc>
              <a:spcAft>
                <a:spcPts val="800"/>
              </a:spcAft>
            </a:pPr>
            <a:r>
              <a:rPr lang="fa-IR" sz="2800" b="1" dirty="0">
                <a:cs typeface="B Koodak" panose="00000700000000000000" pitchFamily="2" charset="-78"/>
              </a:rPr>
              <a:t>1- مفروضات نظريه </a:t>
            </a:r>
            <a:r>
              <a:rPr lang="en-US" sz="2800" b="1" dirty="0">
                <a:solidFill>
                  <a:srgbClr val="FF0000"/>
                </a:solidFill>
                <a:cs typeface="B Koodak" panose="00000700000000000000" pitchFamily="2" charset="-78"/>
              </a:rPr>
              <a:t>X</a:t>
            </a:r>
            <a:r>
              <a:rPr lang="en-US" sz="2800" b="1" dirty="0">
                <a:cs typeface="B Koodak" panose="00000700000000000000" pitchFamily="2" charset="-78"/>
              </a:rPr>
              <a:t> </a:t>
            </a:r>
            <a:r>
              <a:rPr lang="fa-IR" sz="2800" b="1" dirty="0" smtClean="0">
                <a:cs typeface="B Koodak" panose="00000700000000000000" pitchFamily="2" charset="-78"/>
              </a:rPr>
              <a:t> و </a:t>
            </a:r>
            <a:r>
              <a:rPr lang="en-US" sz="2800" b="1" dirty="0">
                <a:solidFill>
                  <a:srgbClr val="FF0000"/>
                </a:solidFill>
                <a:cs typeface="B Koodak" panose="00000700000000000000" pitchFamily="2" charset="-78"/>
              </a:rPr>
              <a:t>Y</a:t>
            </a:r>
            <a:r>
              <a:rPr lang="fa-IR" sz="2800" b="1" dirty="0">
                <a:cs typeface="B Koodak" panose="00000700000000000000" pitchFamily="2" charset="-78"/>
              </a:rPr>
              <a:t>، فقط فرض هستند. </a:t>
            </a:r>
            <a:r>
              <a:rPr lang="fa-IR" sz="2800" b="1" dirty="0">
                <a:latin typeface="Calibri" panose="020F0502020204030204" pitchFamily="34" charset="0"/>
                <a:ea typeface="Calibri" panose="020F0502020204030204" pitchFamily="34" charset="0"/>
                <a:cs typeface="B Koodak" panose="00000700000000000000" pitchFamily="2" charset="-78"/>
              </a:rPr>
              <a:t>اين مفروضات استنتاج شهودي هستند و مبتني بر تحقيق نمي باشند</a:t>
            </a:r>
            <a:r>
              <a:rPr lang="fa-IR" sz="2800" b="1" dirty="0" smtClean="0">
                <a:latin typeface="Calibri" panose="020F0502020204030204" pitchFamily="34" charset="0"/>
                <a:ea typeface="Calibri" panose="020F0502020204030204" pitchFamily="34" charset="0"/>
                <a:cs typeface="B Koodak" panose="00000700000000000000" pitchFamily="2" charset="-78"/>
              </a:rPr>
              <a:t>.</a:t>
            </a:r>
            <a:endParaRPr lang="fa-IR" sz="2800" b="1" dirty="0" smtClean="0">
              <a:cs typeface="B Koodak" panose="00000700000000000000" pitchFamily="2" charset="-78"/>
            </a:endParaRPr>
          </a:p>
          <a:p>
            <a:pPr algn="just" rtl="1">
              <a:lnSpc>
                <a:spcPct val="200000"/>
              </a:lnSpc>
              <a:spcAft>
                <a:spcPts val="800"/>
              </a:spcAft>
            </a:pPr>
            <a:r>
              <a:rPr lang="fa-IR" sz="2800" b="1" dirty="0" smtClean="0">
                <a:latin typeface="Calibri" panose="020F0502020204030204" pitchFamily="34" charset="0"/>
                <a:ea typeface="Calibri" panose="020F0502020204030204" pitchFamily="34" charset="0"/>
                <a:cs typeface="B Koodak" panose="00000700000000000000" pitchFamily="2" charset="-78"/>
              </a:rPr>
              <a:t>2- </a:t>
            </a:r>
            <a:r>
              <a:rPr lang="fa-IR" sz="2800" b="1" dirty="0">
                <a:latin typeface="Calibri" panose="020F0502020204030204" pitchFamily="34" charset="0"/>
                <a:ea typeface="Calibri" panose="020F0502020204030204" pitchFamily="34" charset="0"/>
                <a:cs typeface="B Koodak" panose="00000700000000000000" pitchFamily="2" charset="-78"/>
              </a:rPr>
              <a:t>نظريه </a:t>
            </a:r>
            <a:r>
              <a:rPr lang="en-US" sz="2800" b="1" dirty="0">
                <a:solidFill>
                  <a:srgbClr val="FF0000"/>
                </a:solidFill>
                <a:latin typeface="Calibri" panose="020F0502020204030204" pitchFamily="34" charset="0"/>
                <a:ea typeface="Calibri" panose="020F0502020204030204" pitchFamily="34" charset="0"/>
                <a:cs typeface="B Koodak" panose="00000700000000000000" pitchFamily="2" charset="-78"/>
              </a:rPr>
              <a:t>X</a:t>
            </a:r>
            <a:r>
              <a:rPr lang="en-US" sz="2800" b="1" dirty="0">
                <a:latin typeface="Arial" panose="020B0604020202020204" pitchFamily="34" charset="0"/>
                <a:ea typeface="Calibri" panose="020F0502020204030204" pitchFamily="34" charset="0"/>
                <a:cs typeface="B Koodak" panose="00000700000000000000" pitchFamily="2" charset="-78"/>
              </a:rPr>
              <a:t> </a:t>
            </a:r>
            <a:r>
              <a:rPr lang="fa-IR" sz="2800" b="1" dirty="0" smtClean="0">
                <a:latin typeface="Arial" panose="020B0604020202020204" pitchFamily="34" charset="0"/>
                <a:ea typeface="Calibri" panose="020F0502020204030204" pitchFamily="34" charset="0"/>
                <a:cs typeface="B Koodak" panose="00000700000000000000" pitchFamily="2" charset="-78"/>
              </a:rPr>
              <a:t> و </a:t>
            </a:r>
            <a:r>
              <a:rPr lang="en-US" sz="2800" b="1" dirty="0" smtClean="0">
                <a:latin typeface="Arial" panose="020B0604020202020204" pitchFamily="34" charset="0"/>
                <a:ea typeface="Calibri" panose="020F0502020204030204" pitchFamily="34" charset="0"/>
                <a:cs typeface="B Koodak" panose="00000700000000000000" pitchFamily="2" charset="-78"/>
              </a:rPr>
              <a:t> </a:t>
            </a:r>
            <a:r>
              <a:rPr lang="en-US" sz="2800" b="1"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Y</a:t>
            </a:r>
            <a:r>
              <a:rPr lang="en-US" sz="2800" b="1" dirty="0" smtClean="0">
                <a:latin typeface="Arial" panose="020B0604020202020204" pitchFamily="34" charset="0"/>
                <a:ea typeface="Calibri" panose="020F0502020204030204" pitchFamily="34" charset="0"/>
                <a:cs typeface="B Koodak" panose="00000700000000000000" pitchFamily="2" charset="-78"/>
              </a:rPr>
              <a:t> </a:t>
            </a:r>
            <a:r>
              <a:rPr lang="fa-IR" sz="2800" b="1" dirty="0">
                <a:latin typeface="Arial" panose="020B0604020202020204" pitchFamily="34" charset="0"/>
                <a:ea typeface="Calibri" panose="020F0502020204030204" pitchFamily="34" charset="0"/>
                <a:cs typeface="B Koodak" panose="00000700000000000000" pitchFamily="2" charset="-78"/>
              </a:rPr>
              <a:t>به معناي مديريت سخت و نرم نيستند. مديريت سخت ممكن است باعث به وجود آمدن مقاومت و مخالفت </a:t>
            </a:r>
            <a:r>
              <a:rPr lang="fa-IR" sz="2800" b="1" dirty="0" smtClean="0">
                <a:latin typeface="Arial" panose="020B0604020202020204" pitchFamily="34" charset="0"/>
                <a:ea typeface="Calibri" panose="020F0502020204030204" pitchFamily="34" charset="0"/>
                <a:cs typeface="B Koodak" panose="00000700000000000000" pitchFamily="2" charset="-78"/>
              </a:rPr>
              <a:t>شوند و </a:t>
            </a:r>
            <a:r>
              <a:rPr lang="fa-IR" sz="2800" b="1" dirty="0">
                <a:latin typeface="Arial" panose="020B0604020202020204" pitchFamily="34" charset="0"/>
                <a:ea typeface="Calibri" panose="020F0502020204030204" pitchFamily="34" charset="0"/>
                <a:cs typeface="B Koodak" panose="00000700000000000000" pitchFamily="2" charset="-78"/>
              </a:rPr>
              <a:t>مديريت نرم </a:t>
            </a:r>
            <a:r>
              <a:rPr lang="fa-IR" sz="2800" b="1" dirty="0" smtClean="0">
                <a:latin typeface="Arial" panose="020B0604020202020204" pitchFamily="34" charset="0"/>
                <a:ea typeface="Calibri" panose="020F0502020204030204" pitchFamily="34" charset="0"/>
                <a:cs typeface="B Koodak" panose="00000700000000000000" pitchFamily="2" charset="-78"/>
              </a:rPr>
              <a:t>نیزممكن </a:t>
            </a:r>
            <a:r>
              <a:rPr lang="fa-IR" sz="2800" b="1" dirty="0">
                <a:latin typeface="Arial" panose="020B0604020202020204" pitchFamily="34" charset="0"/>
                <a:ea typeface="Calibri" panose="020F0502020204030204" pitchFamily="34" charset="0"/>
                <a:cs typeface="B Koodak" panose="00000700000000000000" pitchFamily="2" charset="-78"/>
              </a:rPr>
              <a:t>است به </a:t>
            </a:r>
            <a:r>
              <a:rPr lang="fa-IR" sz="2800" b="1" dirty="0" smtClean="0">
                <a:latin typeface="Arial" panose="020B0604020202020204" pitchFamily="34" charset="0"/>
                <a:ea typeface="Calibri" panose="020F0502020204030204" pitchFamily="34" charset="0"/>
                <a:cs typeface="B Koodak" panose="00000700000000000000" pitchFamily="2" charset="-78"/>
              </a:rPr>
              <a:t>عدم </a:t>
            </a:r>
            <a:r>
              <a:rPr lang="fa-IR" sz="2800" b="1" dirty="0">
                <a:latin typeface="Arial" panose="020B0604020202020204" pitchFamily="34" charset="0"/>
                <a:ea typeface="Calibri" panose="020F0502020204030204" pitchFamily="34" charset="0"/>
                <a:cs typeface="B Koodak" panose="00000700000000000000" pitchFamily="2" charset="-78"/>
              </a:rPr>
              <a:t>دخالت و بي قيدي </a:t>
            </a:r>
            <a:r>
              <a:rPr lang="fa-IR" sz="2800" b="1" dirty="0" smtClean="0">
                <a:latin typeface="Arial" panose="020B0604020202020204" pitchFamily="34" charset="0"/>
                <a:ea typeface="Calibri" panose="020F0502020204030204" pitchFamily="34" charset="0"/>
                <a:cs typeface="B Koodak" panose="00000700000000000000" pitchFamily="2" charset="-78"/>
              </a:rPr>
              <a:t>منجرشود.</a:t>
            </a:r>
          </a:p>
          <a:p>
            <a:pPr algn="just" rtl="1">
              <a:lnSpc>
                <a:spcPct val="200000"/>
              </a:lnSpc>
              <a:spcAft>
                <a:spcPts val="800"/>
              </a:spcAft>
            </a:pPr>
            <a:r>
              <a:rPr lang="fa-IR" sz="2800" b="1" dirty="0">
                <a:latin typeface="Calibri" panose="020F0502020204030204" pitchFamily="34" charset="0"/>
                <a:ea typeface="Calibri" panose="020F0502020204030204" pitchFamily="34" charset="0"/>
                <a:cs typeface="B Koodak" panose="00000700000000000000" pitchFamily="2" charset="-78"/>
              </a:rPr>
              <a:t>3</a:t>
            </a:r>
            <a:r>
              <a:rPr lang="fa-IR" sz="2800" b="1" dirty="0" smtClean="0">
                <a:latin typeface="Calibri" panose="020F0502020204030204" pitchFamily="34" charset="0"/>
                <a:ea typeface="Calibri" panose="020F0502020204030204" pitchFamily="34" charset="0"/>
                <a:cs typeface="B Koodak" panose="00000700000000000000" pitchFamily="2" charset="-78"/>
              </a:rPr>
              <a:t>- </a:t>
            </a:r>
            <a:r>
              <a:rPr lang="fa-IR" sz="2800" b="1" dirty="0">
                <a:latin typeface="Calibri" panose="020F0502020204030204" pitchFamily="34" charset="0"/>
                <a:ea typeface="Calibri" panose="020F0502020204030204" pitchFamily="34" charset="0"/>
                <a:cs typeface="B Koodak" panose="00000700000000000000" pitchFamily="2" charset="-78"/>
              </a:rPr>
              <a:t>كارها و شرايط متفاوت نيازمند رويكردهاي مختلفي براي مديريت كردن هستند. گاهي اوقات اعمال قدرت و ايجاد ساختار براي كارهاي خاصي اثربخش هستند.</a:t>
            </a:r>
            <a:endParaRPr lang="en-US" sz="2800" b="1" dirty="0">
              <a:latin typeface="Calibri" panose="020F0502020204030204" pitchFamily="34" charset="0"/>
              <a:ea typeface="Calibri" panose="020F0502020204030204" pitchFamily="34" charset="0"/>
              <a:cs typeface="B Koodak" panose="00000700000000000000" pitchFamily="2" charset="-78"/>
            </a:endParaRPr>
          </a:p>
          <a:p>
            <a:pPr algn="just" rtl="1">
              <a:lnSpc>
                <a:spcPct val="200000"/>
              </a:lnSpc>
              <a:spcAft>
                <a:spcPts val="800"/>
              </a:spcAft>
            </a:pPr>
            <a:endParaRPr lang="fa-IR" sz="2800" b="1" dirty="0" smtClean="0">
              <a:cs typeface="B Zar" panose="00000400000000000000" pitchFamily="2" charset="-78"/>
            </a:endParaRPr>
          </a:p>
          <a:p>
            <a:pPr algn="just" rtl="1">
              <a:lnSpc>
                <a:spcPct val="200000"/>
              </a:lnSpc>
              <a:spcAft>
                <a:spcPts val="800"/>
              </a:spcAft>
            </a:pPr>
            <a:endParaRPr lang="en-US" b="1" dirty="0">
              <a:latin typeface="Calibri" panose="020F0502020204030204" pitchFamily="34" charset="0"/>
              <a:ea typeface="Calibri" panose="020F0502020204030204" pitchFamily="34" charset="0"/>
              <a:cs typeface="B Zar" panose="00000400000000000000" pitchFamily="2" charset="-78"/>
            </a:endParaRPr>
          </a:p>
        </p:txBody>
      </p:sp>
    </p:spTree>
    <p:extLst>
      <p:ext uri="{BB962C8B-B14F-4D97-AF65-F5344CB8AC3E}">
        <p14:creationId xmlns:p14="http://schemas.microsoft.com/office/powerpoint/2010/main" val="37451079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76589"/>
            <a:ext cx="11949194" cy="6555641"/>
          </a:xfrm>
          <a:prstGeom prst="rect">
            <a:avLst/>
          </a:prstGeom>
          <a:noFill/>
        </p:spPr>
        <p:txBody>
          <a:bodyPr wrap="square" rtlCol="1">
            <a:spAutoFit/>
          </a:bodyPr>
          <a:lstStyle/>
          <a:p>
            <a:pPr algn="just" rtl="1">
              <a:lnSpc>
                <a:spcPct val="150000"/>
              </a:lnSpc>
            </a:pPr>
            <a:r>
              <a:rPr lang="fa-IR" sz="2800" b="1" dirty="0">
                <a:latin typeface="Arial" panose="020B0604020202020204" pitchFamily="34" charset="0"/>
                <a:ea typeface="Calibri" panose="020F0502020204030204" pitchFamily="34" charset="0"/>
                <a:cs typeface="B Koodak" panose="00000700000000000000" pitchFamily="2" charset="-78"/>
              </a:rPr>
              <a:t>اشکالات اساسی در نظریه مک گریگور، قرار دادن انسانها در </a:t>
            </a:r>
            <a:r>
              <a:rPr lang="fa-IR" sz="2800" b="1" dirty="0">
                <a:solidFill>
                  <a:srgbClr val="FF0000"/>
                </a:solidFill>
                <a:latin typeface="Arial" panose="020B0604020202020204" pitchFamily="34" charset="0"/>
                <a:ea typeface="Calibri" panose="020F0502020204030204" pitchFamily="34" charset="0"/>
                <a:cs typeface="B Koodak" panose="00000700000000000000" pitchFamily="2" charset="-78"/>
              </a:rPr>
              <a:t>دو</a:t>
            </a:r>
            <a:r>
              <a:rPr lang="fa-IR" sz="2800" b="1" dirty="0">
                <a:latin typeface="Arial" panose="020B0604020202020204" pitchFamily="34" charset="0"/>
                <a:ea typeface="Calibri" panose="020F0502020204030204" pitchFamily="34" charset="0"/>
                <a:cs typeface="B Koodak" panose="00000700000000000000" pitchFamily="2" charset="-78"/>
              </a:rPr>
              <a:t> </a:t>
            </a:r>
            <a:r>
              <a:rPr lang="fa-IR" sz="2800" b="1" dirty="0">
                <a:solidFill>
                  <a:srgbClr val="FF0000"/>
                </a:solidFill>
                <a:latin typeface="Arial" panose="020B0604020202020204" pitchFamily="34" charset="0"/>
                <a:ea typeface="Calibri" panose="020F0502020204030204" pitchFamily="34" charset="0"/>
                <a:cs typeface="B Koodak" panose="00000700000000000000" pitchFamily="2" charset="-78"/>
              </a:rPr>
              <a:t>طیف متّضاد افراطی </a:t>
            </a:r>
            <a:r>
              <a:rPr lang="fa-IR" sz="2800" b="1" dirty="0">
                <a:latin typeface="Arial" panose="020B0604020202020204" pitchFamily="34" charset="0"/>
                <a:ea typeface="Calibri" panose="020F0502020204030204" pitchFamily="34" charset="0"/>
                <a:cs typeface="B Koodak" panose="00000700000000000000" pitchFamily="2" charset="-78"/>
              </a:rPr>
              <a:t>و </a:t>
            </a:r>
            <a:r>
              <a:rPr lang="fa-IR" sz="2800" b="1" dirty="0">
                <a:solidFill>
                  <a:srgbClr val="FF0000"/>
                </a:solidFill>
                <a:latin typeface="Arial" panose="020B0604020202020204" pitchFamily="34" charset="0"/>
                <a:ea typeface="Calibri" panose="020F0502020204030204" pitchFamily="34" charset="0"/>
                <a:cs typeface="B Koodak" panose="00000700000000000000" pitchFamily="2" charset="-78"/>
              </a:rPr>
              <a:t>بصورت</a:t>
            </a:r>
            <a:r>
              <a:rPr lang="fa-IR" sz="2800" b="1" dirty="0">
                <a:latin typeface="Arial" panose="020B0604020202020204" pitchFamily="34" charset="0"/>
                <a:ea typeface="Calibri" panose="020F0502020204030204" pitchFamily="34" charset="0"/>
                <a:cs typeface="B Koodak" panose="00000700000000000000" pitchFamily="2" charset="-78"/>
              </a:rPr>
              <a:t> </a:t>
            </a:r>
            <a:r>
              <a:rPr lang="fa-IR" sz="2800" b="1" dirty="0" smtClean="0">
                <a:latin typeface="Arial" panose="020B0604020202020204" pitchFamily="34" charset="0"/>
                <a:ea typeface="Calibri" panose="020F0502020204030204" pitchFamily="34" charset="0"/>
                <a:cs typeface="B Koodak" panose="00000700000000000000" pitchFamily="2" charset="-78"/>
              </a:rPr>
              <a:t>زیر</a:t>
            </a:r>
            <a:r>
              <a:rPr lang="fa-IR" sz="2800" b="1" dirty="0">
                <a:latin typeface="Arial" panose="020B0604020202020204" pitchFamily="34" charset="0"/>
                <a:ea typeface="Calibri" panose="020F0502020204030204" pitchFamily="34" charset="0"/>
                <a:cs typeface="B Koodak" panose="00000700000000000000" pitchFamily="2" charset="-78"/>
              </a:rPr>
              <a:t> </a:t>
            </a:r>
            <a:r>
              <a:rPr lang="fa-IR" sz="2800" b="1" dirty="0" smtClean="0">
                <a:latin typeface="Arial" panose="020B0604020202020204" pitchFamily="34" charset="0"/>
                <a:ea typeface="Calibri" panose="020F0502020204030204" pitchFamily="34" charset="0"/>
                <a:cs typeface="B Koodak" panose="00000700000000000000" pitchFamily="2" charset="-78"/>
              </a:rPr>
              <a:t>است </a:t>
            </a:r>
            <a:r>
              <a:rPr lang="fa-IR" sz="2800" b="1" dirty="0">
                <a:latin typeface="Arial" panose="020B0604020202020204" pitchFamily="34" charset="0"/>
                <a:ea typeface="Calibri" panose="020F0502020204030204" pitchFamily="34" charset="0"/>
                <a:cs typeface="B Koodak" panose="00000700000000000000" pitchFamily="2" charset="-78"/>
              </a:rPr>
              <a:t>:</a:t>
            </a:r>
          </a:p>
          <a:p>
            <a:pPr algn="just" rtl="1">
              <a:lnSpc>
                <a:spcPct val="150000"/>
              </a:lnSpc>
            </a:pPr>
            <a:r>
              <a:rPr lang="fa-IR" sz="2800" b="1" dirty="0" smtClean="0">
                <a:latin typeface="Arial" panose="020B0604020202020204" pitchFamily="34" charset="0"/>
                <a:ea typeface="Calibri" panose="020F0502020204030204" pitchFamily="34" charset="0"/>
                <a:cs typeface="B Koodak" panose="00000700000000000000" pitchFamily="2" charset="-78"/>
              </a:rPr>
              <a:t>1 </a:t>
            </a:r>
            <a:r>
              <a:rPr lang="fa-IR" sz="2800" b="1" dirty="0">
                <a:latin typeface="Arial" panose="020B0604020202020204" pitchFamily="34" charset="0"/>
                <a:ea typeface="Calibri" panose="020F0502020204030204" pitchFamily="34" charset="0"/>
                <a:cs typeface="B Koodak" panose="00000700000000000000" pitchFamily="2" charset="-78"/>
              </a:rPr>
              <a:t>- کاملاً بد بینانه است، بطوریکه ذات انسان او را وادار می سازد تا از انجام هرگونه کاری </a:t>
            </a:r>
            <a:r>
              <a:rPr lang="fa-IR" sz="2800" b="1" dirty="0">
                <a:solidFill>
                  <a:srgbClr val="FF0000"/>
                </a:solidFill>
                <a:latin typeface="Arial" panose="020B0604020202020204" pitchFamily="34" charset="0"/>
                <a:ea typeface="Calibri" panose="020F0502020204030204" pitchFamily="34" charset="0"/>
                <a:cs typeface="B Koodak" panose="00000700000000000000" pitchFamily="2" charset="-78"/>
              </a:rPr>
              <a:t>اجتناب</a:t>
            </a:r>
            <a:r>
              <a:rPr lang="fa-IR" sz="2800" b="1" dirty="0">
                <a:latin typeface="Arial" panose="020B0604020202020204" pitchFamily="34" charset="0"/>
                <a:ea typeface="Calibri" panose="020F0502020204030204" pitchFamily="34" charset="0"/>
                <a:cs typeface="B Koodak" panose="00000700000000000000" pitchFamily="2" charset="-78"/>
              </a:rPr>
              <a:t> ورزد.</a:t>
            </a:r>
          </a:p>
          <a:p>
            <a:pPr algn="just" rtl="1">
              <a:lnSpc>
                <a:spcPct val="150000"/>
              </a:lnSpc>
            </a:pPr>
            <a:r>
              <a:rPr lang="fa-IR" sz="2800" b="1" dirty="0" smtClean="0">
                <a:latin typeface="Arial" panose="020B0604020202020204" pitchFamily="34" charset="0"/>
                <a:ea typeface="Calibri" panose="020F0502020204030204" pitchFamily="34" charset="0"/>
                <a:cs typeface="B Koodak" panose="00000700000000000000" pitchFamily="2" charset="-78"/>
              </a:rPr>
              <a:t>2 </a:t>
            </a:r>
            <a:r>
              <a:rPr lang="fa-IR" sz="2800" b="1" dirty="0">
                <a:latin typeface="Arial" panose="020B0604020202020204" pitchFamily="34" charset="0"/>
                <a:ea typeface="Calibri" panose="020F0502020204030204" pitchFamily="34" charset="0"/>
                <a:cs typeface="B Koodak" panose="00000700000000000000" pitchFamily="2" charset="-78"/>
              </a:rPr>
              <a:t>– کاملاً خوشبینانه است، به گونه ای که </a:t>
            </a:r>
            <a:r>
              <a:rPr lang="fa-IR" sz="2800" b="1" dirty="0" smtClean="0">
                <a:latin typeface="Arial" panose="020B0604020202020204" pitchFamily="34" charset="0"/>
                <a:ea typeface="Calibri" panose="020F0502020204030204" pitchFamily="34" charset="0"/>
                <a:cs typeface="B Koodak" panose="00000700000000000000" pitchFamily="2" charset="-78"/>
              </a:rPr>
              <a:t>در </a:t>
            </a:r>
            <a:r>
              <a:rPr lang="fa-IR" sz="2800" b="1" dirty="0">
                <a:latin typeface="Arial" panose="020B0604020202020204" pitchFamily="34" charset="0"/>
                <a:ea typeface="Calibri" panose="020F0502020204030204" pitchFamily="34" charset="0"/>
                <a:cs typeface="B Koodak" panose="00000700000000000000" pitchFamily="2" charset="-78"/>
              </a:rPr>
              <a:t>کار برای انسان یک امر </a:t>
            </a:r>
            <a:r>
              <a:rPr lang="fa-IR" sz="2800" b="1" dirty="0" smtClean="0">
                <a:latin typeface="Arial" panose="020B0604020202020204" pitchFamily="34" charset="0"/>
                <a:ea typeface="Calibri" panose="020F0502020204030204" pitchFamily="34" charset="0"/>
                <a:cs typeface="B Koodak" panose="00000700000000000000" pitchFamily="2" charset="-78"/>
              </a:rPr>
              <a:t>طبیعی است</a:t>
            </a:r>
            <a:r>
              <a:rPr lang="fa-IR" sz="2800" b="1" dirty="0">
                <a:latin typeface="Arial" panose="020B0604020202020204" pitchFamily="34" charset="0"/>
                <a:ea typeface="Calibri" panose="020F0502020204030204" pitchFamily="34" charset="0"/>
                <a:cs typeface="B Koodak" panose="00000700000000000000" pitchFamily="2" charset="-78"/>
              </a:rPr>
              <a:t>. همان گونه که انسان به بازی کردن و استراحت می پردازد، کار کردن نیز برای او یک امر عادی </a:t>
            </a:r>
            <a:r>
              <a:rPr lang="fa-IR" sz="2800" b="1" dirty="0" smtClean="0">
                <a:latin typeface="Arial" panose="020B0604020202020204" pitchFamily="34" charset="0"/>
                <a:ea typeface="Calibri" panose="020F0502020204030204" pitchFamily="34" charset="0"/>
                <a:cs typeface="B Koodak" panose="00000700000000000000" pitchFamily="2" charset="-78"/>
              </a:rPr>
              <a:t>وضروری </a:t>
            </a:r>
            <a:r>
              <a:rPr lang="fa-IR" sz="2800" b="1" dirty="0">
                <a:latin typeface="Arial" panose="020B0604020202020204" pitchFamily="34" charset="0"/>
                <a:ea typeface="Calibri" panose="020F0502020204030204" pitchFamily="34" charset="0"/>
                <a:cs typeface="B Koodak" panose="00000700000000000000" pitchFamily="2" charset="-78"/>
              </a:rPr>
              <a:t>است.</a:t>
            </a:r>
          </a:p>
          <a:p>
            <a:pPr algn="just" rtl="1">
              <a:lnSpc>
                <a:spcPct val="200000"/>
              </a:lnSpc>
            </a:pPr>
            <a:r>
              <a:rPr lang="fa-IR" sz="2800" b="1" dirty="0" smtClean="0">
                <a:latin typeface="Arial" panose="020B0604020202020204" pitchFamily="34" charset="0"/>
                <a:ea typeface="Calibri" panose="020F0502020204030204" pitchFamily="34" charset="0"/>
                <a:cs typeface="B Koodak" panose="00000700000000000000" pitchFamily="2" charset="-78"/>
              </a:rPr>
              <a:t>به </a:t>
            </a:r>
            <a:r>
              <a:rPr lang="fa-IR" sz="2800" b="1" dirty="0">
                <a:latin typeface="Arial" panose="020B0604020202020204" pitchFamily="34" charset="0"/>
                <a:ea typeface="Calibri" panose="020F0502020204030204" pitchFamily="34" charset="0"/>
                <a:cs typeface="B Koodak" panose="00000700000000000000" pitchFamily="2" charset="-78"/>
              </a:rPr>
              <a:t>عبارت دیگر، چنانچه انسانی دردسته " </a:t>
            </a:r>
            <a:r>
              <a:rPr lang="en-US" sz="2800" b="1" dirty="0" smtClean="0">
                <a:latin typeface="Arial" panose="020B0604020202020204" pitchFamily="34" charset="0"/>
                <a:ea typeface="Calibri" panose="020F0502020204030204" pitchFamily="34" charset="0"/>
                <a:cs typeface="B Koodak" panose="00000700000000000000" pitchFamily="2" charset="-78"/>
              </a:rPr>
              <a:t>" </a:t>
            </a:r>
            <a:r>
              <a:rPr lang="en-US" sz="2800" b="1" dirty="0">
                <a:solidFill>
                  <a:srgbClr val="FF0000"/>
                </a:solidFill>
                <a:latin typeface="Arial" panose="020B0604020202020204" pitchFamily="34" charset="0"/>
                <a:ea typeface="Calibri" panose="020F0502020204030204" pitchFamily="34" charset="0"/>
                <a:cs typeface="B Koodak" panose="00000700000000000000" pitchFamily="2" charset="-78"/>
              </a:rPr>
              <a:t>X</a:t>
            </a:r>
            <a:r>
              <a:rPr lang="en-US" sz="2800" b="1" dirty="0">
                <a:latin typeface="Arial" panose="020B0604020202020204" pitchFamily="34" charset="0"/>
                <a:ea typeface="Calibri" panose="020F0502020204030204" pitchFamily="34" charset="0"/>
                <a:cs typeface="B Koodak" panose="00000700000000000000" pitchFamily="2" charset="-78"/>
              </a:rPr>
              <a:t> </a:t>
            </a:r>
            <a:r>
              <a:rPr lang="fa-IR" sz="2800" b="1" dirty="0" smtClean="0">
                <a:latin typeface="Arial" panose="020B0604020202020204" pitchFamily="34" charset="0"/>
                <a:ea typeface="Calibri" panose="020F0502020204030204" pitchFamily="34" charset="0"/>
                <a:cs typeface="B Koodak" panose="00000700000000000000" pitchFamily="2" charset="-78"/>
              </a:rPr>
              <a:t>قرارنگیرد </a:t>
            </a:r>
            <a:r>
              <a:rPr lang="fa-IR" sz="2800" b="1" dirty="0">
                <a:latin typeface="Arial" panose="020B0604020202020204" pitchFamily="34" charset="0"/>
                <a:ea typeface="Calibri" panose="020F0502020204030204" pitchFamily="34" charset="0"/>
                <a:cs typeface="B Koodak" panose="00000700000000000000" pitchFamily="2" charset="-78"/>
              </a:rPr>
              <a:t>حتماً می باید در دسته " </a:t>
            </a:r>
            <a:r>
              <a:rPr lang="en-US" sz="2800" b="1" dirty="0" smtClean="0">
                <a:latin typeface="Arial" panose="020B0604020202020204" pitchFamily="34" charset="0"/>
                <a:ea typeface="Calibri" panose="020F0502020204030204" pitchFamily="34" charset="0"/>
                <a:cs typeface="B Koodak" panose="00000700000000000000" pitchFamily="2" charset="-78"/>
              </a:rPr>
              <a:t>" </a:t>
            </a:r>
            <a:r>
              <a:rPr lang="en-US" sz="2800" b="1" dirty="0">
                <a:solidFill>
                  <a:srgbClr val="FF0000"/>
                </a:solidFill>
                <a:latin typeface="Arial" panose="020B0604020202020204" pitchFamily="34" charset="0"/>
                <a:ea typeface="Calibri" panose="020F0502020204030204" pitchFamily="34" charset="0"/>
                <a:cs typeface="B Koodak" panose="00000700000000000000" pitchFamily="2" charset="-78"/>
              </a:rPr>
              <a:t>Y</a:t>
            </a:r>
            <a:r>
              <a:rPr lang="en-US" sz="2800" b="1" dirty="0">
                <a:solidFill>
                  <a:prstClr val="black"/>
                </a:solidFill>
                <a:latin typeface="Arial" panose="020B0604020202020204" pitchFamily="34" charset="0"/>
                <a:ea typeface="Calibri" panose="020F0502020204030204" pitchFamily="34" charset="0"/>
                <a:cs typeface="B Koodak" panose="00000700000000000000" pitchFamily="2" charset="-78"/>
              </a:rPr>
              <a:t> </a:t>
            </a:r>
            <a:r>
              <a:rPr lang="fa-IR" sz="2800" b="1" dirty="0" smtClean="0">
                <a:latin typeface="Arial" panose="020B0604020202020204" pitchFamily="34" charset="0"/>
                <a:ea typeface="Calibri" panose="020F0502020204030204" pitchFamily="34" charset="0"/>
                <a:cs typeface="B Koodak" panose="00000700000000000000" pitchFamily="2" charset="-78"/>
              </a:rPr>
              <a:t>جای </a:t>
            </a:r>
            <a:r>
              <a:rPr lang="fa-IR" sz="2800" b="1" dirty="0">
                <a:latin typeface="Arial" panose="020B0604020202020204" pitchFamily="34" charset="0"/>
                <a:ea typeface="Calibri" panose="020F0502020204030204" pitchFamily="34" charset="0"/>
                <a:cs typeface="B Koodak" panose="00000700000000000000" pitchFamily="2" charset="-78"/>
              </a:rPr>
              <a:t>گرفته باشد </a:t>
            </a:r>
            <a:r>
              <a:rPr lang="fa-IR" sz="2800" b="1" dirty="0" smtClean="0">
                <a:latin typeface="Arial" panose="020B0604020202020204" pitchFamily="34" charset="0"/>
                <a:ea typeface="Calibri" panose="020F0502020204030204" pitchFamily="34" charset="0"/>
                <a:cs typeface="B Koodak" panose="00000700000000000000" pitchFamily="2" charset="-78"/>
              </a:rPr>
              <a:t>وبرعکس </a:t>
            </a:r>
            <a:r>
              <a:rPr lang="fa-IR" sz="2800" b="1" dirty="0">
                <a:latin typeface="Arial" panose="020B0604020202020204" pitchFamily="34" charset="0"/>
                <a:ea typeface="Calibri" panose="020F0502020204030204" pitchFamily="34" charset="0"/>
                <a:cs typeface="B Koodak" panose="00000700000000000000" pitchFamily="2" charset="-78"/>
              </a:rPr>
              <a:t>چنانچه انسانی در دسته " </a:t>
            </a:r>
            <a:r>
              <a:rPr lang="en-US" sz="2800" b="1" dirty="0" smtClean="0">
                <a:latin typeface="Arial" panose="020B0604020202020204" pitchFamily="34" charset="0"/>
                <a:ea typeface="Calibri" panose="020F0502020204030204" pitchFamily="34" charset="0"/>
                <a:cs typeface="B Koodak" panose="00000700000000000000" pitchFamily="2" charset="-78"/>
              </a:rPr>
              <a:t>" </a:t>
            </a:r>
            <a:r>
              <a:rPr lang="en-US" sz="2800" b="1" dirty="0">
                <a:solidFill>
                  <a:srgbClr val="FF0000"/>
                </a:solidFill>
                <a:latin typeface="Arial" panose="020B0604020202020204" pitchFamily="34" charset="0"/>
                <a:ea typeface="Calibri" panose="020F0502020204030204" pitchFamily="34" charset="0"/>
                <a:cs typeface="B Koodak" panose="00000700000000000000" pitchFamily="2" charset="-78"/>
              </a:rPr>
              <a:t>Y</a:t>
            </a:r>
            <a:r>
              <a:rPr lang="en-US" sz="2800" b="1" dirty="0">
                <a:solidFill>
                  <a:prstClr val="black"/>
                </a:solidFill>
                <a:latin typeface="Arial" panose="020B0604020202020204" pitchFamily="34" charset="0"/>
                <a:ea typeface="Calibri" panose="020F0502020204030204" pitchFamily="34" charset="0"/>
                <a:cs typeface="B Koodak" panose="00000700000000000000" pitchFamily="2" charset="-78"/>
              </a:rPr>
              <a:t> </a:t>
            </a:r>
            <a:r>
              <a:rPr lang="fa-IR" sz="2800" b="1" dirty="0" smtClean="0">
                <a:latin typeface="Arial" panose="020B0604020202020204" pitchFamily="34" charset="0"/>
                <a:ea typeface="Calibri" panose="020F0502020204030204" pitchFamily="34" charset="0"/>
                <a:cs typeface="B Koodak" panose="00000700000000000000" pitchFamily="2" charset="-78"/>
              </a:rPr>
              <a:t>جای </a:t>
            </a:r>
            <a:r>
              <a:rPr lang="fa-IR" sz="2800" b="1" dirty="0">
                <a:latin typeface="Arial" panose="020B0604020202020204" pitchFamily="34" charset="0"/>
                <a:ea typeface="Calibri" panose="020F0502020204030204" pitchFamily="34" charset="0"/>
                <a:cs typeface="B Koodak" panose="00000700000000000000" pitchFamily="2" charset="-78"/>
              </a:rPr>
              <a:t>نداشته باشد، می توان انتظار داشت که در </a:t>
            </a:r>
            <a:r>
              <a:rPr lang="fa-IR" sz="2800" b="1" dirty="0">
                <a:solidFill>
                  <a:srgbClr val="FF0000"/>
                </a:solidFill>
                <a:latin typeface="Arial" panose="020B0604020202020204" pitchFamily="34" charset="0"/>
                <a:ea typeface="Calibri" panose="020F0502020204030204" pitchFamily="34" charset="0"/>
                <a:cs typeface="B Koodak" panose="00000700000000000000" pitchFamily="2" charset="-78"/>
              </a:rPr>
              <a:t>دسته</a:t>
            </a:r>
            <a:r>
              <a:rPr lang="fa-IR" sz="2800" b="1" dirty="0">
                <a:latin typeface="Arial" panose="020B0604020202020204" pitchFamily="34" charset="0"/>
                <a:ea typeface="Calibri" panose="020F0502020204030204" pitchFamily="34" charset="0"/>
                <a:cs typeface="B Koodak" panose="00000700000000000000" pitchFamily="2" charset="-78"/>
              </a:rPr>
              <a:t> </a:t>
            </a:r>
            <a:r>
              <a:rPr lang="en-US" sz="2800" b="1" dirty="0" smtClean="0">
                <a:latin typeface="Arial" panose="020B0604020202020204" pitchFamily="34" charset="0"/>
                <a:ea typeface="Calibri" panose="020F0502020204030204" pitchFamily="34" charset="0"/>
                <a:cs typeface="B Koodak" panose="00000700000000000000" pitchFamily="2" charset="-78"/>
              </a:rPr>
              <a:t>"</a:t>
            </a:r>
            <a:r>
              <a:rPr lang="en-US" sz="28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X</a:t>
            </a:r>
            <a:r>
              <a:rPr lang="fa-IR" sz="28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 </a:t>
            </a:r>
            <a:r>
              <a:rPr lang="fa-IR" sz="2800" b="1" dirty="0" smtClean="0">
                <a:latin typeface="Arial" panose="020B0604020202020204" pitchFamily="34" charset="0"/>
                <a:ea typeface="Calibri" panose="020F0502020204030204" pitchFamily="34" charset="0"/>
                <a:cs typeface="B Koodak" panose="00000700000000000000" pitchFamily="2" charset="-78"/>
              </a:rPr>
              <a:t>قرار </a:t>
            </a:r>
            <a:r>
              <a:rPr lang="fa-IR" sz="2800" b="1" dirty="0">
                <a:latin typeface="Arial" panose="020B0604020202020204" pitchFamily="34" charset="0"/>
                <a:ea typeface="Calibri" panose="020F0502020204030204" pitchFamily="34" charset="0"/>
                <a:cs typeface="B Koodak" panose="00000700000000000000" pitchFamily="2" charset="-78"/>
              </a:rPr>
              <a:t>دارد.</a:t>
            </a:r>
          </a:p>
        </p:txBody>
      </p:sp>
    </p:spTree>
    <p:extLst>
      <p:ext uri="{BB962C8B-B14F-4D97-AF65-F5344CB8AC3E}">
        <p14:creationId xmlns:p14="http://schemas.microsoft.com/office/powerpoint/2010/main" val="2755866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96472"/>
            <a:ext cx="12192000" cy="6001643"/>
          </a:xfrm>
          <a:prstGeom prst="rect">
            <a:avLst/>
          </a:prstGeom>
          <a:noFill/>
        </p:spPr>
        <p:txBody>
          <a:bodyPr wrap="square" rtlCol="1">
            <a:spAutoFit/>
          </a:bodyPr>
          <a:lstStyle/>
          <a:p>
            <a:pPr algn="just" rtl="1">
              <a:lnSpc>
                <a:spcPct val="200000"/>
              </a:lnSpc>
            </a:pPr>
            <a:r>
              <a:rPr lang="fa-IR" sz="2400" b="1" dirty="0">
                <a:solidFill>
                  <a:srgbClr val="FF0000"/>
                </a:solidFill>
                <a:latin typeface="Arial" panose="020B0604020202020204" pitchFamily="34" charset="0"/>
                <a:ea typeface="Calibri" panose="020F0502020204030204" pitchFamily="34" charset="0"/>
                <a:cs typeface="B Koodak" panose="00000700000000000000" pitchFamily="2" charset="-78"/>
              </a:rPr>
              <a:t>نظریه </a:t>
            </a:r>
            <a:r>
              <a:rPr lang="en-US" sz="24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Z </a:t>
            </a:r>
            <a:r>
              <a:rPr lang="fa-IR" sz="24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 : </a:t>
            </a:r>
            <a:r>
              <a:rPr lang="fa-IR" sz="2400" b="1" dirty="0" smtClean="0">
                <a:latin typeface="Arial" panose="020B0604020202020204" pitchFamily="34" charset="0"/>
                <a:ea typeface="Calibri" panose="020F0502020204030204" pitchFamily="34" charset="0"/>
                <a:cs typeface="B Koodak" panose="00000700000000000000" pitchFamily="2" charset="-78"/>
              </a:rPr>
              <a:t>بعد </a:t>
            </a:r>
            <a:r>
              <a:rPr lang="fa-IR" sz="2400" b="1" dirty="0">
                <a:latin typeface="Arial" panose="020B0604020202020204" pitchFamily="34" charset="0"/>
                <a:ea typeface="Calibri" panose="020F0502020204030204" pitchFamily="34" charset="0"/>
                <a:cs typeface="B Koodak" panose="00000700000000000000" pitchFamily="2" charset="-78"/>
              </a:rPr>
              <a:t>اثر  بخشی را نشان می دهد  یعنی  چنانچه مدیران با توجه به موقعیتی که در آن قرار  دارند برای  برخورد با افراد  هم از  نظریه ی </a:t>
            </a:r>
            <a:r>
              <a:rPr lang="fa-IR" sz="2400" b="1" dirty="0" smtClean="0">
                <a:latin typeface="Arial" panose="020B0604020202020204" pitchFamily="34" charset="0"/>
                <a:ea typeface="Calibri" panose="020F0502020204030204" pitchFamily="34" charset="0"/>
                <a:cs typeface="B Koodak" panose="00000700000000000000" pitchFamily="2" charset="-78"/>
              </a:rPr>
              <a:t> </a:t>
            </a:r>
            <a:r>
              <a:rPr lang="en-US" sz="2400" b="1" dirty="0" smtClean="0">
                <a:latin typeface="Arial" panose="020B0604020202020204" pitchFamily="34" charset="0"/>
                <a:ea typeface="Calibri" panose="020F0502020204030204" pitchFamily="34" charset="0"/>
                <a:cs typeface="B Koodak" panose="00000700000000000000" pitchFamily="2" charset="-78"/>
              </a:rPr>
              <a:t>x  </a:t>
            </a:r>
            <a:r>
              <a:rPr lang="fa-IR" sz="2400" b="1" dirty="0" smtClean="0">
                <a:latin typeface="Arial" panose="020B0604020202020204" pitchFamily="34" charset="0"/>
                <a:ea typeface="Calibri" panose="020F0502020204030204" pitchFamily="34" charset="0"/>
                <a:cs typeface="B Koodak" panose="00000700000000000000" pitchFamily="2" charset="-78"/>
              </a:rPr>
              <a:t> و </a:t>
            </a:r>
            <a:r>
              <a:rPr lang="fa-IR" sz="2400" b="1" dirty="0">
                <a:latin typeface="Arial" panose="020B0604020202020204" pitchFamily="34" charset="0"/>
                <a:ea typeface="Calibri" panose="020F0502020204030204" pitchFamily="34" charset="0"/>
                <a:cs typeface="B Koodak" panose="00000700000000000000" pitchFamily="2" charset="-78"/>
              </a:rPr>
              <a:t>هم از نظریه ی </a:t>
            </a:r>
            <a:r>
              <a:rPr lang="en-US" sz="2400" b="1" dirty="0">
                <a:latin typeface="Arial" panose="020B0604020202020204" pitchFamily="34" charset="0"/>
                <a:ea typeface="Calibri" panose="020F0502020204030204" pitchFamily="34" charset="0"/>
                <a:cs typeface="B Koodak" panose="00000700000000000000" pitchFamily="2" charset="-78"/>
              </a:rPr>
              <a:t>Y </a:t>
            </a:r>
            <a:r>
              <a:rPr lang="fa-IR" sz="2400" b="1" dirty="0" smtClean="0">
                <a:latin typeface="Arial" panose="020B0604020202020204" pitchFamily="34" charset="0"/>
                <a:ea typeface="Calibri" panose="020F0502020204030204" pitchFamily="34" charset="0"/>
                <a:cs typeface="B Koodak" panose="00000700000000000000" pitchFamily="2" charset="-78"/>
              </a:rPr>
              <a:t> استفاده </a:t>
            </a:r>
            <a:r>
              <a:rPr lang="fa-IR" sz="2400" b="1" dirty="0">
                <a:latin typeface="Arial" panose="020B0604020202020204" pitchFamily="34" charset="0"/>
                <a:ea typeface="Calibri" panose="020F0502020204030204" pitchFamily="34" charset="0"/>
                <a:cs typeface="B Koodak" panose="00000700000000000000" pitchFamily="2" charset="-78"/>
              </a:rPr>
              <a:t>کنند موفق می شوند.</a:t>
            </a:r>
          </a:p>
          <a:p>
            <a:pPr algn="just" rtl="1">
              <a:lnSpc>
                <a:spcPct val="200000"/>
              </a:lnSpc>
            </a:pPr>
            <a:r>
              <a:rPr lang="fa-IR" sz="24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تئوري  </a:t>
            </a:r>
            <a:r>
              <a:rPr lang="en-US" sz="24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Z </a:t>
            </a:r>
            <a:r>
              <a:rPr lang="fa-IR" sz="24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 : </a:t>
            </a:r>
            <a:r>
              <a:rPr lang="fa-IR" sz="2400" b="1" dirty="0" smtClean="0">
                <a:latin typeface="Arial" panose="020B0604020202020204" pitchFamily="34" charset="0"/>
                <a:ea typeface="Calibri" panose="020F0502020204030204" pitchFamily="34" charset="0"/>
                <a:cs typeface="B Koodak" panose="00000700000000000000" pitchFamily="2" charset="-78"/>
              </a:rPr>
              <a:t>این</a:t>
            </a:r>
            <a:r>
              <a:rPr lang="fa-IR" sz="24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  </a:t>
            </a:r>
            <a:r>
              <a:rPr lang="fa-IR" sz="2400" b="1" dirty="0" smtClean="0">
                <a:latin typeface="Arial" panose="020B0604020202020204" pitchFamily="34" charset="0"/>
                <a:ea typeface="Calibri" panose="020F0502020204030204" pitchFamily="34" charset="0"/>
                <a:cs typeface="B Koodak" panose="00000700000000000000" pitchFamily="2" charset="-78"/>
              </a:rPr>
              <a:t>تئوري كه </a:t>
            </a:r>
            <a:r>
              <a:rPr lang="fa-IR" sz="2400" b="1" dirty="0">
                <a:latin typeface="Arial" panose="020B0604020202020204" pitchFamily="34" charset="0"/>
                <a:ea typeface="Calibri" panose="020F0502020204030204" pitchFamily="34" charset="0"/>
                <a:cs typeface="B Koodak" panose="00000700000000000000" pitchFamily="2" charset="-78"/>
              </a:rPr>
              <a:t>بيشتر بر رويكرد ژاپني ها به مديريت متكي است ، بر تعهد بلند مدت ، همكاري </a:t>
            </a:r>
            <a:r>
              <a:rPr lang="fa-IR" sz="2400" b="1" dirty="0">
                <a:solidFill>
                  <a:srgbClr val="FFFF00"/>
                </a:solidFill>
                <a:latin typeface="Arial" panose="020B0604020202020204" pitchFamily="34" charset="0"/>
                <a:ea typeface="Calibri" panose="020F0502020204030204" pitchFamily="34" charset="0"/>
                <a:cs typeface="B Koodak" panose="00000700000000000000" pitchFamily="2" charset="-78"/>
              </a:rPr>
              <a:t>و مباحثه </a:t>
            </a:r>
            <a:r>
              <a:rPr lang="fa-IR" sz="2400" b="1" dirty="0">
                <a:latin typeface="Arial" panose="020B0604020202020204" pitchFamily="34" charset="0"/>
                <a:ea typeface="Calibri" panose="020F0502020204030204" pitchFamily="34" charset="0"/>
                <a:cs typeface="B Koodak" panose="00000700000000000000" pitchFamily="2" charset="-78"/>
              </a:rPr>
              <a:t>كاركنان ، مديريت ، و تصميم گيري بر اساس  </a:t>
            </a:r>
            <a:r>
              <a:rPr lang="fa-IR" sz="2400" b="1" dirty="0">
                <a:solidFill>
                  <a:srgbClr val="FF0000"/>
                </a:solidFill>
                <a:latin typeface="Arial" panose="020B0604020202020204" pitchFamily="34" charset="0"/>
                <a:ea typeface="Calibri" panose="020F0502020204030204" pitchFamily="34" charset="0"/>
                <a:cs typeface="B Koodak" panose="00000700000000000000" pitchFamily="2" charset="-78"/>
              </a:rPr>
              <a:t>همرايي گروهي </a:t>
            </a:r>
            <a:r>
              <a:rPr lang="fa-IR" sz="2400" b="1" dirty="0">
                <a:latin typeface="Arial" panose="020B0604020202020204" pitchFamily="34" charset="0"/>
                <a:ea typeface="Calibri" panose="020F0502020204030204" pitchFamily="34" charset="0"/>
                <a:cs typeface="B Koodak" panose="00000700000000000000" pitchFamily="2" charset="-78"/>
              </a:rPr>
              <a:t>استوار است .</a:t>
            </a:r>
          </a:p>
          <a:p>
            <a:pPr algn="just" rtl="1">
              <a:lnSpc>
                <a:spcPct val="200000"/>
              </a:lnSpc>
            </a:pPr>
            <a:r>
              <a:rPr lang="fa-IR" sz="2400" b="1" dirty="0" smtClean="0">
                <a:latin typeface="Arial" panose="020B0604020202020204" pitchFamily="34" charset="0"/>
                <a:ea typeface="Calibri" panose="020F0502020204030204" pitchFamily="34" charset="0"/>
                <a:cs typeface="B Koodak" panose="00000700000000000000" pitchFamily="2" charset="-78"/>
              </a:rPr>
              <a:t> </a:t>
            </a:r>
            <a:r>
              <a:rPr lang="fa-IR" sz="2400" b="1" dirty="0">
                <a:latin typeface="Arial" panose="020B0604020202020204" pitchFamily="34" charset="0"/>
                <a:ea typeface="Calibri" panose="020F0502020204030204" pitchFamily="34" charset="0"/>
                <a:cs typeface="B Koodak" panose="00000700000000000000" pitchFamily="2" charset="-78"/>
              </a:rPr>
              <a:t>- تئوري </a:t>
            </a:r>
            <a:r>
              <a:rPr lang="fa-IR" sz="2400" b="1" dirty="0" smtClean="0">
                <a:latin typeface="Arial" panose="020B0604020202020204" pitchFamily="34" charset="0"/>
                <a:ea typeface="Calibri" panose="020F0502020204030204" pitchFamily="34" charset="0"/>
                <a:cs typeface="B Koodak" panose="00000700000000000000" pitchFamily="2" charset="-78"/>
              </a:rPr>
              <a:t>  </a:t>
            </a:r>
            <a:r>
              <a:rPr lang="en-US" sz="24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Z</a:t>
            </a:r>
            <a:r>
              <a:rPr lang="en-US" sz="2400" b="1" dirty="0" smtClean="0">
                <a:latin typeface="Arial" panose="020B0604020202020204" pitchFamily="34" charset="0"/>
                <a:ea typeface="Calibri" panose="020F0502020204030204" pitchFamily="34" charset="0"/>
                <a:cs typeface="B Koodak" panose="00000700000000000000" pitchFamily="2" charset="-78"/>
              </a:rPr>
              <a:t> </a:t>
            </a:r>
            <a:r>
              <a:rPr lang="fa-IR" sz="2400" b="1" dirty="0" smtClean="0">
                <a:latin typeface="Arial" panose="020B0604020202020204" pitchFamily="34" charset="0"/>
                <a:ea typeface="Calibri" panose="020F0502020204030204" pitchFamily="34" charset="0"/>
                <a:cs typeface="B Koodak" panose="00000700000000000000" pitchFamily="2" charset="-78"/>
              </a:rPr>
              <a:t>  يا </a:t>
            </a:r>
            <a:r>
              <a:rPr lang="fa-IR" sz="2400" b="1" dirty="0">
                <a:latin typeface="Arial" panose="020B0604020202020204" pitchFamily="34" charset="0"/>
                <a:ea typeface="Calibri" panose="020F0502020204030204" pitchFamily="34" charset="0"/>
                <a:cs typeface="B Koodak" panose="00000700000000000000" pitchFamily="2" charset="-78"/>
              </a:rPr>
              <a:t>نظريه مديريت ژاپني نظريه اي كه بر تصميم گيري توسط </a:t>
            </a:r>
            <a:r>
              <a:rPr lang="fa-IR" sz="2400" b="1" dirty="0">
                <a:solidFill>
                  <a:srgbClr val="FF0000"/>
                </a:solidFill>
                <a:latin typeface="Arial" panose="020B0604020202020204" pitchFamily="34" charset="0"/>
                <a:ea typeface="Calibri" panose="020F0502020204030204" pitchFamily="34" charset="0"/>
                <a:cs typeface="B Koodak" panose="00000700000000000000" pitchFamily="2" charset="-78"/>
              </a:rPr>
              <a:t>همرايي گروهي </a:t>
            </a:r>
            <a:r>
              <a:rPr lang="fa-IR" sz="2400" b="1" dirty="0">
                <a:latin typeface="Arial" panose="020B0604020202020204" pitchFamily="34" charset="0"/>
                <a:ea typeface="Calibri" panose="020F0502020204030204" pitchFamily="34" charset="0"/>
                <a:cs typeface="B Koodak" panose="00000700000000000000" pitchFamily="2" charset="-78"/>
              </a:rPr>
              <a:t>تاكيد دارد و به </a:t>
            </a:r>
            <a:r>
              <a:rPr lang="fa-IR" sz="2400" b="1" dirty="0">
                <a:solidFill>
                  <a:srgbClr val="FF0000"/>
                </a:solidFill>
                <a:latin typeface="Arial" panose="020B0604020202020204" pitchFamily="34" charset="0"/>
                <a:ea typeface="Calibri" panose="020F0502020204030204" pitchFamily="34" charset="0"/>
                <a:cs typeface="B Koodak" panose="00000700000000000000" pitchFamily="2" charset="-78"/>
              </a:rPr>
              <a:t>عملكرد گروه </a:t>
            </a:r>
            <a:r>
              <a:rPr lang="fa-IR" sz="2400" b="1" dirty="0">
                <a:latin typeface="Arial" panose="020B0604020202020204" pitchFamily="34" charset="0"/>
                <a:ea typeface="Calibri" panose="020F0502020204030204" pitchFamily="34" charset="0"/>
                <a:cs typeface="B Koodak" panose="00000700000000000000" pitchFamily="2" charset="-78"/>
              </a:rPr>
              <a:t>به جاي </a:t>
            </a:r>
            <a:r>
              <a:rPr lang="fa-IR" sz="2400" b="1" dirty="0">
                <a:solidFill>
                  <a:srgbClr val="FF0000"/>
                </a:solidFill>
                <a:latin typeface="Arial" panose="020B0604020202020204" pitchFamily="34" charset="0"/>
                <a:ea typeface="Calibri" panose="020F0502020204030204" pitchFamily="34" charset="0"/>
                <a:cs typeface="B Koodak" panose="00000700000000000000" pitchFamily="2" charset="-78"/>
              </a:rPr>
              <a:t>عملكرد فرد </a:t>
            </a:r>
            <a:r>
              <a:rPr lang="fa-IR" sz="2400" b="1" dirty="0">
                <a:latin typeface="Arial" panose="020B0604020202020204" pitchFamily="34" charset="0"/>
                <a:ea typeface="Calibri" panose="020F0502020204030204" pitchFamily="34" charset="0"/>
                <a:cs typeface="B Koodak" panose="00000700000000000000" pitchFamily="2" charset="-78"/>
              </a:rPr>
              <a:t>بها مي دهد . </a:t>
            </a:r>
          </a:p>
          <a:p>
            <a:pPr algn="just" rtl="1">
              <a:lnSpc>
                <a:spcPct val="200000"/>
              </a:lnSpc>
            </a:pPr>
            <a:r>
              <a:rPr lang="fa-IR" sz="2400" b="1" dirty="0" smtClean="0">
                <a:latin typeface="Arial" panose="020B0604020202020204" pitchFamily="34" charset="0"/>
                <a:ea typeface="Calibri" panose="020F0502020204030204" pitchFamily="34" charset="0"/>
                <a:cs typeface="B Koodak" panose="00000700000000000000" pitchFamily="2" charset="-78"/>
              </a:rPr>
              <a:t>تئوري  </a:t>
            </a:r>
            <a:r>
              <a:rPr lang="en-US" sz="24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Z</a:t>
            </a:r>
            <a:r>
              <a:rPr lang="fa-IR" sz="2400" b="1" dirty="0" smtClean="0">
                <a:latin typeface="Arial" panose="020B0604020202020204" pitchFamily="34" charset="0"/>
                <a:ea typeface="Calibri" panose="020F0502020204030204" pitchFamily="34" charset="0"/>
                <a:cs typeface="B Koodak" panose="00000700000000000000" pitchFamily="2" charset="-78"/>
              </a:rPr>
              <a:t>   نگرشي </a:t>
            </a:r>
            <a:r>
              <a:rPr lang="fa-IR" sz="2400" b="1" dirty="0">
                <a:latin typeface="Arial" panose="020B0604020202020204" pitchFamily="34" charset="0"/>
                <a:ea typeface="Calibri" panose="020F0502020204030204" pitchFamily="34" charset="0"/>
                <a:cs typeface="B Koodak" panose="00000700000000000000" pitchFamily="2" charset="-78"/>
              </a:rPr>
              <a:t>تركيبي و آرماني است كه با استفاده از شيوه هاي مديريت ژاپني و امريكايي ساخته شده است . تركيبي از تعهد براي استخدام مادام العمر با مسووليت فردي و تصميم گيري مشاركتي است .</a:t>
            </a:r>
            <a:r>
              <a:rPr lang="fa-IR" sz="2400" dirty="0">
                <a:cs typeface="B Koodak" panose="00000700000000000000" pitchFamily="2" charset="-78"/>
              </a:rPr>
              <a:t> </a:t>
            </a:r>
          </a:p>
        </p:txBody>
      </p:sp>
    </p:spTree>
    <p:extLst>
      <p:ext uri="{BB962C8B-B14F-4D97-AF65-F5344CB8AC3E}">
        <p14:creationId xmlns:p14="http://schemas.microsoft.com/office/powerpoint/2010/main" val="23495973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a:spLocks noGrp="1"/>
          </p:cNvSpPr>
          <p:nvPr>
            <p:ph type="title"/>
          </p:nvPr>
        </p:nvSpPr>
        <p:spPr>
          <a:xfrm>
            <a:off x="7113722" y="97756"/>
            <a:ext cx="4900745"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r>
              <a:rPr lang="fa-IR" sz="3600" b="1" dirty="0">
                <a:solidFill>
                  <a:srgbClr val="FF0000"/>
                </a:solidFill>
                <a:cs typeface="B Koodak" panose="00000700000000000000" pitchFamily="2" charset="-78"/>
              </a:rPr>
              <a:t>نظریه مک گریگور در </a:t>
            </a:r>
            <a:r>
              <a:rPr lang="fa-IR" sz="3600" b="1" dirty="0" smtClean="0">
                <a:solidFill>
                  <a:srgbClr val="FF0000"/>
                </a:solidFill>
                <a:cs typeface="B Koodak" panose="00000700000000000000" pitchFamily="2" charset="-78"/>
              </a:rPr>
              <a:t>آموزش:</a:t>
            </a:r>
            <a:endParaRPr lang="en-US" sz="3600" b="1" dirty="0">
              <a:solidFill>
                <a:srgbClr val="FF0000"/>
              </a:solidFill>
              <a:cs typeface="B Koodak" panose="00000700000000000000" pitchFamily="2" charset="-78"/>
            </a:endParaRPr>
          </a:p>
        </p:txBody>
      </p:sp>
      <p:sp>
        <p:nvSpPr>
          <p:cNvPr id="5" name="Rectangle 4"/>
          <p:cNvSpPr/>
          <p:nvPr/>
        </p:nvSpPr>
        <p:spPr>
          <a:xfrm>
            <a:off x="0" y="498581"/>
            <a:ext cx="12192000" cy="7052380"/>
          </a:xfrm>
          <a:prstGeom prst="rect">
            <a:avLst/>
          </a:prstGeom>
        </p:spPr>
        <p:txBody>
          <a:bodyPr wrap="square">
            <a:spAutoFit/>
          </a:bodyPr>
          <a:lstStyle/>
          <a:p>
            <a:pPr algn="r" rtl="1">
              <a:lnSpc>
                <a:spcPct val="150000"/>
              </a:lnSpc>
            </a:pPr>
            <a:r>
              <a:rPr lang="fa-IR" sz="2800" dirty="0">
                <a:cs typeface="B Koodak" panose="00000700000000000000" pitchFamily="2" charset="-78"/>
              </a:rPr>
              <a:t>به گفته داگلاس مک گریگور سبک تدریسی که در پیش می گیریم به میزان زیادی بیانگر </a:t>
            </a:r>
            <a:r>
              <a:rPr lang="fa-IR" sz="2800" dirty="0">
                <a:solidFill>
                  <a:srgbClr val="FF0000"/>
                </a:solidFill>
                <a:cs typeface="B Koodak" panose="00000700000000000000" pitchFamily="2" charset="-78"/>
              </a:rPr>
              <a:t>فلسفه ماست</a:t>
            </a:r>
            <a:r>
              <a:rPr lang="fa-IR" sz="2800" dirty="0">
                <a:cs typeface="B Koodak" panose="00000700000000000000" pitchFamily="2" charset="-78"/>
              </a:rPr>
              <a:t>. و در پشت هر تصمیم مدیریتی ، فرض ها و نظریه هایی درباره ماهیت انسان نهفته است. هر </a:t>
            </a:r>
            <a:r>
              <a:rPr lang="fa-IR" sz="2800" dirty="0">
                <a:solidFill>
                  <a:srgbClr val="FFFF00"/>
                </a:solidFill>
                <a:cs typeface="B Koodak" panose="00000700000000000000" pitchFamily="2" charset="-78"/>
              </a:rPr>
              <a:t>معلمی</a:t>
            </a:r>
            <a:r>
              <a:rPr lang="fa-IR" sz="2800" dirty="0">
                <a:cs typeface="B Koodak" panose="00000700000000000000" pitchFamily="2" charset="-78"/>
              </a:rPr>
              <a:t> که وارد کلاس می گردد یکی از این دو نظریه را بصورت ناآگاهانه و اغلب بدون پشتوانه علمی و اقدام پژوهی با خود سر کلاس درس می برد. یکی نظریه </a:t>
            </a:r>
            <a:r>
              <a:rPr lang="en-US" sz="2800" dirty="0">
                <a:solidFill>
                  <a:srgbClr val="FF0000"/>
                </a:solidFill>
                <a:cs typeface="B Koodak" panose="00000700000000000000" pitchFamily="2" charset="-78"/>
              </a:rPr>
              <a:t>X</a:t>
            </a:r>
            <a:r>
              <a:rPr lang="en-US" sz="2800" dirty="0">
                <a:cs typeface="B Koodak" panose="00000700000000000000" pitchFamily="2" charset="-78"/>
              </a:rPr>
              <a:t> </a:t>
            </a:r>
            <a:r>
              <a:rPr lang="fa-IR" sz="2800" dirty="0" smtClean="0">
                <a:cs typeface="B Koodak" panose="00000700000000000000" pitchFamily="2" charset="-78"/>
              </a:rPr>
              <a:t> دارای </a:t>
            </a:r>
            <a:r>
              <a:rPr lang="fa-IR" sz="2800" dirty="0">
                <a:cs typeface="B Koodak" panose="00000700000000000000" pitchFamily="2" charset="-78"/>
              </a:rPr>
              <a:t>ماهیتی سنتی و خودکامانه است( مدیریت استبدادی) و دیگری نظریه </a:t>
            </a:r>
            <a:r>
              <a:rPr lang="en-US" sz="2800" dirty="0">
                <a:solidFill>
                  <a:srgbClr val="FF0000"/>
                </a:solidFill>
                <a:cs typeface="B Koodak" panose="00000700000000000000" pitchFamily="2" charset="-78"/>
              </a:rPr>
              <a:t>Y</a:t>
            </a:r>
            <a:r>
              <a:rPr lang="en-US" sz="2800" dirty="0">
                <a:cs typeface="B Koodak" panose="00000700000000000000" pitchFamily="2" charset="-78"/>
              </a:rPr>
              <a:t> </a:t>
            </a:r>
            <a:r>
              <a:rPr lang="fa-IR" sz="2800" dirty="0" smtClean="0">
                <a:cs typeface="B Koodak" panose="00000700000000000000" pitchFamily="2" charset="-78"/>
              </a:rPr>
              <a:t> که </a:t>
            </a:r>
            <a:r>
              <a:rPr lang="fa-IR" sz="2800" dirty="0">
                <a:cs typeface="B Koodak" panose="00000700000000000000" pitchFamily="2" charset="-78"/>
              </a:rPr>
              <a:t>اساساً مشارکتی </a:t>
            </a:r>
            <a:r>
              <a:rPr lang="fa-IR" sz="2800" dirty="0" smtClean="0">
                <a:cs typeface="B Koodak" panose="00000700000000000000" pitchFamily="2" charset="-78"/>
              </a:rPr>
              <a:t>است ( مدیریتی </a:t>
            </a:r>
            <a:r>
              <a:rPr lang="fa-IR" sz="2800" dirty="0">
                <a:cs typeface="B Koodak" panose="00000700000000000000" pitchFamily="2" charset="-78"/>
              </a:rPr>
              <a:t>مشارکتی).</a:t>
            </a:r>
          </a:p>
          <a:p>
            <a:pPr algn="r" rtl="1">
              <a:lnSpc>
                <a:spcPct val="150000"/>
              </a:lnSpc>
            </a:pPr>
            <a:r>
              <a:rPr lang="fa-IR" sz="2800" dirty="0">
                <a:cs typeface="B Koodak" panose="00000700000000000000" pitchFamily="2" charset="-78"/>
              </a:rPr>
              <a:t>  </a:t>
            </a:r>
            <a:r>
              <a:rPr lang="fa-IR" sz="2800" dirty="0" smtClean="0">
                <a:cs typeface="B Koodak" panose="00000700000000000000" pitchFamily="2" charset="-78"/>
              </a:rPr>
              <a:t>ابتدا </a:t>
            </a:r>
            <a:r>
              <a:rPr lang="fa-IR" sz="2800" dirty="0">
                <a:cs typeface="B Koodak" panose="00000700000000000000" pitchFamily="2" charset="-78"/>
              </a:rPr>
              <a:t>این نظریه برای مدیریت شغلی و بازرگانی و در حیطه مدیریت غیر آموزشی طراحی شد و سپس بعد از سال ها وارد حیطه آموزش شد و از مدیریت مدرسه تا مدیریت کلاس را در بر گرفت</a:t>
            </a:r>
            <a:r>
              <a:rPr lang="fa-IR" sz="2800" dirty="0" smtClean="0">
                <a:cs typeface="B Koodak" panose="00000700000000000000" pitchFamily="2" charset="-78"/>
              </a:rPr>
              <a:t>.</a:t>
            </a:r>
          </a:p>
          <a:p>
            <a:pPr algn="r" rtl="1">
              <a:lnSpc>
                <a:spcPct val="150000"/>
              </a:lnSpc>
            </a:pPr>
            <a:r>
              <a:rPr lang="fa-IR" sz="2800" dirty="0">
                <a:cs typeface="B Koodak" panose="00000700000000000000" pitchFamily="2" charset="-78"/>
              </a:rPr>
              <a:t>در نظریه </a:t>
            </a:r>
            <a:r>
              <a:rPr lang="fa-IR" sz="2800" dirty="0" smtClean="0">
                <a:cs typeface="B Koodak" panose="00000700000000000000" pitchFamily="2" charset="-78"/>
              </a:rPr>
              <a:t> </a:t>
            </a:r>
            <a:r>
              <a:rPr lang="en-US" sz="2800" dirty="0" smtClean="0">
                <a:solidFill>
                  <a:srgbClr val="FF0000"/>
                </a:solidFill>
                <a:cs typeface="B Koodak" panose="00000700000000000000" pitchFamily="2" charset="-78"/>
              </a:rPr>
              <a:t>X</a:t>
            </a:r>
            <a:r>
              <a:rPr lang="en-US" sz="2800" dirty="0" smtClean="0">
                <a:cs typeface="B Koodak" panose="00000700000000000000" pitchFamily="2" charset="-78"/>
              </a:rPr>
              <a:t> </a:t>
            </a:r>
            <a:r>
              <a:rPr lang="fa-IR" sz="2800" dirty="0" smtClean="0">
                <a:cs typeface="B Koodak" panose="00000700000000000000" pitchFamily="2" charset="-78"/>
              </a:rPr>
              <a:t> و </a:t>
            </a:r>
            <a:r>
              <a:rPr lang="en-US" sz="2800" dirty="0">
                <a:solidFill>
                  <a:srgbClr val="FF0000"/>
                </a:solidFill>
                <a:cs typeface="B Koodak" panose="00000700000000000000" pitchFamily="2" charset="-78"/>
              </a:rPr>
              <a:t>Y</a:t>
            </a:r>
            <a:r>
              <a:rPr lang="en-US" sz="2800" dirty="0">
                <a:cs typeface="B Koodak" panose="00000700000000000000" pitchFamily="2" charset="-78"/>
              </a:rPr>
              <a:t> </a:t>
            </a:r>
            <a:r>
              <a:rPr lang="fa-IR" sz="2800" dirty="0">
                <a:cs typeface="B Koodak" panose="00000700000000000000" pitchFamily="2" charset="-78"/>
              </a:rPr>
              <a:t>مک گریگور بیشتر متوجه رفتار موجود و فعلی شاگردان است تا رفتار آنها در جریان رشد و پرورش. به همین خاطر با برای مقابله با ضعف ها و کمبود های شاگردان خود از یکی از دو سبک تدریس زیر استفاده می کند:</a:t>
            </a:r>
            <a:endParaRPr lang="en-US" sz="2800" dirty="0">
              <a:cs typeface="B Koodak" panose="00000700000000000000" pitchFamily="2" charset="-78"/>
            </a:endParaRPr>
          </a:p>
          <a:p>
            <a:pPr algn="r" rtl="1">
              <a:lnSpc>
                <a:spcPct val="150000"/>
              </a:lnSpc>
            </a:pPr>
            <a:endParaRPr lang="en-US" sz="2400" dirty="0">
              <a:cs typeface="B Koodak" panose="00000700000000000000" pitchFamily="2" charset="-78"/>
            </a:endParaRPr>
          </a:p>
        </p:txBody>
      </p:sp>
    </p:spTree>
    <p:extLst>
      <p:ext uri="{BB962C8B-B14F-4D97-AF65-F5344CB8AC3E}">
        <p14:creationId xmlns:p14="http://schemas.microsoft.com/office/powerpoint/2010/main" val="2008455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44182" y="449704"/>
            <a:ext cx="9908498" cy="5909310"/>
          </a:xfrm>
          <a:prstGeom prst="rect">
            <a:avLst/>
          </a:prstGeom>
          <a:noFill/>
        </p:spPr>
        <p:txBody>
          <a:bodyPr wrap="square" rtlCol="1">
            <a:spAutoFit/>
          </a:bodyPr>
          <a:lstStyle/>
          <a:p>
            <a:pPr algn="just" rtl="1">
              <a:lnSpc>
                <a:spcPct val="200000"/>
              </a:lnSpc>
            </a:pPr>
            <a:r>
              <a:rPr lang="fa-IR" b="1" dirty="0" smtClean="0">
                <a:cs typeface="B Zar" panose="00000400000000000000" pitchFamily="2" charset="-78"/>
              </a:rPr>
              <a:t>مقدمه :</a:t>
            </a:r>
          </a:p>
          <a:p>
            <a:pPr algn="just" rtl="1">
              <a:lnSpc>
                <a:spcPct val="200000"/>
              </a:lnSpc>
            </a:pPr>
            <a:r>
              <a:rPr lang="fa-IR" b="1" dirty="0" smtClean="0">
                <a:cs typeface="B Zar" panose="00000400000000000000" pitchFamily="2" charset="-78"/>
              </a:rPr>
              <a:t>مک گریگور در سال 1906 متولد شد. در سال 1935 دکتری خود را در روانشناسی از دانشگاه هاروارد دریافت کرد. او از سال 1954 به عنوان استاد مدیریت در استخدام دانشگاه </a:t>
            </a:r>
            <a:r>
              <a:rPr lang="en-US" b="1" dirty="0" smtClean="0">
                <a:cs typeface="B Zar" panose="00000400000000000000" pitchFamily="2" charset="-78"/>
              </a:rPr>
              <a:t>MIT </a:t>
            </a:r>
            <a:r>
              <a:rPr lang="fa-IR" b="1" dirty="0" smtClean="0">
                <a:cs typeface="B Zar" panose="00000400000000000000" pitchFamily="2" charset="-78"/>
              </a:rPr>
              <a:t>در آمد. اولین کتاب او به نام "جنبه های انسانی در  سازمان" در سال 1960 چاپ شد. و در همان سال 1960 فوت کرد. نظریه های مک گریگور سالها پس از فوت و در 1993 به عنوان یکی از نظریه پردازان و اندیشمندان بنام جاویدان مدیریت معرفی گردید.</a:t>
            </a:r>
          </a:p>
          <a:p>
            <a:pPr algn="just" rtl="1">
              <a:lnSpc>
                <a:spcPct val="200000"/>
              </a:lnSpc>
            </a:pPr>
            <a:r>
              <a:rPr lang="fa-IR" b="1" dirty="0">
                <a:cs typeface="B Zar" panose="00000400000000000000" pitchFamily="2" charset="-78"/>
              </a:rPr>
              <a:t>داگلاس مک گریگور با کتاب مدیریت خود که در سال 1960 با موضوع جنبه انسانی تجارت به چاپ رسید تاثیر بزرگی بر تاریخ مدیریت سازمانی و روانشناسی انگیزشی گذاشت. او دو نظریه ارائه کرد که به کمک آن مدیران نحوه درست ایجاد انگیزه در کارکنان را می آموختند. او این دو نظریه انگیزشی متضاد را نظریه </a:t>
            </a:r>
            <a:r>
              <a:rPr lang="en-US" b="1" dirty="0">
                <a:cs typeface="B Zar" panose="00000400000000000000" pitchFamily="2" charset="-78"/>
              </a:rPr>
              <a:t>X</a:t>
            </a:r>
            <a:r>
              <a:rPr lang="fa-IR" b="1" dirty="0">
                <a:cs typeface="B Zar" panose="00000400000000000000" pitchFamily="2" charset="-78"/>
              </a:rPr>
              <a:t> و نظریه </a:t>
            </a:r>
            <a:r>
              <a:rPr lang="en-US" b="1" dirty="0">
                <a:cs typeface="B Zar" panose="00000400000000000000" pitchFamily="2" charset="-78"/>
              </a:rPr>
              <a:t>Y</a:t>
            </a:r>
            <a:r>
              <a:rPr lang="fa-IR" b="1" dirty="0">
                <a:cs typeface="B Zar" panose="00000400000000000000" pitchFamily="2" charset="-78"/>
              </a:rPr>
              <a:t> نامید. بر اساس فرض هر یک از این نظریه ها، نقش مدیران سازماندهی منابع انسانی در جهت سود بیشتر می باشد. با وجود این هدف یکسان، این دو نظریه بسیار متفاوت هستند.  </a:t>
            </a:r>
            <a:endParaRPr lang="en-US" b="1" dirty="0">
              <a:cs typeface="B Zar" panose="00000400000000000000" pitchFamily="2" charset="-78"/>
            </a:endParaRPr>
          </a:p>
          <a:p>
            <a:pPr algn="r"/>
            <a:endParaRPr lang="fa-IR" dirty="0">
              <a:cs typeface="B Zar" panose="00000400000000000000" pitchFamily="2" charset="-78"/>
            </a:endParaRPr>
          </a:p>
        </p:txBody>
      </p:sp>
    </p:spTree>
    <p:extLst>
      <p:ext uri="{BB962C8B-B14F-4D97-AF65-F5344CB8AC3E}">
        <p14:creationId xmlns:p14="http://schemas.microsoft.com/office/powerpoint/2010/main" val="35273871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noGrp="1"/>
          </p:cNvSpPr>
          <p:nvPr>
            <p:ph type="title"/>
          </p:nvPr>
        </p:nvSpPr>
        <p:spPr>
          <a:xfrm>
            <a:off x="0" y="0"/>
            <a:ext cx="11936977" cy="273921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r>
              <a:rPr lang="fa-IR" sz="2800" b="1" dirty="0">
                <a:solidFill>
                  <a:srgbClr val="00B0F0"/>
                </a:solidFill>
                <a:cs typeface="B Koodak" panose="00000700000000000000" pitchFamily="2" charset="-78"/>
              </a:rPr>
              <a:t>رویکرد سخت تدریس نظریه </a:t>
            </a:r>
            <a:r>
              <a:rPr lang="en-US" sz="2800" b="1" dirty="0" smtClean="0">
                <a:solidFill>
                  <a:srgbClr val="00B0F0"/>
                </a:solidFill>
                <a:cs typeface="B Koodak" panose="00000700000000000000" pitchFamily="2" charset="-78"/>
              </a:rPr>
              <a:t>X</a:t>
            </a:r>
            <a:r>
              <a:rPr lang="fa-IR" sz="2800" b="1" dirty="0" smtClean="0">
                <a:solidFill>
                  <a:srgbClr val="00B0F0"/>
                </a:solidFill>
                <a:cs typeface="B Koodak" panose="00000700000000000000" pitchFamily="2" charset="-78"/>
              </a:rPr>
              <a:t>:</a:t>
            </a:r>
            <a:endParaRPr lang="en-US" sz="2800" b="1" dirty="0">
              <a:solidFill>
                <a:srgbClr val="00B0F0"/>
              </a:solidFill>
              <a:cs typeface="B Koodak" panose="00000700000000000000" pitchFamily="2" charset="-78"/>
            </a:endParaRPr>
          </a:p>
          <a:p>
            <a:pPr algn="r" rtl="1">
              <a:lnSpc>
                <a:spcPct val="150000"/>
              </a:lnSpc>
            </a:pPr>
            <a:r>
              <a:rPr lang="fa-IR" sz="2800" dirty="0" smtClean="0">
                <a:solidFill>
                  <a:srgbClr val="FF0000"/>
                </a:solidFill>
                <a:cs typeface="B Koodak" panose="00000700000000000000" pitchFamily="2" charset="-78"/>
              </a:rPr>
              <a:t>در </a:t>
            </a:r>
            <a:r>
              <a:rPr lang="fa-IR" sz="2800" dirty="0">
                <a:solidFill>
                  <a:srgbClr val="FF0000"/>
                </a:solidFill>
                <a:cs typeface="B Koodak" panose="00000700000000000000" pitchFamily="2" charset="-78"/>
              </a:rPr>
              <a:t>این روش که تدریس کاملا معلم محور بوده و بیشتر فراگیران با روش های سخنرانی و یا کاملا سنتی به یادگیری مجبور می شوند و معلم را قادر به اعمال تنبیه ، نظارت مستقیم و تهدید و تمسخر شاگردان و نیز مراقبت دائمی بر کار ها می کند.</a:t>
            </a:r>
          </a:p>
          <a:p>
            <a:pPr algn="r" rtl="1"/>
            <a:endParaRPr lang="fa-IR" dirty="0"/>
          </a:p>
        </p:txBody>
      </p:sp>
      <p:sp>
        <p:nvSpPr>
          <p:cNvPr id="5" name="Content Placeholder 4"/>
          <p:cNvSpPr txBox="1">
            <a:spLocks noGrp="1"/>
          </p:cNvSpPr>
          <p:nvPr>
            <p:ph idx="1"/>
          </p:nvPr>
        </p:nvSpPr>
        <p:spPr>
          <a:xfrm>
            <a:off x="1" y="2417495"/>
            <a:ext cx="12192000" cy="43981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indent="0" algn="r" rtl="1">
              <a:lnSpc>
                <a:spcPct val="150000"/>
              </a:lnSpc>
              <a:buNone/>
            </a:pPr>
            <a:r>
              <a:rPr lang="fa-IR" sz="3600" b="1" dirty="0">
                <a:solidFill>
                  <a:srgbClr val="00B050"/>
                </a:solidFill>
                <a:cs typeface="B Koodak" panose="00000700000000000000" pitchFamily="2" charset="-78"/>
              </a:rPr>
              <a:t>رویکرد نرم تدریس نظریه </a:t>
            </a:r>
            <a:r>
              <a:rPr lang="en-US" sz="3600" b="1" dirty="0" smtClean="0">
                <a:solidFill>
                  <a:srgbClr val="00B050"/>
                </a:solidFill>
                <a:cs typeface="B Koodak" panose="00000700000000000000" pitchFamily="2" charset="-78"/>
              </a:rPr>
              <a:t>Y</a:t>
            </a:r>
            <a:r>
              <a:rPr lang="fa-IR" sz="3600" b="1" dirty="0" smtClean="0">
                <a:solidFill>
                  <a:srgbClr val="00B050"/>
                </a:solidFill>
                <a:cs typeface="B Koodak" panose="00000700000000000000" pitchFamily="2" charset="-78"/>
              </a:rPr>
              <a:t>:</a:t>
            </a:r>
            <a:endParaRPr lang="en-US" sz="3600" b="1" dirty="0">
              <a:solidFill>
                <a:srgbClr val="00B050"/>
              </a:solidFill>
              <a:cs typeface="B Koodak" panose="00000700000000000000" pitchFamily="2" charset="-78"/>
            </a:endParaRPr>
          </a:p>
          <a:p>
            <a:pPr indent="0" algn="r" rtl="1">
              <a:lnSpc>
                <a:spcPct val="150000"/>
              </a:lnSpc>
              <a:buNone/>
            </a:pPr>
            <a:r>
              <a:rPr lang="fa-IR" sz="2400" dirty="0" smtClean="0">
                <a:cs typeface="B Koodak" panose="00000700000000000000" pitchFamily="2" charset="-78"/>
              </a:rPr>
              <a:t>در </a:t>
            </a:r>
            <a:r>
              <a:rPr lang="fa-IR" sz="2400" dirty="0">
                <a:cs typeface="B Koodak" panose="00000700000000000000" pitchFamily="2" charset="-78"/>
              </a:rPr>
              <a:t>این نوع روش تدریس معلم با فراهم کردن بستر و موقعیت یادگیری مناسب و سازماندهی امکانات ؛ فرایند یادگیری را بصورت غیر مستقیم کنترل می کند و گاهی با استفاده از فراگیران دیگر و حتی معلم یار پیشرفت تحصیلی و یادگیری دانش آموزان مورد سنجش و ارزیابی قرار می گیرد. شاگردان با استفاده از راهبرد های تدریسی که اساساً آزاد هستند و شاگرد محور می باشد برای یادگیری بهتر تشویق و گاهی مورد تملق گویی قرار می گیرند. این راهبرد معلم را قادر می سازد تا به شاگردان خود با دادن اعتماد به نفس و تمجید از فعالیت ایشان ، دادن مسئولیت و ترغیب قوه ابتکار و خلاقیت ایشان را فعال نگه دارد.</a:t>
            </a:r>
          </a:p>
        </p:txBody>
      </p:sp>
    </p:spTree>
    <p:extLst>
      <p:ext uri="{BB962C8B-B14F-4D97-AF65-F5344CB8AC3E}">
        <p14:creationId xmlns:p14="http://schemas.microsoft.com/office/powerpoint/2010/main" val="2806709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noGrp="1"/>
          </p:cNvSpPr>
          <p:nvPr>
            <p:ph type="title"/>
          </p:nvPr>
        </p:nvSpPr>
        <p:spPr>
          <a:xfrm>
            <a:off x="0" y="-313193"/>
            <a:ext cx="12192000" cy="735586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lnSpc>
                <a:spcPct val="200000"/>
              </a:lnSpc>
            </a:pPr>
            <a:r>
              <a:rPr lang="fa-IR" sz="3200" dirty="0">
                <a:cs typeface="B Koodak" panose="00000700000000000000" pitchFamily="2" charset="-78"/>
              </a:rPr>
              <a:t>در نظریه </a:t>
            </a:r>
            <a:r>
              <a:rPr lang="en-US" sz="4400" dirty="0">
                <a:solidFill>
                  <a:srgbClr val="FF0000"/>
                </a:solidFill>
                <a:cs typeface="B Koodak" panose="00000700000000000000" pitchFamily="2" charset="-78"/>
              </a:rPr>
              <a:t>Y</a:t>
            </a:r>
            <a:r>
              <a:rPr lang="en-US" sz="3200" dirty="0">
                <a:cs typeface="B Koodak" panose="00000700000000000000" pitchFamily="2" charset="-78"/>
              </a:rPr>
              <a:t> ، </a:t>
            </a:r>
            <a:r>
              <a:rPr lang="fa-IR" sz="3200" dirty="0">
                <a:cs typeface="B Koodak" panose="00000700000000000000" pitchFamily="2" charset="-78"/>
              </a:rPr>
              <a:t>دست معلم برای بکار گیری روش های فعال باز تر بوده و با ایجاد ترغیب و انگیره درونی و بیرونی می تواند جریان </a:t>
            </a:r>
            <a:r>
              <a:rPr lang="fa-IR" sz="3200" dirty="0" smtClean="0">
                <a:cs typeface="B Koodak" panose="00000700000000000000" pitchFamily="2" charset="-78"/>
              </a:rPr>
              <a:t>یاددهی </a:t>
            </a:r>
            <a:r>
              <a:rPr lang="fa-IR" sz="3200" dirty="0">
                <a:cs typeface="B Koodak" panose="00000700000000000000" pitchFamily="2" charset="-78"/>
              </a:rPr>
              <a:t>و یادگیری را بر عهده همگروه ها و همسالان و رهبران گروه قرار دهد</a:t>
            </a:r>
            <a:r>
              <a:rPr lang="fa-IR" sz="3200" dirty="0" smtClean="0">
                <a:cs typeface="B Koodak" panose="00000700000000000000" pitchFamily="2" charset="-78"/>
              </a:rPr>
              <a:t>. </a:t>
            </a:r>
            <a:r>
              <a:rPr lang="fa-IR" sz="3200" dirty="0">
                <a:cs typeface="B Koodak" panose="00000700000000000000" pitchFamily="2" charset="-78"/>
              </a:rPr>
              <a:t>معلم نقش ناظر و رهبر را </a:t>
            </a:r>
            <a:r>
              <a:rPr lang="fa-IR" sz="3200" dirty="0" smtClean="0">
                <a:cs typeface="B Koodak" panose="00000700000000000000" pitchFamily="2" charset="-78"/>
              </a:rPr>
              <a:t>داشته، </a:t>
            </a:r>
            <a:r>
              <a:rPr lang="fa-IR" sz="3200" dirty="0">
                <a:cs typeface="B Koodak" panose="00000700000000000000" pitchFamily="2" charset="-78"/>
              </a:rPr>
              <a:t>با برنامه ریزی از قبل مدون شده می تواند به حصول اهداف آموزش مندرج در طراحی آموزش خود اطمینان داشته باشد. </a:t>
            </a:r>
            <a:r>
              <a:rPr lang="fa-IR" sz="3200" dirty="0" smtClean="0">
                <a:cs typeface="B Koodak" panose="00000700000000000000" pitchFamily="2" charset="-78"/>
              </a:rPr>
              <a:t>در </a:t>
            </a:r>
            <a:r>
              <a:rPr lang="fa-IR" sz="3200" dirty="0">
                <a:cs typeface="B Koodak" panose="00000700000000000000" pitchFamily="2" charset="-78"/>
              </a:rPr>
              <a:t>این روش بیشتر وقت و انرژی معلم صرف طراحی موقعیت یادگیری و همچنین پیش بینی روش تدریس و تدوین طرح درس می گردد ولی در کلاس فعالیت او کمتر و نقش مدیریتی و نظارتی بیشتری دارد </a:t>
            </a:r>
            <a:r>
              <a:rPr lang="fa-IR" sz="3200" dirty="0" smtClean="0">
                <a:cs typeface="B Koodak" panose="00000700000000000000" pitchFamily="2" charset="-78"/>
              </a:rPr>
              <a:t>.</a:t>
            </a:r>
            <a:endParaRPr lang="fa-IR" sz="3200" dirty="0">
              <a:cs typeface="B Koodak" panose="00000700000000000000" pitchFamily="2" charset="-78"/>
            </a:endParaRPr>
          </a:p>
        </p:txBody>
      </p:sp>
    </p:spTree>
    <p:extLst>
      <p:ext uri="{BB962C8B-B14F-4D97-AF65-F5344CB8AC3E}">
        <p14:creationId xmlns:p14="http://schemas.microsoft.com/office/powerpoint/2010/main" val="4262408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noGrp="1"/>
          </p:cNvSpPr>
          <p:nvPr>
            <p:ph type="title"/>
          </p:nvPr>
        </p:nvSpPr>
        <p:spPr>
          <a:xfrm>
            <a:off x="9608949" y="-204422"/>
            <a:ext cx="2343525" cy="83099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lnSpc>
                <a:spcPct val="150000"/>
              </a:lnSpc>
            </a:pPr>
            <a:r>
              <a:rPr lang="fa-IR" sz="3200" b="1" dirty="0">
                <a:solidFill>
                  <a:srgbClr val="FF0000"/>
                </a:solidFill>
                <a:cs typeface="B Koodak" panose="00000700000000000000" pitchFamily="2" charset="-78"/>
              </a:rPr>
              <a:t>ن</a:t>
            </a:r>
            <a:r>
              <a:rPr lang="fa-IR" sz="3200" b="1" dirty="0" smtClean="0">
                <a:solidFill>
                  <a:srgbClr val="FF0000"/>
                </a:solidFill>
                <a:cs typeface="B Koodak" panose="00000700000000000000" pitchFamily="2" charset="-78"/>
              </a:rPr>
              <a:t>تیجه گیری :</a:t>
            </a:r>
            <a:endParaRPr lang="en-US" sz="3200" b="1" dirty="0">
              <a:solidFill>
                <a:srgbClr val="FF0000"/>
              </a:solidFill>
              <a:cs typeface="B Koodak" panose="00000700000000000000" pitchFamily="2" charset="-78"/>
            </a:endParaRPr>
          </a:p>
        </p:txBody>
      </p:sp>
      <p:sp>
        <p:nvSpPr>
          <p:cNvPr id="5" name="Content Placeholder 4"/>
          <p:cNvSpPr txBox="1">
            <a:spLocks noGrp="1"/>
          </p:cNvSpPr>
          <p:nvPr>
            <p:ph idx="1"/>
          </p:nvPr>
        </p:nvSpPr>
        <p:spPr>
          <a:xfrm>
            <a:off x="0" y="395851"/>
            <a:ext cx="12192000" cy="133113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indent="0" algn="r" rtl="1">
              <a:lnSpc>
                <a:spcPct val="150000"/>
              </a:lnSpc>
              <a:buNone/>
            </a:pPr>
            <a:r>
              <a:rPr lang="fa-IR" sz="2800" dirty="0">
                <a:solidFill>
                  <a:srgbClr val="00B0F0"/>
                </a:solidFill>
                <a:cs typeface="B Koodak" panose="00000700000000000000" pitchFamily="2" charset="-78"/>
              </a:rPr>
              <a:t>براساس این نظریه مدیران با توجه به مفروضاتی که در مورد انسان دارند به هدایت کارکنان </a:t>
            </a:r>
            <a:r>
              <a:rPr lang="fa-IR" sz="2800" dirty="0">
                <a:solidFill>
                  <a:srgbClr val="FF0000"/>
                </a:solidFill>
                <a:cs typeface="B Koodak" panose="00000700000000000000" pitchFamily="2" charset="-78"/>
              </a:rPr>
              <a:t>می پردازند </a:t>
            </a:r>
            <a:r>
              <a:rPr lang="fa-IR" sz="2800" dirty="0">
                <a:solidFill>
                  <a:srgbClr val="00B0F0"/>
                </a:solidFill>
                <a:cs typeface="B Koodak" panose="00000700000000000000" pitchFamily="2" charset="-78"/>
              </a:rPr>
              <a:t>و سبکی را برای رهبری انتخاب میکنند که متناسب با مفروضات مذکور باشد .</a:t>
            </a:r>
            <a:endParaRPr lang="en-US" sz="2800" dirty="0">
              <a:solidFill>
                <a:srgbClr val="00B0F0"/>
              </a:solidFill>
              <a:cs typeface="B Koodak" panose="00000700000000000000" pitchFamily="2" charset="-78"/>
            </a:endParaRPr>
          </a:p>
        </p:txBody>
      </p:sp>
      <p:sp>
        <p:nvSpPr>
          <p:cNvPr id="6" name="TextBox 5"/>
          <p:cNvSpPr txBox="1"/>
          <p:nvPr/>
        </p:nvSpPr>
        <p:spPr>
          <a:xfrm>
            <a:off x="-127758" y="1753916"/>
            <a:ext cx="12192000" cy="46204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lnSpc>
                <a:spcPct val="150000"/>
              </a:lnSpc>
            </a:pPr>
            <a:r>
              <a:rPr lang="fa-IR" sz="2200" dirty="0">
                <a:cs typeface="B Koodak" panose="00000700000000000000" pitchFamily="2" charset="-78"/>
              </a:rPr>
              <a:t>مگ گریگور بر این باور بود که مدیران باید نگرش خود به انسان را بر مبنای مفروضات نظریه </a:t>
            </a:r>
            <a:r>
              <a:rPr lang="en-US" sz="2200" dirty="0" smtClean="0">
                <a:solidFill>
                  <a:srgbClr val="FF0000"/>
                </a:solidFill>
                <a:cs typeface="B Koodak" panose="00000700000000000000" pitchFamily="2" charset="-78"/>
              </a:rPr>
              <a:t>Y</a:t>
            </a:r>
            <a:r>
              <a:rPr lang="fa-IR" sz="2200" dirty="0" smtClean="0">
                <a:cs typeface="B Koodak" panose="00000700000000000000" pitchFamily="2" charset="-78"/>
              </a:rPr>
              <a:t>قرار </a:t>
            </a:r>
            <a:r>
              <a:rPr lang="fa-IR" sz="2200" dirty="0">
                <a:cs typeface="B Koodak" panose="00000700000000000000" pitchFamily="2" charset="-78"/>
              </a:rPr>
              <a:t>دهند؛ به همین دلیل</a:t>
            </a:r>
            <a:r>
              <a:rPr lang="fa-IR" sz="2200" dirty="0">
                <a:solidFill>
                  <a:srgbClr val="FF0000"/>
                </a:solidFill>
                <a:cs typeface="B Koodak" panose="00000700000000000000" pitchFamily="2" charset="-78"/>
              </a:rPr>
              <a:t>، آن </a:t>
            </a:r>
            <a:r>
              <a:rPr lang="fa-IR" sz="2200" dirty="0">
                <a:cs typeface="B Koodak" panose="00000700000000000000" pitchFamily="2" charset="-78"/>
              </a:rPr>
              <a:t>گروه از مدیران که مفروضاتی مبتنی بر نظریه </a:t>
            </a:r>
            <a:r>
              <a:rPr lang="en-US" sz="2200" dirty="0" smtClean="0">
                <a:solidFill>
                  <a:srgbClr val="FF0000"/>
                </a:solidFill>
                <a:cs typeface="B Koodak" panose="00000700000000000000" pitchFamily="2" charset="-78"/>
              </a:rPr>
              <a:t>X</a:t>
            </a:r>
            <a:r>
              <a:rPr lang="en-US" sz="2200" dirty="0" smtClean="0">
                <a:cs typeface="B Koodak" panose="00000700000000000000" pitchFamily="2" charset="-78"/>
              </a:rPr>
              <a:t> </a:t>
            </a:r>
            <a:r>
              <a:rPr lang="fa-IR" sz="2200" dirty="0" smtClean="0">
                <a:cs typeface="B Koodak" panose="00000700000000000000" pitchFamily="2" charset="-78"/>
              </a:rPr>
              <a:t> دارند </a:t>
            </a:r>
            <a:r>
              <a:rPr lang="fa-IR" sz="2200" dirty="0">
                <a:cs typeface="B Koodak" panose="00000700000000000000" pitchFamily="2" charset="-78"/>
              </a:rPr>
              <a:t>را به تغییر مبانی نگرش فرا می خواند. به نظر وی اگر نگرش مدیر مبتنی </a:t>
            </a:r>
            <a:r>
              <a:rPr lang="fa-IR" sz="2200" dirty="0">
                <a:solidFill>
                  <a:srgbClr val="FF0000"/>
                </a:solidFill>
                <a:cs typeface="B Koodak" panose="00000700000000000000" pitchFamily="2" charset="-78"/>
              </a:rPr>
              <a:t>بر </a:t>
            </a:r>
            <a:r>
              <a:rPr lang="fa-IR" sz="2200" dirty="0">
                <a:cs typeface="B Koodak" panose="00000700000000000000" pitchFamily="2" charset="-78"/>
              </a:rPr>
              <a:t>مفروضات نظریه </a:t>
            </a:r>
            <a:r>
              <a:rPr lang="en-US" sz="2200" dirty="0" smtClean="0">
                <a:solidFill>
                  <a:srgbClr val="FF0000"/>
                </a:solidFill>
                <a:cs typeface="B Koodak" panose="00000700000000000000" pitchFamily="2" charset="-78"/>
              </a:rPr>
              <a:t>X</a:t>
            </a:r>
            <a:r>
              <a:rPr lang="en-US" sz="2200" dirty="0" smtClean="0">
                <a:cs typeface="B Koodak" panose="00000700000000000000" pitchFamily="2" charset="-78"/>
              </a:rPr>
              <a:t> </a:t>
            </a:r>
            <a:r>
              <a:rPr lang="fa-IR" sz="2200" dirty="0" smtClean="0">
                <a:cs typeface="B Koodak" panose="00000700000000000000" pitchFamily="2" charset="-78"/>
              </a:rPr>
              <a:t> باشد</a:t>
            </a:r>
            <a:r>
              <a:rPr lang="fa-IR" sz="2200" dirty="0">
                <a:cs typeface="B Koodak" panose="00000700000000000000" pitchFamily="2" charset="-78"/>
              </a:rPr>
              <a:t>، با کارکنان خود نیز با همان نگرش رفتار خواهد کرد؛ از این رو، چنین مدیری از ساز و کارهای </a:t>
            </a:r>
            <a:r>
              <a:rPr lang="fa-IR" sz="2200" dirty="0">
                <a:solidFill>
                  <a:srgbClr val="FF0000"/>
                </a:solidFill>
                <a:cs typeface="B Koodak" panose="00000700000000000000" pitchFamily="2" charset="-78"/>
              </a:rPr>
              <a:t>کنترل </a:t>
            </a:r>
            <a:r>
              <a:rPr lang="fa-IR" sz="2200" dirty="0">
                <a:cs typeface="B Koodak" panose="00000700000000000000" pitchFamily="2" charset="-78"/>
              </a:rPr>
              <a:t>تفصیلی بهره می گیرد و برای ایجاد انگیزه در کارکنان، صرفاً از محرکهای مادی استفاده می کند؛ در حالی که اگر نگرش </a:t>
            </a:r>
            <a:r>
              <a:rPr lang="fa-IR" sz="2200" dirty="0">
                <a:solidFill>
                  <a:srgbClr val="FF0000"/>
                </a:solidFill>
                <a:cs typeface="B Koodak" panose="00000700000000000000" pitchFamily="2" charset="-78"/>
              </a:rPr>
              <a:t>مدیر مبتنی </a:t>
            </a:r>
            <a:r>
              <a:rPr lang="fa-IR" sz="2200" dirty="0">
                <a:cs typeface="B Koodak" panose="00000700000000000000" pitchFamily="2" charset="-78"/>
              </a:rPr>
              <a:t>بر مفروضات نظریه </a:t>
            </a:r>
            <a:r>
              <a:rPr lang="fa-IR" sz="2200" dirty="0" smtClean="0">
                <a:cs typeface="B Koodak" panose="00000700000000000000" pitchFamily="2" charset="-78"/>
              </a:rPr>
              <a:t> </a:t>
            </a:r>
            <a:r>
              <a:rPr lang="en-US" sz="2200" dirty="0" smtClean="0">
                <a:solidFill>
                  <a:srgbClr val="FF0000"/>
                </a:solidFill>
                <a:cs typeface="B Koodak" panose="00000700000000000000" pitchFamily="2" charset="-78"/>
              </a:rPr>
              <a:t>Y</a:t>
            </a:r>
            <a:r>
              <a:rPr lang="en-US" sz="2200" dirty="0" smtClean="0">
                <a:cs typeface="B Koodak" panose="00000700000000000000" pitchFamily="2" charset="-78"/>
              </a:rPr>
              <a:t> </a:t>
            </a:r>
            <a:r>
              <a:rPr lang="fa-IR" sz="2200" dirty="0" smtClean="0">
                <a:cs typeface="B Koodak" panose="00000700000000000000" pitchFamily="2" charset="-78"/>
              </a:rPr>
              <a:t> باشد</a:t>
            </a:r>
            <a:r>
              <a:rPr lang="fa-IR" sz="2200" dirty="0">
                <a:cs typeface="B Koodak" panose="00000700000000000000" pitchFamily="2" charset="-78"/>
              </a:rPr>
              <a:t>، می تواند هدفهای فردی و سازمانی را تلفیق کند. چنین مدیری برای تلفیق هدفهای مذکور به </a:t>
            </a:r>
            <a:r>
              <a:rPr lang="fa-IR" sz="2200" dirty="0">
                <a:solidFill>
                  <a:srgbClr val="FF0000"/>
                </a:solidFill>
                <a:cs typeface="B Koodak" panose="00000700000000000000" pitchFamily="2" charset="-78"/>
              </a:rPr>
              <a:t>کارکنان </a:t>
            </a:r>
            <a:r>
              <a:rPr lang="fa-IR" sz="2200" dirty="0">
                <a:cs typeface="B Koodak" panose="00000700000000000000" pitchFamily="2" charset="-78"/>
              </a:rPr>
              <a:t>خود آزادی عمل بیشتری می دهد، خلاقیت و نوآوری را تشویق می کند، کنترل را به حداقل می رساند، و برای جذاب تر کردن </a:t>
            </a:r>
            <a:r>
              <a:rPr lang="fa-IR" sz="2200" dirty="0">
                <a:solidFill>
                  <a:srgbClr val="FF0000"/>
                </a:solidFill>
                <a:cs typeface="B Koodak" panose="00000700000000000000" pitchFamily="2" charset="-78"/>
              </a:rPr>
              <a:t>کار و </a:t>
            </a:r>
            <a:r>
              <a:rPr lang="fa-IR" sz="2200" dirty="0">
                <a:cs typeface="B Koodak" panose="00000700000000000000" pitchFamily="2" charset="-78"/>
              </a:rPr>
              <a:t>ارضای نیازهای سطوح عالی تر کارکنان می کوشد. تحت چنین شرایطی، کارکنان نیز تعهد بیشتری نسبت به سازمان خواهند </a:t>
            </a:r>
            <a:r>
              <a:rPr lang="fa-IR" sz="2200" dirty="0">
                <a:solidFill>
                  <a:srgbClr val="FF0000"/>
                </a:solidFill>
                <a:cs typeface="B Koodak" panose="00000700000000000000" pitchFamily="2" charset="-78"/>
              </a:rPr>
              <a:t>داشت. </a:t>
            </a:r>
            <a:r>
              <a:rPr lang="fa-IR" sz="2200" dirty="0">
                <a:cs typeface="B Koodak" panose="00000700000000000000" pitchFamily="2" charset="-78"/>
              </a:rPr>
              <a:t>البته مک گریگور نیز می دانست که برخی از کارکنان نابالغ، در ابتدای کار به کنترل بیشتری نیاز دارند تا به بلوغ کافی دست </a:t>
            </a:r>
            <a:r>
              <a:rPr lang="fa-IR" sz="2200" dirty="0">
                <a:solidFill>
                  <a:srgbClr val="FF0000"/>
                </a:solidFill>
                <a:cs typeface="B Koodak" panose="00000700000000000000" pitchFamily="2" charset="-78"/>
              </a:rPr>
              <a:t>یابند و </a:t>
            </a:r>
            <a:r>
              <a:rPr lang="fa-IR" sz="2200" dirty="0">
                <a:cs typeface="B Koodak" panose="00000700000000000000" pitchFamily="2" charset="-78"/>
              </a:rPr>
              <a:t>شایستگی آن را پیدا کنند که با آنها بر مبنای نگرش مبتنی بر نظریه </a:t>
            </a:r>
            <a:r>
              <a:rPr lang="en-US" sz="2200" dirty="0" smtClean="0">
                <a:solidFill>
                  <a:srgbClr val="FF0000"/>
                </a:solidFill>
                <a:cs typeface="B Koodak" panose="00000700000000000000" pitchFamily="2" charset="-78"/>
              </a:rPr>
              <a:t>Y</a:t>
            </a:r>
            <a:r>
              <a:rPr lang="en-US" sz="2200" dirty="0" smtClean="0">
                <a:cs typeface="B Koodak" panose="00000700000000000000" pitchFamily="2" charset="-78"/>
              </a:rPr>
              <a:t> </a:t>
            </a:r>
            <a:r>
              <a:rPr lang="fa-IR" sz="2200" dirty="0" smtClean="0">
                <a:cs typeface="B Koodak" panose="00000700000000000000" pitchFamily="2" charset="-78"/>
              </a:rPr>
              <a:t> رفتار </a:t>
            </a:r>
            <a:r>
              <a:rPr lang="fa-IR" sz="2200" dirty="0">
                <a:cs typeface="B Koodak" panose="00000700000000000000" pitchFamily="2" charset="-78"/>
              </a:rPr>
              <a:t>شود.</a:t>
            </a:r>
            <a:endParaRPr lang="en-US" sz="2200" dirty="0">
              <a:cs typeface="B Koodak" panose="00000700000000000000" pitchFamily="2" charset="-78"/>
            </a:endParaRPr>
          </a:p>
        </p:txBody>
      </p:sp>
    </p:spTree>
    <p:extLst>
      <p:ext uri="{BB962C8B-B14F-4D97-AF65-F5344CB8AC3E}">
        <p14:creationId xmlns:p14="http://schemas.microsoft.com/office/powerpoint/2010/main" val="799841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0942" y="127862"/>
            <a:ext cx="2521058" cy="678050"/>
          </a:xfrm>
        </p:spPr>
        <p:txBody>
          <a:bodyPr>
            <a:normAutofit fontScale="90000"/>
          </a:bodyPr>
          <a:lstStyle/>
          <a:p>
            <a:r>
              <a:rPr lang="fa-IR" dirty="0" smtClean="0">
                <a:solidFill>
                  <a:srgbClr val="FF0000"/>
                </a:solidFill>
                <a:cs typeface="B Koodak" panose="00000700000000000000" pitchFamily="2" charset="-78"/>
              </a:rPr>
              <a:t>معرفی نظریه</a:t>
            </a:r>
            <a:endParaRPr lang="en-US" dirty="0">
              <a:solidFill>
                <a:srgbClr val="FF0000"/>
              </a:solidFill>
              <a:cs typeface="B Koodak" panose="00000700000000000000" pitchFamily="2" charset="-78"/>
            </a:endParaRPr>
          </a:p>
        </p:txBody>
      </p:sp>
      <p:sp>
        <p:nvSpPr>
          <p:cNvPr id="3" name="Content Placeholder 2"/>
          <p:cNvSpPr>
            <a:spLocks noGrp="1"/>
          </p:cNvSpPr>
          <p:nvPr>
            <p:ph idx="1"/>
          </p:nvPr>
        </p:nvSpPr>
        <p:spPr>
          <a:xfrm>
            <a:off x="1935333" y="1394847"/>
            <a:ext cx="10256668" cy="5463153"/>
          </a:xfrm>
        </p:spPr>
        <p:txBody>
          <a:bodyPr>
            <a:normAutofit lnSpcReduction="10000"/>
          </a:bodyPr>
          <a:lstStyle/>
          <a:p>
            <a:pPr marL="0" indent="0">
              <a:buNone/>
            </a:pPr>
            <a:r>
              <a:rPr lang="fa-IR" sz="2800" dirty="0">
                <a:cs typeface="B Koodak" panose="00000700000000000000" pitchFamily="2" charset="-78"/>
              </a:rPr>
              <a:t>این نظریه به نظریه مدیریت </a:t>
            </a:r>
            <a:r>
              <a:rPr lang="en-US" sz="2800" dirty="0" smtClean="0">
                <a:solidFill>
                  <a:srgbClr val="FF0000"/>
                </a:solidFill>
                <a:cs typeface="B Koodak" panose="00000700000000000000" pitchFamily="2" charset="-78"/>
              </a:rPr>
              <a:t>X</a:t>
            </a:r>
            <a:r>
              <a:rPr lang="fa-IR" sz="2800" dirty="0" smtClean="0">
                <a:solidFill>
                  <a:srgbClr val="FF0000"/>
                </a:solidFill>
                <a:cs typeface="B Koodak" panose="00000700000000000000" pitchFamily="2" charset="-78"/>
              </a:rPr>
              <a:t> و </a:t>
            </a:r>
            <a:r>
              <a:rPr lang="en-US" sz="2800" dirty="0" smtClean="0">
                <a:solidFill>
                  <a:srgbClr val="FF0000"/>
                </a:solidFill>
                <a:cs typeface="B Koodak" panose="00000700000000000000" pitchFamily="2" charset="-78"/>
              </a:rPr>
              <a:t>Y</a:t>
            </a:r>
            <a:r>
              <a:rPr lang="fa-IR" sz="2800" dirty="0" smtClean="0">
                <a:solidFill>
                  <a:srgbClr val="FF0000"/>
                </a:solidFill>
                <a:cs typeface="B Koodak" panose="00000700000000000000" pitchFamily="2" charset="-78"/>
              </a:rPr>
              <a:t> </a:t>
            </a:r>
            <a:r>
              <a:rPr lang="fa-IR" sz="2800" dirty="0" smtClean="0">
                <a:cs typeface="B Koodak" panose="00000700000000000000" pitchFamily="2" charset="-78"/>
              </a:rPr>
              <a:t>هم </a:t>
            </a:r>
            <a:r>
              <a:rPr lang="fa-IR" sz="2800" dirty="0">
                <a:cs typeface="B Koodak" panose="00000700000000000000" pitchFamily="2" charset="-78"/>
              </a:rPr>
              <a:t>معروف است</a:t>
            </a:r>
            <a:r>
              <a:rPr lang="fa-IR" sz="2800" dirty="0" smtClean="0">
                <a:cs typeface="B Koodak" panose="00000700000000000000" pitchFamily="2" charset="-78"/>
              </a:rPr>
              <a:t>.</a:t>
            </a:r>
            <a:r>
              <a:rPr lang="fa-IR" sz="2800" dirty="0" smtClean="0">
                <a:solidFill>
                  <a:srgbClr val="FFFF00"/>
                </a:solidFill>
                <a:cs typeface="B Koodak" panose="00000700000000000000" pitchFamily="2" charset="-78"/>
              </a:rPr>
              <a:t> </a:t>
            </a:r>
          </a:p>
          <a:p>
            <a:pPr marL="0" indent="0">
              <a:buNone/>
            </a:pPr>
            <a:r>
              <a:rPr lang="fa-IR" sz="2800" dirty="0" smtClean="0">
                <a:cs typeface="B Koodak" panose="00000700000000000000" pitchFamily="2" charset="-78"/>
              </a:rPr>
              <a:t>این </a:t>
            </a:r>
            <a:r>
              <a:rPr lang="fa-IR" sz="2800" dirty="0">
                <a:cs typeface="B Koodak" panose="00000700000000000000" pitchFamily="2" charset="-78"/>
              </a:rPr>
              <a:t>نظریه توسط </a:t>
            </a:r>
            <a:r>
              <a:rPr lang="fa-IR" sz="2800" dirty="0">
                <a:solidFill>
                  <a:srgbClr val="FF0000"/>
                </a:solidFill>
                <a:cs typeface="B Koodak" panose="00000700000000000000" pitchFamily="2" charset="-78"/>
              </a:rPr>
              <a:t>( داگلاس مک گریگور ) </a:t>
            </a:r>
            <a:r>
              <a:rPr lang="fa-IR" sz="2800" dirty="0">
                <a:cs typeface="B Koodak" panose="00000700000000000000" pitchFamily="2" charset="-78"/>
              </a:rPr>
              <a:t>در در کتاب معروف خود با عنوان «</a:t>
            </a:r>
            <a:r>
              <a:rPr lang="fa-IR" sz="2800" dirty="0">
                <a:solidFill>
                  <a:srgbClr val="FF0000"/>
                </a:solidFill>
                <a:cs typeface="B Koodak" panose="00000700000000000000" pitchFamily="2" charset="-78"/>
              </a:rPr>
              <a:t>بعد </a:t>
            </a:r>
            <a:r>
              <a:rPr lang="fa-IR" sz="2800" dirty="0" smtClean="0">
                <a:solidFill>
                  <a:srgbClr val="FF0000"/>
                </a:solidFill>
                <a:cs typeface="B Koodak" panose="00000700000000000000" pitchFamily="2" charset="-78"/>
              </a:rPr>
              <a:t>انسانی سازمان</a:t>
            </a:r>
            <a:r>
              <a:rPr lang="fa-IR" sz="2800" dirty="0">
                <a:solidFill>
                  <a:srgbClr val="FF0000"/>
                </a:solidFill>
                <a:cs typeface="B Koodak" panose="00000700000000000000" pitchFamily="2" charset="-78"/>
              </a:rPr>
              <a:t>»</a:t>
            </a:r>
            <a:r>
              <a:rPr lang="fa-IR" sz="2800" dirty="0">
                <a:cs typeface="B Koodak" panose="00000700000000000000" pitchFamily="2" charset="-78"/>
              </a:rPr>
              <a:t> ارائه داده شد و در این موضوع تاکید داشت که مدیران باید توجه بیشتری به </a:t>
            </a:r>
            <a:r>
              <a:rPr lang="fa-IR" sz="2800" dirty="0" smtClean="0">
                <a:cs typeface="B Koodak" panose="00000700000000000000" pitchFamily="2" charset="-78"/>
              </a:rPr>
              <a:t>نیازهای </a:t>
            </a:r>
            <a:r>
              <a:rPr lang="fa-IR" sz="2800" dirty="0">
                <a:cs typeface="B Koodak" panose="00000700000000000000" pitchFamily="2" charset="-78"/>
              </a:rPr>
              <a:t>اجتماعی و خودشکوفایی افراد در محیط کار داشته باشند.</a:t>
            </a:r>
          </a:p>
          <a:p>
            <a:pPr marL="0" indent="0">
              <a:buNone/>
            </a:pPr>
            <a:r>
              <a:rPr lang="fa-IR" sz="2800" dirty="0" smtClean="0">
                <a:cs typeface="B Koodak" panose="00000700000000000000" pitchFamily="2" charset="-78"/>
              </a:rPr>
              <a:t>این </a:t>
            </a:r>
            <a:r>
              <a:rPr lang="fa-IR" sz="2800" dirty="0">
                <a:cs typeface="B Koodak" panose="00000700000000000000" pitchFamily="2" charset="-78"/>
              </a:rPr>
              <a:t>نظریه یکی از نگرش های معروف مدیریت در بخش منابع انسانی است</a:t>
            </a:r>
            <a:r>
              <a:rPr lang="fa-IR" sz="2800" dirty="0" smtClean="0">
                <a:cs typeface="B Koodak" panose="00000700000000000000" pitchFamily="2" charset="-78"/>
              </a:rPr>
              <a:t>.</a:t>
            </a:r>
          </a:p>
          <a:p>
            <a:pPr marL="0" indent="0">
              <a:buNone/>
            </a:pPr>
            <a:r>
              <a:rPr lang="fa-IR" sz="2800" b="1" dirty="0" smtClean="0">
                <a:cs typeface="B Koodak" panose="00000700000000000000" pitchFamily="2" charset="-78"/>
              </a:rPr>
              <a:t>داگلاس </a:t>
            </a:r>
            <a:r>
              <a:rPr lang="fa-IR" sz="2800" b="1" dirty="0">
                <a:cs typeface="B Koodak" panose="00000700000000000000" pitchFamily="2" charset="-78"/>
              </a:rPr>
              <a:t>مگ گریگور با تأثیرپذیری شدید از مطالعات </a:t>
            </a:r>
            <a:r>
              <a:rPr lang="fa-IR" sz="2800" b="1" dirty="0" smtClean="0">
                <a:cs typeface="B Koodak" panose="00000700000000000000" pitchFamily="2" charset="-78"/>
              </a:rPr>
              <a:t>ها</a:t>
            </a:r>
            <a:r>
              <a:rPr lang="fa-IR" sz="2800" b="1" dirty="0">
                <a:cs typeface="B Koodak" panose="00000700000000000000" pitchFamily="2" charset="-78"/>
              </a:rPr>
              <a:t>ث</a:t>
            </a:r>
            <a:r>
              <a:rPr lang="fa-IR" sz="2800" b="1" dirty="0" smtClean="0">
                <a:cs typeface="B Koodak" panose="00000700000000000000" pitchFamily="2" charset="-78"/>
              </a:rPr>
              <a:t>ورن </a:t>
            </a:r>
            <a:r>
              <a:rPr lang="fa-IR" sz="2800" b="1" dirty="0">
                <a:cs typeface="B Koodak" panose="00000700000000000000" pitchFamily="2" charset="-78"/>
              </a:rPr>
              <a:t>و نظریه مزلو، در کتاب معروف خود تحت عنوان بعد انسانی سازمان این نظریه را ترویج </a:t>
            </a:r>
            <a:r>
              <a:rPr lang="fa-IR" sz="2800" b="1" dirty="0" smtClean="0">
                <a:cs typeface="B Koodak" panose="00000700000000000000" pitchFamily="2" charset="-78"/>
              </a:rPr>
              <a:t>داد </a:t>
            </a:r>
            <a:r>
              <a:rPr lang="fa-IR" sz="2800" b="1" dirty="0">
                <a:cs typeface="B Koodak" panose="00000700000000000000" pitchFamily="2" charset="-78"/>
              </a:rPr>
              <a:t>که مدیران باید توجه بیشتری به نیازهای اجتماعی و خودشکوفایی افراد در محیط کار داشته باشند</a:t>
            </a:r>
            <a:r>
              <a:rPr lang="fa-IR" sz="2800" b="1" dirty="0" smtClean="0">
                <a:cs typeface="B Koodak" panose="00000700000000000000" pitchFamily="2" charset="-78"/>
              </a:rPr>
              <a:t>.</a:t>
            </a:r>
          </a:p>
          <a:p>
            <a:pPr marL="0" indent="0">
              <a:buNone/>
            </a:pPr>
            <a:r>
              <a:rPr lang="fa-IR" sz="2800" b="1" dirty="0">
                <a:cs typeface="B Koodak" panose="00000700000000000000" pitchFamily="2" charset="-78"/>
              </a:rPr>
              <a:t>مک گریگور در نظریه ای دو ساحتی در مورد انسان، برداشتها ، طرز تلقیها و نگرشهای مدیران را در مورد انسان به دو گروه تقسیم کرده است.</a:t>
            </a:r>
            <a:r>
              <a:rPr lang="en-US" sz="2800" b="1" dirty="0">
                <a:cs typeface="B Koodak" panose="00000700000000000000" pitchFamily="2" charset="-78"/>
              </a:rPr>
              <a:t> </a:t>
            </a:r>
            <a:r>
              <a:rPr lang="fa-IR" sz="2800" b="1" dirty="0">
                <a:cs typeface="B Koodak" panose="00000700000000000000" pitchFamily="2" charset="-78"/>
              </a:rPr>
              <a:t>وی برای اجتناب از پیشداوری افراد در مورد این دو گروه، آنها را با دو حرف </a:t>
            </a:r>
            <a:r>
              <a:rPr lang="en-US" sz="2800" b="1" dirty="0">
                <a:solidFill>
                  <a:srgbClr val="FF0000"/>
                </a:solidFill>
                <a:cs typeface="B Koodak" panose="00000700000000000000" pitchFamily="2" charset="-78"/>
              </a:rPr>
              <a:t>x</a:t>
            </a:r>
            <a:r>
              <a:rPr lang="en-US" sz="2800" b="1" dirty="0">
                <a:cs typeface="B Koodak" panose="00000700000000000000" pitchFamily="2" charset="-78"/>
              </a:rPr>
              <a:t> </a:t>
            </a:r>
            <a:r>
              <a:rPr lang="fa-IR" sz="2800" b="1" dirty="0">
                <a:cs typeface="B Koodak" panose="00000700000000000000" pitchFamily="2" charset="-78"/>
              </a:rPr>
              <a:t> و </a:t>
            </a:r>
            <a:r>
              <a:rPr lang="fa-IR" sz="2800" b="1" dirty="0" smtClean="0">
                <a:cs typeface="B Koodak" panose="00000700000000000000" pitchFamily="2" charset="-78"/>
              </a:rPr>
              <a:t> </a:t>
            </a:r>
            <a:r>
              <a:rPr lang="en-US" sz="2800" b="1" dirty="0" smtClean="0">
                <a:solidFill>
                  <a:srgbClr val="FF0000"/>
                </a:solidFill>
                <a:cs typeface="B Koodak" panose="00000700000000000000" pitchFamily="2" charset="-78"/>
              </a:rPr>
              <a:t>y</a:t>
            </a:r>
            <a:r>
              <a:rPr lang="fa-IR" sz="2800" b="1" dirty="0" smtClean="0">
                <a:solidFill>
                  <a:srgbClr val="FF0000"/>
                </a:solidFill>
                <a:cs typeface="B Koodak" panose="00000700000000000000" pitchFamily="2" charset="-78"/>
              </a:rPr>
              <a:t> </a:t>
            </a:r>
            <a:r>
              <a:rPr lang="fa-IR" sz="2800" b="1" dirty="0" smtClean="0">
                <a:cs typeface="B Koodak" panose="00000700000000000000" pitchFamily="2" charset="-78"/>
              </a:rPr>
              <a:t>مشخص </a:t>
            </a:r>
            <a:r>
              <a:rPr lang="fa-IR" sz="2800" b="1" dirty="0">
                <a:cs typeface="B Koodak" panose="00000700000000000000" pitchFamily="2" charset="-78"/>
              </a:rPr>
              <a:t>کرده است. </a:t>
            </a:r>
            <a:endParaRPr lang="en-US" sz="2800" b="1" dirty="0">
              <a:cs typeface="B Koodak" panose="00000700000000000000" pitchFamily="2" charset="-78"/>
            </a:endParaRPr>
          </a:p>
          <a:p>
            <a:pPr marL="0" indent="0">
              <a:buNone/>
            </a:pPr>
            <a:endParaRPr lang="fa-IR" b="1" dirty="0">
              <a:cs typeface="B Koodak" panose="00000700000000000000" pitchFamily="2" charset="-78"/>
            </a:endParaRPr>
          </a:p>
          <a:p>
            <a:pPr marL="0" indent="0">
              <a:buNone/>
            </a:pPr>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935332" cy="4563122"/>
          </a:xfrm>
          <a:prstGeom prst="rect">
            <a:avLst/>
          </a:prstGeom>
        </p:spPr>
      </p:pic>
    </p:spTree>
    <p:extLst>
      <p:ext uri="{BB962C8B-B14F-4D97-AF65-F5344CB8AC3E}">
        <p14:creationId xmlns:p14="http://schemas.microsoft.com/office/powerpoint/2010/main" val="2832769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xmlns="" id="{D7C87DDF-C329-4139-8346-B69C0FE8D54A}"/>
              </a:ext>
            </a:extLst>
          </p:cNvPr>
          <p:cNvSpPr>
            <a:spLocks noGrp="1"/>
          </p:cNvSpPr>
          <p:nvPr>
            <p:ph idx="1"/>
          </p:nvPr>
        </p:nvSpPr>
        <p:spPr>
          <a:xfrm>
            <a:off x="1" y="154984"/>
            <a:ext cx="12192000" cy="3146156"/>
          </a:xfrm>
        </p:spPr>
        <p:txBody>
          <a:bodyPr>
            <a:noAutofit/>
          </a:bodyPr>
          <a:lstStyle/>
          <a:p>
            <a:pPr algn="just" rtl="1"/>
            <a:r>
              <a:rPr lang="ar-SA" sz="2800" dirty="0">
                <a:effectLst/>
                <a:cs typeface="B Koodak" panose="00000700000000000000" pitchFamily="2" charset="-78"/>
              </a:rPr>
              <a:t>بر اساس این تئوری </a:t>
            </a:r>
            <a:r>
              <a:rPr lang="ar-SA" sz="2800" dirty="0">
                <a:solidFill>
                  <a:srgbClr val="FF0000"/>
                </a:solidFill>
                <a:effectLst/>
                <a:cs typeface="B Koodak" panose="00000700000000000000" pitchFamily="2" charset="-78"/>
              </a:rPr>
              <a:t>منبع اولیه و اصلی </a:t>
            </a:r>
            <a:r>
              <a:rPr lang="ar-SA" sz="2800" dirty="0">
                <a:effectLst/>
                <a:cs typeface="B Koodak" panose="00000700000000000000" pitchFamily="2" charset="-78"/>
              </a:rPr>
              <a:t>برای </a:t>
            </a:r>
            <a:r>
              <a:rPr lang="ar-SA" sz="2800" dirty="0">
                <a:solidFill>
                  <a:srgbClr val="FF0000"/>
                </a:solidFill>
                <a:effectLst/>
                <a:cs typeface="B Koodak" panose="00000700000000000000" pitchFamily="2" charset="-78"/>
              </a:rPr>
              <a:t>ایجاد انگیزه </a:t>
            </a:r>
            <a:r>
              <a:rPr lang="ar-SA" sz="2800" dirty="0">
                <a:effectLst/>
                <a:cs typeface="B Koodak" panose="00000700000000000000" pitchFamily="2" charset="-78"/>
              </a:rPr>
              <a:t>بین کارکنان </a:t>
            </a:r>
            <a:r>
              <a:rPr lang="ar-SA" sz="2800" dirty="0">
                <a:solidFill>
                  <a:srgbClr val="FF0000"/>
                </a:solidFill>
                <a:effectLst/>
                <a:cs typeface="B Koodak" panose="00000700000000000000" pitchFamily="2" charset="-78"/>
              </a:rPr>
              <a:t>پول</a:t>
            </a:r>
            <a:r>
              <a:rPr lang="ar-SA" sz="2800" dirty="0">
                <a:effectLst/>
                <a:cs typeface="B Koodak" panose="00000700000000000000" pitchFamily="2" charset="-78"/>
              </a:rPr>
              <a:t> است و در </a:t>
            </a:r>
            <a:r>
              <a:rPr lang="ar-SA" sz="2800" dirty="0">
                <a:solidFill>
                  <a:srgbClr val="FFFF00"/>
                </a:solidFill>
                <a:effectLst/>
                <a:cs typeface="B Koodak" panose="00000700000000000000" pitchFamily="2" charset="-78"/>
              </a:rPr>
              <a:t>ادامه</a:t>
            </a:r>
            <a:r>
              <a:rPr lang="ar-SA" sz="2800" dirty="0">
                <a:effectLst/>
                <a:cs typeface="B Koodak" panose="00000700000000000000" pitchFamily="2" charset="-78"/>
              </a:rPr>
              <a:t> </a:t>
            </a:r>
            <a:r>
              <a:rPr lang="ar-SA" sz="2800" dirty="0">
                <a:solidFill>
                  <a:srgbClr val="FF0000"/>
                </a:solidFill>
                <a:effectLst/>
                <a:cs typeface="B Koodak" panose="00000700000000000000" pitchFamily="2" charset="-78"/>
              </a:rPr>
              <a:t>امنیت شغلی</a:t>
            </a:r>
            <a:r>
              <a:rPr lang="ar-SA" sz="2800" dirty="0">
                <a:effectLst/>
                <a:cs typeface="B Koodak" panose="00000700000000000000" pitchFamily="2" charset="-78"/>
              </a:rPr>
              <a:t> دومین منبع اصلی است.</a:t>
            </a:r>
            <a:endParaRPr lang="en-US" sz="2800" dirty="0">
              <a:effectLst/>
              <a:cs typeface="B Koodak" panose="00000700000000000000" pitchFamily="2" charset="-78"/>
            </a:endParaRPr>
          </a:p>
          <a:p>
            <a:pPr marL="457200" lvl="0" indent="-457200" algn="just" rtl="1">
              <a:buFont typeface="Arial" panose="020B0604020202020204" pitchFamily="34" charset="0"/>
              <a:buChar char="•"/>
            </a:pPr>
            <a:r>
              <a:rPr lang="ar-SA" sz="2800" dirty="0">
                <a:effectLst/>
                <a:cs typeface="B Koodak" panose="00000700000000000000" pitchFamily="2" charset="-78"/>
              </a:rPr>
              <a:t>روش ملایم</a:t>
            </a:r>
            <a:endParaRPr lang="en-US" sz="2800" dirty="0">
              <a:effectLst/>
              <a:cs typeface="B Koodak" panose="00000700000000000000" pitchFamily="2" charset="-78"/>
            </a:endParaRPr>
          </a:p>
          <a:p>
            <a:pPr marL="457200" lvl="0" indent="-457200" algn="just" rtl="1">
              <a:buFont typeface="Arial" panose="020B0604020202020204" pitchFamily="34" charset="0"/>
              <a:buChar char="•"/>
            </a:pPr>
            <a:r>
              <a:rPr lang="ar-SA" sz="2800" dirty="0">
                <a:effectLst/>
                <a:cs typeface="B Koodak" panose="00000700000000000000" pitchFamily="2" charset="-78"/>
              </a:rPr>
              <a:t>روش سخت گیرانه</a:t>
            </a:r>
            <a:endParaRPr lang="en-US" sz="2800" dirty="0">
              <a:effectLst/>
              <a:cs typeface="B Koodak" panose="00000700000000000000" pitchFamily="2" charset="-78"/>
            </a:endParaRPr>
          </a:p>
          <a:p>
            <a:pPr marL="0" indent="0" algn="just" rtl="1">
              <a:buNone/>
            </a:pPr>
            <a:r>
              <a:rPr lang="ar-SA" sz="2800" dirty="0" smtClean="0">
                <a:effectLst/>
                <a:cs typeface="B Koodak" panose="00000700000000000000" pitchFamily="2" charset="-78"/>
              </a:rPr>
              <a:t>دو </a:t>
            </a:r>
            <a:r>
              <a:rPr lang="ar-SA" sz="2800" dirty="0">
                <a:effectLst/>
                <a:cs typeface="B Koodak" panose="00000700000000000000" pitchFamily="2" charset="-78"/>
              </a:rPr>
              <a:t>روش ملایم و روش سخت گیرانه از روش های مدیریتی ایجاد انگیزه در تئوری </a:t>
            </a:r>
            <a:r>
              <a:rPr lang="en-US" sz="4000" dirty="0">
                <a:solidFill>
                  <a:srgbClr val="FF0000"/>
                </a:solidFill>
                <a:effectLst/>
                <a:cs typeface="B Koodak" panose="00000700000000000000" pitchFamily="2" charset="-78"/>
              </a:rPr>
              <a:t>X</a:t>
            </a:r>
            <a:r>
              <a:rPr lang="en-US" sz="2800" dirty="0">
                <a:effectLst/>
                <a:cs typeface="B Koodak" panose="00000700000000000000" pitchFamily="2" charset="-78"/>
              </a:rPr>
              <a:t> </a:t>
            </a:r>
            <a:r>
              <a:rPr lang="ar-SA" sz="2800" dirty="0">
                <a:effectLst/>
                <a:cs typeface="B Koodak" panose="00000700000000000000" pitchFamily="2" charset="-78"/>
              </a:rPr>
              <a:t> هستند</a:t>
            </a:r>
            <a:endParaRPr lang="en-US" sz="2800" dirty="0">
              <a:cs typeface="B Koodak" panose="00000700000000000000" pitchFamily="2" charset="-78"/>
            </a:endParaRPr>
          </a:p>
        </p:txBody>
      </p:sp>
      <p:sp>
        <p:nvSpPr>
          <p:cNvPr id="5" name="Rectangle 4"/>
          <p:cNvSpPr/>
          <p:nvPr/>
        </p:nvSpPr>
        <p:spPr>
          <a:xfrm>
            <a:off x="1" y="3301140"/>
            <a:ext cx="12042182" cy="2554545"/>
          </a:xfrm>
          <a:prstGeom prst="rect">
            <a:avLst/>
          </a:prstGeom>
        </p:spPr>
        <p:txBody>
          <a:bodyPr wrap="square">
            <a:spAutoFit/>
          </a:bodyPr>
          <a:lstStyle/>
          <a:p>
            <a:pPr algn="just" rtl="1"/>
            <a:r>
              <a:rPr lang="ar-SA" sz="3200" dirty="0">
                <a:cs typeface="B Koodak" panose="00000700000000000000" pitchFamily="2" charset="-78"/>
              </a:rPr>
              <a:t>پایه </a:t>
            </a:r>
            <a:r>
              <a:rPr lang="ar-SA" sz="3200" dirty="0">
                <a:solidFill>
                  <a:srgbClr val="FF0000"/>
                </a:solidFill>
                <a:cs typeface="B Koodak" panose="00000700000000000000" pitchFamily="2" charset="-78"/>
              </a:rPr>
              <a:t>روش سخت گیرانه </a:t>
            </a:r>
            <a:r>
              <a:rPr lang="ar-SA" sz="3200" u="sng" dirty="0">
                <a:cs typeface="B Koodak" panose="00000700000000000000" pitchFamily="2" charset="-78"/>
              </a:rPr>
              <a:t>اجبار</a:t>
            </a:r>
            <a:r>
              <a:rPr lang="ar-SA" sz="3200" dirty="0">
                <a:cs typeface="B Koodak" panose="00000700000000000000" pitchFamily="2" charset="-78"/>
              </a:rPr>
              <a:t>، </a:t>
            </a:r>
            <a:r>
              <a:rPr lang="ar-SA" sz="3200" u="sng" dirty="0">
                <a:cs typeface="B Koodak" panose="00000700000000000000" pitchFamily="2" charset="-78"/>
              </a:rPr>
              <a:t>تهدید های غیرمستقیم</a:t>
            </a:r>
            <a:r>
              <a:rPr lang="ar-SA" sz="3200" dirty="0">
                <a:cs typeface="B Koodak" panose="00000700000000000000" pitchFamily="2" charset="-78"/>
              </a:rPr>
              <a:t>، </a:t>
            </a:r>
            <a:r>
              <a:rPr lang="ar-SA" sz="3200" u="sng" dirty="0">
                <a:cs typeface="B Koodak" panose="00000700000000000000" pitchFamily="2" charset="-78"/>
              </a:rPr>
              <a:t>مدیریت سخت گیرانه </a:t>
            </a:r>
            <a:r>
              <a:rPr lang="ar-SA" sz="3200" dirty="0">
                <a:cs typeface="B Koodak" panose="00000700000000000000" pitchFamily="2" charset="-78"/>
              </a:rPr>
              <a:t>و </a:t>
            </a:r>
            <a:r>
              <a:rPr lang="ar-SA" sz="3200" u="sng" dirty="0">
                <a:cs typeface="B Koodak" panose="00000700000000000000" pitchFamily="2" charset="-78"/>
              </a:rPr>
              <a:t>آزار</a:t>
            </a:r>
            <a:r>
              <a:rPr lang="ar-SA" sz="3200" dirty="0">
                <a:cs typeface="B Koodak" panose="00000700000000000000" pitchFamily="2" charset="-78"/>
              </a:rPr>
              <a:t> </a:t>
            </a:r>
            <a:r>
              <a:rPr lang="ar-SA" sz="3200" u="sng" dirty="0">
                <a:cs typeface="B Koodak" panose="00000700000000000000" pitchFamily="2" charset="-78"/>
              </a:rPr>
              <a:t>دهنده</a:t>
            </a:r>
            <a:r>
              <a:rPr lang="ar-SA" sz="3200" dirty="0">
                <a:cs typeface="B Koodak" panose="00000700000000000000" pitchFamily="2" charset="-78"/>
              </a:rPr>
              <a:t>، </a:t>
            </a:r>
            <a:r>
              <a:rPr lang="ar-SA" sz="3200" u="sng" dirty="0">
                <a:cs typeface="B Koodak" panose="00000700000000000000" pitchFamily="2" charset="-78"/>
              </a:rPr>
              <a:t>کنترل های شدید </a:t>
            </a:r>
            <a:r>
              <a:rPr lang="ar-SA" sz="3200" dirty="0">
                <a:cs typeface="B Koodak" panose="00000700000000000000" pitchFamily="2" charset="-78"/>
              </a:rPr>
              <a:t>و اساسا </a:t>
            </a:r>
            <a:r>
              <a:rPr lang="ar-SA" sz="3200" u="sng" dirty="0">
                <a:cs typeface="B Koodak" panose="00000700000000000000" pitchFamily="2" charset="-78"/>
              </a:rPr>
              <a:t>محیطی کنترلی </a:t>
            </a:r>
            <a:r>
              <a:rPr lang="ar-SA" sz="3200" dirty="0">
                <a:cs typeface="B Koodak" panose="00000700000000000000" pitchFamily="2" charset="-78"/>
              </a:rPr>
              <a:t>و </a:t>
            </a:r>
            <a:r>
              <a:rPr lang="ar-SA" sz="3200" u="sng" dirty="0">
                <a:cs typeface="B Koodak" panose="00000700000000000000" pitchFamily="2" charset="-78"/>
              </a:rPr>
              <a:t>فرماندهی</a:t>
            </a:r>
            <a:r>
              <a:rPr lang="ar-SA" sz="3200" dirty="0">
                <a:cs typeface="B Koodak" panose="00000700000000000000" pitchFamily="2" charset="-78"/>
              </a:rPr>
              <a:t>.</a:t>
            </a:r>
            <a:endParaRPr lang="en-US" sz="3200" dirty="0">
              <a:cs typeface="B Koodak" panose="00000700000000000000" pitchFamily="2" charset="-78"/>
            </a:endParaRPr>
          </a:p>
          <a:p>
            <a:pPr algn="just" rtl="1"/>
            <a:r>
              <a:rPr lang="ar-SA" sz="3200" dirty="0">
                <a:cs typeface="B Koodak" panose="00000700000000000000" pitchFamily="2" charset="-78"/>
              </a:rPr>
              <a:t>در مقابل در </a:t>
            </a:r>
            <a:r>
              <a:rPr lang="ar-SA" sz="3200" dirty="0">
                <a:solidFill>
                  <a:srgbClr val="FF0000"/>
                </a:solidFill>
                <a:cs typeface="B Koodak" panose="00000700000000000000" pitchFamily="2" charset="-78"/>
              </a:rPr>
              <a:t>روش ملایم </a:t>
            </a:r>
            <a:r>
              <a:rPr lang="ar-SA" sz="3200" dirty="0">
                <a:cs typeface="B Koodak" panose="00000700000000000000" pitchFamily="2" charset="-78"/>
              </a:rPr>
              <a:t>امور بسیار آسان گرفته </a:t>
            </a:r>
            <a:r>
              <a:rPr lang="ar-SA" sz="3200" dirty="0" smtClean="0">
                <a:cs typeface="B Koodak" panose="00000700000000000000" pitchFamily="2" charset="-78"/>
              </a:rPr>
              <a:t>می</a:t>
            </a:r>
            <a:r>
              <a:rPr lang="fa-IR" sz="3200" dirty="0" smtClean="0">
                <a:cs typeface="B Koodak" panose="00000700000000000000" pitchFamily="2" charset="-78"/>
              </a:rPr>
              <a:t> </a:t>
            </a:r>
            <a:r>
              <a:rPr lang="ar-SA" sz="3200" dirty="0" smtClean="0">
                <a:cs typeface="B Koodak" panose="00000700000000000000" pitchFamily="2" charset="-78"/>
              </a:rPr>
              <a:t>شود </a:t>
            </a:r>
            <a:r>
              <a:rPr lang="ar-SA" sz="3200" dirty="0">
                <a:cs typeface="B Koodak" panose="00000700000000000000" pitchFamily="2" charset="-78"/>
              </a:rPr>
              <a:t>و هدف </a:t>
            </a:r>
            <a:r>
              <a:rPr lang="ar-SA" sz="3200" dirty="0">
                <a:solidFill>
                  <a:srgbClr val="FF0000"/>
                </a:solidFill>
                <a:cs typeface="B Koodak" panose="00000700000000000000" pitchFamily="2" charset="-78"/>
              </a:rPr>
              <a:t>هماهنگی</a:t>
            </a:r>
            <a:r>
              <a:rPr lang="ar-SA" sz="3200" dirty="0">
                <a:cs typeface="B Koodak" panose="00000700000000000000" pitchFamily="2" charset="-78"/>
              </a:rPr>
              <a:t> هر چه بیشتر بین کارکنان است. در چنین نظامی ازکارکنان درخواست می شود تا با هم همکاری کنند</a:t>
            </a:r>
            <a:r>
              <a:rPr lang="en-US" sz="3200" dirty="0">
                <a:cs typeface="B Koodak" panose="00000700000000000000" pitchFamily="2" charset="-78"/>
              </a:rPr>
              <a:t>.</a:t>
            </a:r>
          </a:p>
          <a:p>
            <a:pPr algn="just" rtl="1"/>
            <a:r>
              <a:rPr lang="ar-SA" sz="3200" dirty="0">
                <a:cs typeface="B Koodak" panose="00000700000000000000" pitchFamily="2" charset="-78"/>
              </a:rPr>
              <a:t>هیچ یک از این دو نظام افراطی مطلوب نیستند.</a:t>
            </a:r>
            <a:endParaRPr lang="en-US" sz="3200" dirty="0">
              <a:cs typeface="B Koodak" panose="00000700000000000000" pitchFamily="2" charset="-78"/>
            </a:endParaRPr>
          </a:p>
        </p:txBody>
      </p:sp>
    </p:spTree>
    <p:extLst>
      <p:ext uri="{BB962C8B-B14F-4D97-AF65-F5344CB8AC3E}">
        <p14:creationId xmlns:p14="http://schemas.microsoft.com/office/powerpoint/2010/main" val="3487907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485" y="481738"/>
            <a:ext cx="11843985" cy="5330126"/>
          </a:xfrm>
        </p:spPr>
        <p:txBody>
          <a:bodyPr>
            <a:noAutofit/>
          </a:bodyPr>
          <a:lstStyle/>
          <a:p>
            <a:pPr marL="0" indent="0" algn="just">
              <a:buNone/>
            </a:pPr>
            <a:r>
              <a:rPr lang="ar-SA" sz="4400" dirty="0">
                <a:cs typeface="B Koodak" panose="00000700000000000000" pitchFamily="2" charset="-78"/>
              </a:rPr>
              <a:t>نتیجه روش سخت گیرانه </a:t>
            </a:r>
            <a:r>
              <a:rPr lang="ar-SA" sz="4400" u="sng" dirty="0">
                <a:solidFill>
                  <a:srgbClr val="FF0000"/>
                </a:solidFill>
                <a:cs typeface="B Koodak" panose="00000700000000000000" pitchFamily="2" charset="-78"/>
              </a:rPr>
              <a:t>خصومت</a:t>
            </a:r>
            <a:r>
              <a:rPr lang="ar-SA" sz="4400" dirty="0">
                <a:cs typeface="B Koodak" panose="00000700000000000000" pitchFamily="2" charset="-78"/>
              </a:rPr>
              <a:t>، </a:t>
            </a:r>
            <a:r>
              <a:rPr lang="ar-SA" sz="4400" u="sng" dirty="0">
                <a:solidFill>
                  <a:srgbClr val="FF0000"/>
                </a:solidFill>
                <a:cs typeface="B Koodak" panose="00000700000000000000" pitchFamily="2" charset="-78"/>
              </a:rPr>
              <a:t>بازده پایین </a:t>
            </a:r>
            <a:r>
              <a:rPr lang="ar-SA" sz="4400" dirty="0">
                <a:cs typeface="B Koodak" panose="00000700000000000000" pitchFamily="2" charset="-78"/>
              </a:rPr>
              <a:t>و </a:t>
            </a:r>
            <a:r>
              <a:rPr lang="ar-SA" sz="4400" u="sng" dirty="0">
                <a:solidFill>
                  <a:srgbClr val="FF0000"/>
                </a:solidFill>
                <a:cs typeface="B Koodak" panose="00000700000000000000" pitchFamily="2" charset="-78"/>
              </a:rPr>
              <a:t>مطالبات</a:t>
            </a:r>
            <a:r>
              <a:rPr lang="ar-SA" sz="4400" dirty="0">
                <a:solidFill>
                  <a:srgbClr val="FF0000"/>
                </a:solidFill>
                <a:cs typeface="B Koodak" panose="00000700000000000000" pitchFamily="2" charset="-78"/>
              </a:rPr>
              <a:t> </a:t>
            </a:r>
            <a:r>
              <a:rPr lang="ar-SA" sz="4400" u="sng" dirty="0">
                <a:solidFill>
                  <a:srgbClr val="FF0000"/>
                </a:solidFill>
                <a:cs typeface="B Koodak" panose="00000700000000000000" pitchFamily="2" charset="-78"/>
              </a:rPr>
              <a:t>افراطی</a:t>
            </a:r>
            <a:r>
              <a:rPr lang="ar-SA" sz="4400" dirty="0">
                <a:cs typeface="B Koodak" panose="00000700000000000000" pitchFamily="2" charset="-78"/>
              </a:rPr>
              <a:t> اتحادیه کارکنان </a:t>
            </a:r>
            <a:r>
              <a:rPr lang="ar-SA" sz="4400" dirty="0" smtClean="0">
                <a:cs typeface="B Koodak" panose="00000700000000000000" pitchFamily="2" charset="-78"/>
              </a:rPr>
              <a:t>می </a:t>
            </a:r>
            <a:r>
              <a:rPr lang="ar-SA" sz="4400" dirty="0">
                <a:cs typeface="B Koodak" panose="00000700000000000000" pitchFamily="2" charset="-78"/>
              </a:rPr>
              <a:t>باشد و روش دیگر نیز به </a:t>
            </a:r>
            <a:r>
              <a:rPr lang="ar-SA" sz="4400" dirty="0">
                <a:solidFill>
                  <a:srgbClr val="FFFF00"/>
                </a:solidFill>
                <a:cs typeface="B Koodak" panose="00000700000000000000" pitchFamily="2" charset="-78"/>
              </a:rPr>
              <a:t>تمایل</a:t>
            </a:r>
            <a:r>
              <a:rPr lang="ar-SA" sz="4400" dirty="0">
                <a:cs typeface="B Koodak" panose="00000700000000000000" pitchFamily="2" charset="-78"/>
              </a:rPr>
              <a:t> فزاینده کارکنان به </a:t>
            </a:r>
            <a:r>
              <a:rPr lang="ar-SA" sz="4400" dirty="0">
                <a:solidFill>
                  <a:srgbClr val="FF0000"/>
                </a:solidFill>
                <a:cs typeface="B Koodak" panose="00000700000000000000" pitchFamily="2" charset="-78"/>
              </a:rPr>
              <a:t>دریافت پاداش </a:t>
            </a:r>
            <a:r>
              <a:rPr lang="ar-SA" sz="4400" dirty="0">
                <a:cs typeface="B Koodak" panose="00000700000000000000" pitchFamily="2" charset="-78"/>
              </a:rPr>
              <a:t>در مقابل بازده نزولی کار </a:t>
            </a:r>
            <a:endParaRPr lang="fa-IR" sz="4400" dirty="0" smtClean="0">
              <a:cs typeface="B Koodak" panose="00000700000000000000" pitchFamily="2" charset="-78"/>
            </a:endParaRPr>
          </a:p>
          <a:p>
            <a:pPr marL="0" indent="0" algn="just">
              <a:buNone/>
            </a:pPr>
            <a:r>
              <a:rPr lang="ar-SA" sz="4400" dirty="0" smtClean="0">
                <a:cs typeface="B Koodak" panose="00000700000000000000" pitchFamily="2" charset="-78"/>
              </a:rPr>
              <a:t>می </a:t>
            </a:r>
            <a:r>
              <a:rPr lang="ar-SA" sz="4400" dirty="0">
                <a:cs typeface="B Koodak" panose="00000700000000000000" pitchFamily="2" charset="-78"/>
              </a:rPr>
              <a:t>باشد.</a:t>
            </a:r>
            <a:endParaRPr lang="en-US" sz="4400" dirty="0">
              <a:cs typeface="B Koodak" panose="00000700000000000000" pitchFamily="2" charset="-78"/>
            </a:endParaRPr>
          </a:p>
          <a:p>
            <a:pPr marL="0" indent="0" algn="just">
              <a:buNone/>
            </a:pPr>
            <a:r>
              <a:rPr lang="ar-SA" sz="4400" dirty="0">
                <a:solidFill>
                  <a:srgbClr val="FF0000"/>
                </a:solidFill>
                <a:cs typeface="B Koodak" panose="00000700000000000000" pitchFamily="2" charset="-78"/>
              </a:rPr>
              <a:t>روش مطلوب </a:t>
            </a:r>
            <a:r>
              <a:rPr lang="ar-SA" sz="4400" dirty="0">
                <a:cs typeface="B Koodak" panose="00000700000000000000" pitchFamily="2" charset="-78"/>
              </a:rPr>
              <a:t>برای مدیریت منابع انسانی </a:t>
            </a:r>
            <a:r>
              <a:rPr lang="ar-SA" sz="4400" dirty="0">
                <a:solidFill>
                  <a:srgbClr val="FF0000"/>
                </a:solidFill>
                <a:cs typeface="B Koodak" panose="00000700000000000000" pitchFamily="2" charset="-78"/>
              </a:rPr>
              <a:t>حد میانه </a:t>
            </a:r>
            <a:r>
              <a:rPr lang="ar-SA" sz="4400" dirty="0">
                <a:cs typeface="B Koodak" panose="00000700000000000000" pitchFamily="2" charset="-78"/>
              </a:rPr>
              <a:t>این دو روش افراطی است.</a:t>
            </a:r>
            <a:endParaRPr lang="en-US" sz="4400" dirty="0">
              <a:cs typeface="B Koodak" panose="00000700000000000000" pitchFamily="2" charset="-78"/>
            </a:endParaRPr>
          </a:p>
          <a:p>
            <a:pPr marL="0" indent="0" algn="just">
              <a:buNone/>
            </a:pPr>
            <a:r>
              <a:rPr lang="ar-SA" sz="4400" dirty="0">
                <a:cs typeface="B Koodak" panose="00000700000000000000" pitchFamily="2" charset="-78"/>
              </a:rPr>
              <a:t>بر اساس اظهارات مک گریگور نیز هیچ یک از این دو روش زیرمجموعه نظریه </a:t>
            </a:r>
            <a:r>
              <a:rPr lang="en-US" sz="6000" dirty="0">
                <a:solidFill>
                  <a:srgbClr val="FF0000"/>
                </a:solidFill>
                <a:cs typeface="B Koodak" panose="00000700000000000000" pitchFamily="2" charset="-78"/>
              </a:rPr>
              <a:t>x</a:t>
            </a:r>
            <a:r>
              <a:rPr lang="ar-SA" sz="4400" dirty="0">
                <a:cs typeface="B Koodak" panose="00000700000000000000" pitchFamily="2" charset="-78"/>
              </a:rPr>
              <a:t> برای مدیران مناسب نیست</a:t>
            </a:r>
            <a:endParaRPr lang="en-US" sz="4400" dirty="0">
              <a:cs typeface="B Koodak" panose="00000700000000000000" pitchFamily="2" charset="-78"/>
            </a:endParaRPr>
          </a:p>
        </p:txBody>
      </p:sp>
    </p:spTree>
    <p:extLst>
      <p:ext uri="{BB962C8B-B14F-4D97-AF65-F5344CB8AC3E}">
        <p14:creationId xmlns:p14="http://schemas.microsoft.com/office/powerpoint/2010/main" val="3857348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xmlns="" id="{EA9A98EB-1F86-4AFC-90BE-9E8805FF5D11}"/>
              </a:ext>
            </a:extLst>
          </p:cNvPr>
          <p:cNvSpPr>
            <a:spLocks noGrp="1"/>
          </p:cNvSpPr>
          <p:nvPr>
            <p:ph idx="1"/>
          </p:nvPr>
        </p:nvSpPr>
        <p:spPr>
          <a:xfrm>
            <a:off x="382291" y="1286360"/>
            <a:ext cx="11809709" cy="5571640"/>
          </a:xfrm>
        </p:spPr>
        <p:txBody>
          <a:bodyPr>
            <a:noAutofit/>
          </a:bodyPr>
          <a:lstStyle/>
          <a:p>
            <a:pPr marL="0" indent="0" algn="just" rtl="1">
              <a:buNone/>
            </a:pPr>
            <a:r>
              <a:rPr lang="ar-SA" sz="2800" dirty="0">
                <a:effectLst/>
                <a:cs typeface="B Koodak" panose="00000700000000000000" pitchFamily="2" charset="-78"/>
              </a:rPr>
              <a:t>مک گرگور می گوید: بر اساس سلسله مراتب نیاز های مازلو زمانی که </a:t>
            </a:r>
            <a:r>
              <a:rPr lang="ar-SA" sz="2800" dirty="0">
                <a:solidFill>
                  <a:srgbClr val="FF0000"/>
                </a:solidFill>
                <a:effectLst/>
                <a:cs typeface="B Koodak" panose="00000700000000000000" pitchFamily="2" charset="-78"/>
              </a:rPr>
              <a:t>نیازی یکبار </a:t>
            </a:r>
            <a:r>
              <a:rPr lang="ar-SA" sz="2800" dirty="0">
                <a:effectLst/>
                <a:cs typeface="B Koodak" panose="00000700000000000000" pitchFamily="2" charset="-78"/>
              </a:rPr>
              <a:t>برطرف </a:t>
            </a:r>
            <a:r>
              <a:rPr lang="ar-SA" sz="2800" dirty="0">
                <a:solidFill>
                  <a:srgbClr val="FF0000"/>
                </a:solidFill>
                <a:effectLst/>
                <a:cs typeface="B Koodak" panose="00000700000000000000" pitchFamily="2" charset="-78"/>
              </a:rPr>
              <a:t>شود </a:t>
            </a:r>
            <a:r>
              <a:rPr lang="ar-SA" sz="2800" dirty="0">
                <a:effectLst/>
                <a:cs typeface="B Koodak" panose="00000700000000000000" pitchFamily="2" charset="-78"/>
              </a:rPr>
              <a:t>دیگر </a:t>
            </a:r>
            <a:r>
              <a:rPr lang="ar-SA" sz="2800" dirty="0">
                <a:solidFill>
                  <a:srgbClr val="FF0000"/>
                </a:solidFill>
                <a:effectLst/>
                <a:cs typeface="B Koodak" panose="00000700000000000000" pitchFamily="2" charset="-78"/>
              </a:rPr>
              <a:t>ایجاد انگیزه </a:t>
            </a:r>
            <a:r>
              <a:rPr lang="ar-SA" sz="2800" dirty="0">
                <a:effectLst/>
                <a:cs typeface="B Koodak" panose="00000700000000000000" pitchFamily="2" charset="-78"/>
              </a:rPr>
              <a:t>نمی کند. شرکت ها وابسته به پاداش های نقدی و منافعی هستند که نیازهای </a:t>
            </a:r>
            <a:r>
              <a:rPr lang="ar-SA" sz="2800" dirty="0">
                <a:solidFill>
                  <a:srgbClr val="FF0000"/>
                </a:solidFill>
                <a:effectLst/>
                <a:cs typeface="B Koodak" panose="00000700000000000000" pitchFamily="2" charset="-78"/>
              </a:rPr>
              <a:t>سطح</a:t>
            </a:r>
            <a:r>
              <a:rPr lang="ar-SA" sz="2800" dirty="0">
                <a:effectLst/>
                <a:cs typeface="B Koodak" panose="00000700000000000000" pitchFamily="2" charset="-78"/>
              </a:rPr>
              <a:t> پایین کارکنان را برطرف می سازند. وقتی که این نیاز ها برطرف شوند دیگر نمی توان در </a:t>
            </a:r>
            <a:r>
              <a:rPr lang="ar-SA" sz="2800" dirty="0">
                <a:solidFill>
                  <a:srgbClr val="FF0000"/>
                </a:solidFill>
                <a:effectLst/>
                <a:cs typeface="B Koodak" panose="00000700000000000000" pitchFamily="2" charset="-78"/>
              </a:rPr>
              <a:t>آن ها </a:t>
            </a:r>
            <a:r>
              <a:rPr lang="ar-SA" sz="2800" dirty="0">
                <a:effectLst/>
                <a:cs typeface="B Koodak" panose="00000700000000000000" pitchFamily="2" charset="-78"/>
              </a:rPr>
              <a:t>انگیزه ایجاد کرد. </a:t>
            </a:r>
            <a:endParaRPr lang="en-US" sz="2800" dirty="0">
              <a:effectLst/>
              <a:cs typeface="B Koodak" panose="00000700000000000000" pitchFamily="2" charset="-78"/>
            </a:endParaRPr>
          </a:p>
          <a:p>
            <a:pPr marL="0" indent="0" algn="just" rtl="1">
              <a:buNone/>
            </a:pPr>
            <a:r>
              <a:rPr lang="ar-SA" sz="2800" dirty="0">
                <a:effectLst/>
                <a:cs typeface="B Koodak" panose="00000700000000000000" pitchFamily="2" charset="-78"/>
              </a:rPr>
              <a:t>این شیوه مدیریتی مانع ارضای نیاز های سطح بالا می شود. در نتیجه تنها راه کارکنان برای برطرف کردن نیاز های سطح بالای خود تلاش برای دریافت پاداش نقدی است. ممکن است پول بهترین انگیزه برای خود شکوفایی نباشد اما ظاهرا تنها انگیزه موجود است.</a:t>
            </a:r>
            <a:endParaRPr lang="en-US" sz="2800" dirty="0">
              <a:effectLst/>
              <a:cs typeface="B Koodak" panose="00000700000000000000" pitchFamily="2" charset="-78"/>
            </a:endParaRPr>
          </a:p>
          <a:p>
            <a:pPr marL="0" indent="0" algn="just" rtl="1">
              <a:buNone/>
            </a:pPr>
            <a:r>
              <a:rPr lang="ar-SA" sz="2800" dirty="0">
                <a:effectLst/>
                <a:cs typeface="B Koodak" panose="00000700000000000000" pitchFamily="2" charset="-78"/>
              </a:rPr>
              <a:t>اکثر مردم در اوقات کاری نیازهای سطح پایین و در اوقات فراغت نیاز های سطح بالای خود را بر طرف می کنند. متاسفانه زمانی کارکنان بهتر کار می کنند که اهداف کاریشان در راستای نیازهای سطح بالای آن ها قرار بگیرد.</a:t>
            </a:r>
            <a:endParaRPr lang="en-US" sz="2800" dirty="0">
              <a:effectLst/>
              <a:cs typeface="B Koodak" panose="00000700000000000000" pitchFamily="2" charset="-78"/>
            </a:endParaRPr>
          </a:p>
          <a:p>
            <a:pPr marL="0" indent="0">
              <a:buNone/>
            </a:pPr>
            <a:endParaRPr lang="en-US" sz="2800" dirty="0">
              <a:cs typeface="B Koodak" panose="00000700000000000000" pitchFamily="2" charset="-78"/>
            </a:endParaRPr>
          </a:p>
        </p:txBody>
      </p:sp>
      <p:sp>
        <p:nvSpPr>
          <p:cNvPr id="5" name="Title 1">
            <a:extLst>
              <a:ext uri="{FF2B5EF4-FFF2-40B4-BE49-F238E27FC236}">
                <a16:creationId xmlns:a16="http://schemas.microsoft.com/office/drawing/2014/main" xmlns="" id="{4F03E0F2-3C36-444D-819F-DAA619F871AB}"/>
              </a:ext>
            </a:extLst>
          </p:cNvPr>
          <p:cNvSpPr>
            <a:spLocks noGrp="1"/>
          </p:cNvSpPr>
          <p:nvPr>
            <p:ph type="title"/>
          </p:nvPr>
        </p:nvSpPr>
        <p:spPr>
          <a:xfrm>
            <a:off x="8756542" y="0"/>
            <a:ext cx="3435458" cy="1007390"/>
          </a:xfrm>
        </p:spPr>
        <p:txBody>
          <a:bodyPr/>
          <a:lstStyle/>
          <a:p>
            <a:pPr rtl="1"/>
            <a:r>
              <a:rPr lang="fa-IR" dirty="0">
                <a:solidFill>
                  <a:srgbClr val="FF0000"/>
                </a:solidFill>
                <a:cs typeface="B Nazanin" panose="00000400000000000000" pitchFamily="2" charset="-78"/>
              </a:rPr>
              <a:t>مشکل نظریه </a:t>
            </a:r>
            <a:r>
              <a:rPr lang="en-US" dirty="0">
                <a:solidFill>
                  <a:srgbClr val="FF0000"/>
                </a:solidFill>
                <a:cs typeface="B Nazanin" panose="00000400000000000000" pitchFamily="2" charset="-78"/>
              </a:rPr>
              <a:t> X</a:t>
            </a:r>
          </a:p>
        </p:txBody>
      </p:sp>
    </p:spTree>
    <p:extLst>
      <p:ext uri="{BB962C8B-B14F-4D97-AF65-F5344CB8AC3E}">
        <p14:creationId xmlns:p14="http://schemas.microsoft.com/office/powerpoint/2010/main" val="1797651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xmlns="" id="{077345AF-5683-4A2B-84EF-45453D969D1B}"/>
              </a:ext>
            </a:extLst>
          </p:cNvPr>
          <p:cNvSpPr>
            <a:spLocks noGrp="1"/>
          </p:cNvSpPr>
          <p:nvPr>
            <p:ph idx="1"/>
          </p:nvPr>
        </p:nvSpPr>
        <p:spPr>
          <a:xfrm>
            <a:off x="0" y="0"/>
            <a:ext cx="12192000" cy="4525505"/>
          </a:xfrm>
        </p:spPr>
        <p:txBody>
          <a:bodyPr>
            <a:normAutofit/>
          </a:bodyPr>
          <a:lstStyle/>
          <a:p>
            <a:pPr algn="just" rtl="1"/>
            <a:r>
              <a:rPr lang="ar-SA" sz="2800" dirty="0">
                <a:effectLst/>
                <a:cs typeface="B Koodak" panose="00000700000000000000" pitchFamily="2" charset="-78"/>
              </a:rPr>
              <a:t>مک </a:t>
            </a:r>
            <a:r>
              <a:rPr lang="ar-SA" sz="2800" dirty="0" smtClean="0">
                <a:effectLst/>
                <a:cs typeface="B Koodak" panose="00000700000000000000" pitchFamily="2" charset="-78"/>
              </a:rPr>
              <a:t>گر</a:t>
            </a:r>
            <a:r>
              <a:rPr lang="fa-IR" sz="2800" dirty="0" smtClean="0">
                <a:effectLst/>
                <a:cs typeface="B Koodak" panose="00000700000000000000" pitchFamily="2" charset="-78"/>
              </a:rPr>
              <a:t>ی</a:t>
            </a:r>
            <a:r>
              <a:rPr lang="ar-SA" sz="2800" dirty="0" smtClean="0">
                <a:effectLst/>
                <a:cs typeface="B Koodak" panose="00000700000000000000" pitchFamily="2" charset="-78"/>
              </a:rPr>
              <a:t>گور </a:t>
            </a:r>
            <a:r>
              <a:rPr lang="ar-SA" sz="2800" dirty="0">
                <a:effectLst/>
                <a:cs typeface="B Koodak" panose="00000700000000000000" pitchFamily="2" charset="-78"/>
              </a:rPr>
              <a:t>اظهار می کند : نظام کنترل و فرمانبرداری به دلیل وابستگی به انگیزه در راستای نیاز های سطح پایین ناکارآمد است و در جامعه مدرن امروزی تمام نیاز های سطح پایین برطرف شده است بنابراین هیچ انگیزه دیگری باقی نمی ماند. </a:t>
            </a:r>
            <a:endParaRPr lang="en-US" sz="2800" dirty="0">
              <a:effectLst/>
              <a:cs typeface="B Koodak" panose="00000700000000000000" pitchFamily="2" charset="-78"/>
            </a:endParaRPr>
          </a:p>
          <a:p>
            <a:pPr algn="just" rtl="1"/>
            <a:r>
              <a:rPr lang="ar-SA" sz="2800" dirty="0">
                <a:effectLst/>
                <a:cs typeface="B Koodak" panose="00000700000000000000" pitchFamily="2" charset="-78"/>
              </a:rPr>
              <a:t>در این شرایط پیش بینی می شود کارمندان از کارهای خود متنفر باشند و از خود سلب مسئولیت کنند، هیچ علاقه ای به اهداف سازمانی نشان ندهند، در مقابل تغییر ایستادگی کنند و غیره.</a:t>
            </a:r>
            <a:endParaRPr lang="en-US" sz="2800" dirty="0">
              <a:effectLst/>
              <a:cs typeface="B Koodak" panose="00000700000000000000" pitchFamily="2" charset="-78"/>
            </a:endParaRPr>
          </a:p>
          <a:p>
            <a:pPr algn="just" rtl="1"/>
            <a:r>
              <a:rPr lang="ar-SA" sz="2800" dirty="0">
                <a:effectLst/>
                <a:cs typeface="B Koodak" panose="00000700000000000000" pitchFamily="2" charset="-78"/>
              </a:rPr>
              <a:t>آن ها در آخر به خودشکوفایی می رسند. </a:t>
            </a:r>
            <a:endParaRPr lang="en-US" sz="2800" dirty="0">
              <a:effectLst/>
              <a:cs typeface="B Koodak" panose="00000700000000000000" pitchFamily="2" charset="-78"/>
            </a:endParaRPr>
          </a:p>
          <a:p>
            <a:pPr algn="just" rtl="1"/>
            <a:endParaRPr lang="en-US" sz="2800" dirty="0">
              <a:cs typeface="B Nazanin" panose="00000400000000000000" pitchFamily="2" charset="-78"/>
            </a:endParaRPr>
          </a:p>
        </p:txBody>
      </p:sp>
      <p:sp>
        <p:nvSpPr>
          <p:cNvPr id="5" name="Title 1">
            <a:extLst>
              <a:ext uri="{FF2B5EF4-FFF2-40B4-BE49-F238E27FC236}">
                <a16:creationId xmlns:a16="http://schemas.microsoft.com/office/drawing/2014/main" xmlns="" id="{CEEAF950-8664-4600-8DA7-8BF1A159F145}"/>
              </a:ext>
            </a:extLst>
          </p:cNvPr>
          <p:cNvSpPr>
            <a:spLocks noGrp="1"/>
          </p:cNvSpPr>
          <p:nvPr>
            <p:ph type="title"/>
          </p:nvPr>
        </p:nvSpPr>
        <p:spPr>
          <a:xfrm>
            <a:off x="8694547" y="3587894"/>
            <a:ext cx="3497451" cy="718337"/>
          </a:xfrm>
        </p:spPr>
        <p:txBody>
          <a:bodyPr/>
          <a:lstStyle/>
          <a:p>
            <a:pPr rtl="1"/>
            <a:r>
              <a:rPr lang="fa-IR" dirty="0">
                <a:solidFill>
                  <a:srgbClr val="0070C0"/>
                </a:solidFill>
                <a:cs typeface="B Nazanin" panose="00000400000000000000" pitchFamily="2" charset="-78"/>
              </a:rPr>
              <a:t>نظریه مدیریتی </a:t>
            </a:r>
            <a:r>
              <a:rPr lang="en-US" dirty="0">
                <a:solidFill>
                  <a:srgbClr val="0070C0"/>
                </a:solidFill>
                <a:cs typeface="B Nazanin" panose="00000400000000000000" pitchFamily="2" charset="-78"/>
              </a:rPr>
              <a:t>Y</a:t>
            </a:r>
          </a:p>
        </p:txBody>
      </p:sp>
      <p:sp>
        <p:nvSpPr>
          <p:cNvPr id="6" name="Rectangle 5"/>
          <p:cNvSpPr/>
          <p:nvPr/>
        </p:nvSpPr>
        <p:spPr>
          <a:xfrm>
            <a:off x="-1" y="4308877"/>
            <a:ext cx="12191999" cy="1384995"/>
          </a:xfrm>
          <a:prstGeom prst="rect">
            <a:avLst/>
          </a:prstGeom>
        </p:spPr>
        <p:txBody>
          <a:bodyPr wrap="square">
            <a:spAutoFit/>
          </a:bodyPr>
          <a:lstStyle/>
          <a:p>
            <a:pPr algn="just" rtl="1"/>
            <a:r>
              <a:rPr lang="ar-SA" sz="2800" dirty="0">
                <a:cs typeface="B Koodak" panose="00000700000000000000" pitchFamily="2" charset="-78"/>
              </a:rPr>
              <a:t>نیازهای سطح بالاتر مانند عزت نفس و خود شکوفایی هم چنان از جمله نیازهایی هستند که هیچ گاه به طور کامل برطرف نمی شوند. این ها نیازهایی هستند که به واسطه آن ها می توان در کارکنان ایجاد انگیزه کرد.</a:t>
            </a:r>
            <a:endParaRPr lang="en-US" sz="2800" dirty="0">
              <a:cs typeface="B Koodak" panose="00000700000000000000" pitchFamily="2" charset="-78"/>
            </a:endParaRPr>
          </a:p>
        </p:txBody>
      </p:sp>
      <p:sp>
        <p:nvSpPr>
          <p:cNvPr id="7" name="Rectangle 6"/>
          <p:cNvSpPr/>
          <p:nvPr/>
        </p:nvSpPr>
        <p:spPr>
          <a:xfrm>
            <a:off x="0" y="5973661"/>
            <a:ext cx="12191998" cy="584775"/>
          </a:xfrm>
          <a:prstGeom prst="rect">
            <a:avLst/>
          </a:prstGeom>
        </p:spPr>
        <p:txBody>
          <a:bodyPr wrap="square">
            <a:spAutoFit/>
          </a:bodyPr>
          <a:lstStyle/>
          <a:p>
            <a:pPr marL="457200" indent="-457200" algn="just" rtl="1">
              <a:buFont typeface="Wingdings" panose="05000000000000000000" pitchFamily="2" charset="2"/>
              <a:buChar char="q"/>
            </a:pPr>
            <a:r>
              <a:rPr lang="ar-SA" sz="3200" dirty="0">
                <a:solidFill>
                  <a:srgbClr val="FF0000"/>
                </a:solidFill>
                <a:cs typeface="B Koodak" panose="00000700000000000000" pitchFamily="2" charset="-78"/>
              </a:rPr>
              <a:t>از نظر مک گرگور نظریه </a:t>
            </a:r>
            <a:r>
              <a:rPr lang="en-US" sz="3200" dirty="0">
                <a:solidFill>
                  <a:srgbClr val="FFFF00"/>
                </a:solidFill>
                <a:cs typeface="B Koodak" panose="00000700000000000000" pitchFamily="2" charset="-78"/>
              </a:rPr>
              <a:t>Y</a:t>
            </a:r>
            <a:r>
              <a:rPr lang="ar-SA" sz="3200" dirty="0">
                <a:solidFill>
                  <a:srgbClr val="FF0000"/>
                </a:solidFill>
                <a:cs typeface="B Koodak" panose="00000700000000000000" pitchFamily="2" charset="-78"/>
              </a:rPr>
              <a:t> مدل بهتری را برای ایجاد انگیزه در کارکنان نشان می دهد.</a:t>
            </a:r>
            <a:endParaRPr lang="en-US" sz="3200" dirty="0">
              <a:solidFill>
                <a:srgbClr val="FF0000"/>
              </a:solidFill>
              <a:cs typeface="B Koodak" panose="00000700000000000000" pitchFamily="2" charset="-78"/>
            </a:endParaRPr>
          </a:p>
        </p:txBody>
      </p:sp>
    </p:spTree>
    <p:extLst>
      <p:ext uri="{BB962C8B-B14F-4D97-AF65-F5344CB8AC3E}">
        <p14:creationId xmlns:p14="http://schemas.microsoft.com/office/powerpoint/2010/main" val="1412415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15918" y="164375"/>
            <a:ext cx="6495433" cy="619272"/>
          </a:xfrm>
          <a:prstGeom prst="rect">
            <a:avLst/>
          </a:prstGeom>
          <a:noFill/>
        </p:spPr>
        <p:txBody>
          <a:bodyPr wrap="square" rtlCol="1">
            <a:spAutoFit/>
          </a:bodyPr>
          <a:lstStyle/>
          <a:p>
            <a:pPr algn="r" rtl="1">
              <a:lnSpc>
                <a:spcPct val="107000"/>
              </a:lnSpc>
              <a:spcAft>
                <a:spcPts val="800"/>
              </a:spcAft>
            </a:pPr>
            <a:r>
              <a:rPr lang="fa-IR" sz="3200" b="1"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مفروضات </a:t>
            </a:r>
            <a:r>
              <a:rPr lang="fa-IR" sz="3200" b="1" dirty="0">
                <a:solidFill>
                  <a:srgbClr val="FF0000"/>
                </a:solidFill>
                <a:latin typeface="Calibri" panose="020F0502020204030204" pitchFamily="34" charset="0"/>
                <a:ea typeface="Calibri" panose="020F0502020204030204" pitchFamily="34" charset="0"/>
                <a:cs typeface="B Koodak" panose="00000700000000000000" pitchFamily="2" charset="-78"/>
              </a:rPr>
              <a:t>نظریه </a:t>
            </a:r>
            <a:r>
              <a:rPr lang="en-US" sz="3200" b="1" dirty="0" smtClean="0">
                <a:solidFill>
                  <a:srgbClr val="FF0000"/>
                </a:solidFill>
                <a:latin typeface="Calibri" panose="020F0502020204030204" pitchFamily="34" charset="0"/>
                <a:ea typeface="Calibri" panose="020F0502020204030204" pitchFamily="34" charset="0"/>
                <a:cs typeface="B Koodak" panose="00000700000000000000" pitchFamily="2" charset="-78"/>
              </a:rPr>
              <a:t> x</a:t>
            </a:r>
            <a:r>
              <a:rPr lang="en-US" sz="3200" b="1" dirty="0" smtClean="0">
                <a:solidFill>
                  <a:srgbClr val="FF0000"/>
                </a:solidFill>
                <a:latin typeface="Arial" panose="020B0604020202020204" pitchFamily="34" charset="0"/>
                <a:ea typeface="Calibri" panose="020F0502020204030204" pitchFamily="34" charset="0"/>
                <a:cs typeface="B Koodak" panose="00000700000000000000" pitchFamily="2" charset="-78"/>
              </a:rPr>
              <a:t> </a:t>
            </a:r>
            <a:r>
              <a:rPr lang="fa-IR" sz="3200" b="1" dirty="0">
                <a:solidFill>
                  <a:srgbClr val="FF0000"/>
                </a:solidFill>
                <a:latin typeface="Arial" panose="020B0604020202020204" pitchFamily="34" charset="0"/>
                <a:ea typeface="Calibri" panose="020F0502020204030204" pitchFamily="34" charset="0"/>
                <a:cs typeface="B Koodak" panose="00000700000000000000" pitchFamily="2" charset="-78"/>
              </a:rPr>
              <a:t>عبارتند از:</a:t>
            </a:r>
            <a:endParaRPr lang="en-US" sz="3200" b="1" dirty="0">
              <a:solidFill>
                <a:srgbClr val="FF0000"/>
              </a:solidFill>
              <a:latin typeface="Calibri" panose="020F0502020204030204" pitchFamily="34" charset="0"/>
              <a:ea typeface="Calibri" panose="020F0502020204030204" pitchFamily="34" charset="0"/>
              <a:cs typeface="B Koodak" panose="00000700000000000000" pitchFamily="2" charset="-78"/>
            </a:endParaRPr>
          </a:p>
        </p:txBody>
      </p:sp>
      <p:sp>
        <p:nvSpPr>
          <p:cNvPr id="5" name="TextBox 4"/>
          <p:cNvSpPr txBox="1"/>
          <p:nvPr/>
        </p:nvSpPr>
        <p:spPr>
          <a:xfrm>
            <a:off x="0" y="975690"/>
            <a:ext cx="11948253" cy="5837817"/>
          </a:xfrm>
          <a:prstGeom prst="rect">
            <a:avLst/>
          </a:prstGeom>
          <a:noFill/>
        </p:spPr>
        <p:txBody>
          <a:bodyPr wrap="square" rtlCol="1">
            <a:spAutoFit/>
          </a:bodyPr>
          <a:lstStyle/>
          <a:p>
            <a:pPr algn="r" rtl="1">
              <a:lnSpc>
                <a:spcPct val="107000"/>
              </a:lnSpc>
              <a:spcAft>
                <a:spcPts val="800"/>
              </a:spcAft>
            </a:pPr>
            <a:r>
              <a:rPr lang="fa-IR" sz="3600" b="1" dirty="0" smtClean="0">
                <a:latin typeface="Calibri" panose="020F0502020204030204" pitchFamily="34" charset="0"/>
                <a:ea typeface="Calibri" panose="020F0502020204030204" pitchFamily="34" charset="0"/>
                <a:cs typeface="B Koodak" panose="00000700000000000000" pitchFamily="2" charset="-78"/>
              </a:rPr>
              <a:t>1) بیشتر </a:t>
            </a:r>
            <a:r>
              <a:rPr lang="fa-IR" sz="3600" b="1" dirty="0">
                <a:latin typeface="Calibri" panose="020F0502020204030204" pitchFamily="34" charset="0"/>
                <a:ea typeface="Calibri" panose="020F0502020204030204" pitchFamily="34" charset="0"/>
                <a:cs typeface="B Koodak" panose="00000700000000000000" pitchFamily="2" charset="-78"/>
              </a:rPr>
              <a:t>انسانها ذاتاً تنبل و از کار </a:t>
            </a:r>
            <a:r>
              <a:rPr lang="fa-IR" sz="3600" b="1" dirty="0" smtClean="0">
                <a:latin typeface="Calibri" panose="020F0502020204030204" pitchFamily="34" charset="0"/>
                <a:ea typeface="Calibri" panose="020F0502020204030204" pitchFamily="34" charset="0"/>
                <a:cs typeface="B Koodak" panose="00000700000000000000" pitchFamily="2" charset="-78"/>
              </a:rPr>
              <a:t>بیزارند.</a:t>
            </a:r>
            <a:endParaRPr lang="en-US" sz="3600" b="1" dirty="0">
              <a:latin typeface="Calibri" panose="020F0502020204030204" pitchFamily="34" charset="0"/>
              <a:ea typeface="Calibri" panose="020F0502020204030204" pitchFamily="34" charset="0"/>
              <a:cs typeface="B Koodak" panose="00000700000000000000" pitchFamily="2" charset="-78"/>
            </a:endParaRPr>
          </a:p>
          <a:p>
            <a:pPr algn="r" rtl="1">
              <a:lnSpc>
                <a:spcPct val="107000"/>
              </a:lnSpc>
              <a:spcAft>
                <a:spcPts val="800"/>
              </a:spcAft>
            </a:pPr>
            <a:r>
              <a:rPr lang="fa-IR" sz="3600" b="1" dirty="0">
                <a:latin typeface="Calibri" panose="020F0502020204030204" pitchFamily="34" charset="0"/>
                <a:ea typeface="Calibri" panose="020F0502020204030204" pitchFamily="34" charset="0"/>
                <a:cs typeface="B Koodak" panose="00000700000000000000" pitchFamily="2" charset="-78"/>
              </a:rPr>
              <a:t> </a:t>
            </a:r>
            <a:r>
              <a:rPr lang="fa-IR" sz="3600" b="1" dirty="0" smtClean="0">
                <a:latin typeface="Calibri" panose="020F0502020204030204" pitchFamily="34" charset="0"/>
                <a:ea typeface="Calibri" panose="020F0502020204030204" pitchFamily="34" charset="0"/>
                <a:cs typeface="B Koodak" panose="00000700000000000000" pitchFamily="2" charset="-78"/>
              </a:rPr>
              <a:t>2) بیشتر </a:t>
            </a:r>
            <a:r>
              <a:rPr lang="fa-IR" sz="3600" b="1" dirty="0">
                <a:latin typeface="Calibri" panose="020F0502020204030204" pitchFamily="34" charset="0"/>
                <a:ea typeface="Calibri" panose="020F0502020204030204" pitchFamily="34" charset="0"/>
                <a:cs typeface="B Koodak" panose="00000700000000000000" pitchFamily="2" charset="-78"/>
              </a:rPr>
              <a:t>انسانها از قبول مسئولیت گریزانند و ترجیح می دهند که تحت هدایت دیگری قرار </a:t>
            </a:r>
            <a:r>
              <a:rPr lang="fa-IR" sz="3600" b="1" dirty="0" smtClean="0">
                <a:latin typeface="Calibri" panose="020F0502020204030204" pitchFamily="34" charset="0"/>
                <a:ea typeface="Calibri" panose="020F0502020204030204" pitchFamily="34" charset="0"/>
                <a:cs typeface="B Koodak" panose="00000700000000000000" pitchFamily="2" charset="-78"/>
              </a:rPr>
              <a:t>گیرند.</a:t>
            </a:r>
            <a:endParaRPr lang="en-US" sz="3600" b="1" dirty="0">
              <a:latin typeface="Calibri" panose="020F0502020204030204" pitchFamily="34" charset="0"/>
              <a:ea typeface="Calibri" panose="020F0502020204030204" pitchFamily="34" charset="0"/>
              <a:cs typeface="B Koodak" panose="00000700000000000000" pitchFamily="2" charset="-78"/>
            </a:endParaRPr>
          </a:p>
          <a:p>
            <a:pPr algn="r" rtl="1">
              <a:lnSpc>
                <a:spcPct val="107000"/>
              </a:lnSpc>
              <a:spcAft>
                <a:spcPts val="800"/>
              </a:spcAft>
            </a:pPr>
            <a:r>
              <a:rPr lang="fa-IR" sz="3600" b="1" dirty="0">
                <a:latin typeface="Calibri" panose="020F0502020204030204" pitchFamily="34" charset="0"/>
                <a:ea typeface="Calibri" panose="020F0502020204030204" pitchFamily="34" charset="0"/>
                <a:cs typeface="B Koodak" panose="00000700000000000000" pitchFamily="2" charset="-78"/>
              </a:rPr>
              <a:t> </a:t>
            </a:r>
            <a:r>
              <a:rPr lang="fa-IR" sz="3600" b="1" dirty="0" smtClean="0">
                <a:latin typeface="Calibri" panose="020F0502020204030204" pitchFamily="34" charset="0"/>
                <a:ea typeface="Calibri" panose="020F0502020204030204" pitchFamily="34" charset="0"/>
                <a:cs typeface="B Koodak" panose="00000700000000000000" pitchFamily="2" charset="-78"/>
              </a:rPr>
              <a:t>3) برای </a:t>
            </a:r>
            <a:r>
              <a:rPr lang="fa-IR" sz="3600" b="1" dirty="0">
                <a:latin typeface="Calibri" panose="020F0502020204030204" pitchFamily="34" charset="0"/>
                <a:ea typeface="Calibri" panose="020F0502020204030204" pitchFamily="34" charset="0"/>
                <a:cs typeface="B Koodak" panose="00000700000000000000" pitchFamily="2" charset="-78"/>
              </a:rPr>
              <a:t>انگیزش انسانها باید از مشوقهای مادی و اقتصادی و ایجاد امنیت استفاده </a:t>
            </a:r>
            <a:r>
              <a:rPr lang="fa-IR" sz="3600" b="1" dirty="0" smtClean="0">
                <a:latin typeface="Calibri" panose="020F0502020204030204" pitchFamily="34" charset="0"/>
                <a:ea typeface="Calibri" panose="020F0502020204030204" pitchFamily="34" charset="0"/>
                <a:cs typeface="B Koodak" panose="00000700000000000000" pitchFamily="2" charset="-78"/>
              </a:rPr>
              <a:t>کرد.</a:t>
            </a:r>
            <a:endParaRPr lang="en-US" sz="3600" b="1" dirty="0">
              <a:latin typeface="Calibri" panose="020F0502020204030204" pitchFamily="34" charset="0"/>
              <a:ea typeface="Calibri" panose="020F0502020204030204" pitchFamily="34" charset="0"/>
              <a:cs typeface="B Koodak" panose="00000700000000000000" pitchFamily="2" charset="-78"/>
            </a:endParaRPr>
          </a:p>
          <a:p>
            <a:pPr algn="r" rtl="1">
              <a:lnSpc>
                <a:spcPct val="107000"/>
              </a:lnSpc>
              <a:spcAft>
                <a:spcPts val="800"/>
              </a:spcAft>
            </a:pPr>
            <a:r>
              <a:rPr lang="fa-IR" sz="3600" b="1" dirty="0">
                <a:latin typeface="Calibri" panose="020F0502020204030204" pitchFamily="34" charset="0"/>
                <a:ea typeface="Calibri" panose="020F0502020204030204" pitchFamily="34" charset="0"/>
                <a:cs typeface="B Koodak" panose="00000700000000000000" pitchFamily="2" charset="-78"/>
              </a:rPr>
              <a:t> </a:t>
            </a:r>
            <a:r>
              <a:rPr lang="fa-IR" sz="3600" b="1" dirty="0" smtClean="0">
                <a:latin typeface="Calibri" panose="020F0502020204030204" pitchFamily="34" charset="0"/>
                <a:ea typeface="Calibri" panose="020F0502020204030204" pitchFamily="34" charset="0"/>
                <a:cs typeface="B Koodak" panose="00000700000000000000" pitchFamily="2" charset="-78"/>
              </a:rPr>
              <a:t>4) قابلیت </a:t>
            </a:r>
            <a:r>
              <a:rPr lang="fa-IR" sz="3600" b="1" dirty="0">
                <a:latin typeface="Calibri" panose="020F0502020204030204" pitchFamily="34" charset="0"/>
                <a:ea typeface="Calibri" panose="020F0502020204030204" pitchFamily="34" charset="0"/>
                <a:cs typeface="B Koodak" panose="00000700000000000000" pitchFamily="2" charset="-78"/>
              </a:rPr>
              <a:t>خلاقیت و نوآوری برای حل مسائل فقط در تعداد محدودی از افراد یافت می شود که به مشاغل مدیریت و رهبری می </a:t>
            </a:r>
            <a:r>
              <a:rPr lang="fa-IR" sz="3600" b="1" dirty="0" smtClean="0">
                <a:latin typeface="Calibri" panose="020F0502020204030204" pitchFamily="34" charset="0"/>
                <a:ea typeface="Calibri" panose="020F0502020204030204" pitchFamily="34" charset="0"/>
                <a:cs typeface="B Koodak" panose="00000700000000000000" pitchFamily="2" charset="-78"/>
              </a:rPr>
              <a:t>پردازند.</a:t>
            </a:r>
            <a:endParaRPr lang="en-US" sz="3600" b="1" dirty="0">
              <a:latin typeface="Calibri" panose="020F0502020204030204" pitchFamily="34" charset="0"/>
              <a:ea typeface="Calibri" panose="020F0502020204030204" pitchFamily="34" charset="0"/>
              <a:cs typeface="B Koodak" panose="00000700000000000000" pitchFamily="2" charset="-78"/>
            </a:endParaRPr>
          </a:p>
          <a:p>
            <a:pPr algn="r" rtl="1">
              <a:lnSpc>
                <a:spcPct val="107000"/>
              </a:lnSpc>
              <a:spcAft>
                <a:spcPts val="800"/>
              </a:spcAft>
            </a:pPr>
            <a:r>
              <a:rPr lang="fa-IR" sz="3600" b="1" dirty="0" smtClean="0">
                <a:latin typeface="Calibri" panose="020F0502020204030204" pitchFamily="34" charset="0"/>
                <a:ea typeface="Calibri" panose="020F0502020204030204" pitchFamily="34" charset="0"/>
                <a:cs typeface="B Koodak" panose="00000700000000000000" pitchFamily="2" charset="-78"/>
              </a:rPr>
              <a:t>5) بیشتر </a:t>
            </a:r>
            <a:r>
              <a:rPr lang="fa-IR" sz="3600" b="1" dirty="0">
                <a:latin typeface="Calibri" panose="020F0502020204030204" pitchFamily="34" charset="0"/>
                <a:ea typeface="Calibri" panose="020F0502020204030204" pitchFamily="34" charset="0"/>
                <a:cs typeface="B Koodak" panose="00000700000000000000" pitchFamily="2" charset="-78"/>
              </a:rPr>
              <a:t>مردم باید تحت کنترل دقیق قرار گیرند؛ زیرا معمولاً افراد از </a:t>
            </a:r>
            <a:r>
              <a:rPr lang="fa-IR" sz="3600" b="1" dirty="0" smtClean="0">
                <a:latin typeface="Calibri" panose="020F0502020204030204" pitchFamily="34" charset="0"/>
                <a:ea typeface="Calibri" panose="020F0502020204030204" pitchFamily="34" charset="0"/>
                <a:cs typeface="B Koodak" panose="00000700000000000000" pitchFamily="2" charset="-78"/>
              </a:rPr>
              <a:t>علاقه </a:t>
            </a:r>
            <a:r>
              <a:rPr lang="fa-IR" sz="3600" b="1" dirty="0">
                <a:latin typeface="Calibri" panose="020F0502020204030204" pitchFamily="34" charset="0"/>
                <a:ea typeface="Calibri" panose="020F0502020204030204" pitchFamily="34" charset="0"/>
                <a:cs typeface="B Koodak" panose="00000700000000000000" pitchFamily="2" charset="-78"/>
              </a:rPr>
              <a:t>کافی برای کار برخوردار </a:t>
            </a:r>
            <a:r>
              <a:rPr lang="fa-IR" sz="3600" b="1" dirty="0" smtClean="0">
                <a:latin typeface="Calibri" panose="020F0502020204030204" pitchFamily="34" charset="0"/>
                <a:ea typeface="Calibri" panose="020F0502020204030204" pitchFamily="34" charset="0"/>
                <a:cs typeface="B Koodak" panose="00000700000000000000" pitchFamily="2" charset="-78"/>
              </a:rPr>
              <a:t>نیستند .</a:t>
            </a:r>
            <a:endParaRPr lang="en-US" sz="3600" b="1" dirty="0">
              <a:latin typeface="Calibri" panose="020F0502020204030204" pitchFamily="34" charset="0"/>
              <a:ea typeface="Calibri" panose="020F0502020204030204" pitchFamily="34" charset="0"/>
              <a:cs typeface="B Koodak" panose="00000700000000000000" pitchFamily="2" charset="-78"/>
            </a:endParaRPr>
          </a:p>
        </p:txBody>
      </p:sp>
    </p:spTree>
    <p:extLst>
      <p:ext uri="{BB962C8B-B14F-4D97-AF65-F5344CB8AC3E}">
        <p14:creationId xmlns:p14="http://schemas.microsoft.com/office/powerpoint/2010/main" val="17345663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7767" y="0"/>
            <a:ext cx="10281243" cy="2185261"/>
          </a:xfrm>
        </p:spPr>
        <p:txBody>
          <a:bodyPr>
            <a:normAutofit/>
          </a:bodyPr>
          <a:lstStyle/>
          <a:p>
            <a:pPr marL="0" indent="0">
              <a:buNone/>
            </a:pPr>
            <a:r>
              <a:rPr lang="fa-IR" sz="3200" dirty="0">
                <a:solidFill>
                  <a:srgbClr val="FF0000"/>
                </a:solidFill>
                <a:cs typeface="B Koodak" panose="00000700000000000000" pitchFamily="2" charset="-78"/>
              </a:rPr>
              <a:t>اگر حس </a:t>
            </a:r>
            <a:r>
              <a:rPr lang="fa-IR" sz="3200" dirty="0" smtClean="0">
                <a:solidFill>
                  <a:srgbClr val="FF0000"/>
                </a:solidFill>
                <a:cs typeface="B Koodak" panose="00000700000000000000" pitchFamily="2" charset="-78"/>
              </a:rPr>
              <a:t>می کنید </a:t>
            </a:r>
            <a:r>
              <a:rPr lang="fa-IR" sz="3200" dirty="0">
                <a:solidFill>
                  <a:srgbClr val="FF0000"/>
                </a:solidFill>
                <a:cs typeface="B Koodak" panose="00000700000000000000" pitchFamily="2" charset="-78"/>
              </a:rPr>
              <a:t>که کارمندان </a:t>
            </a:r>
            <a:r>
              <a:rPr lang="fa-IR" sz="3200" dirty="0" smtClean="0">
                <a:solidFill>
                  <a:srgbClr val="FF0000"/>
                </a:solidFill>
                <a:cs typeface="B Koodak" panose="00000700000000000000" pitchFamily="2" charset="-78"/>
              </a:rPr>
              <a:t>شماویژگی </a:t>
            </a:r>
            <a:r>
              <a:rPr lang="fa-IR" sz="3200" dirty="0">
                <a:solidFill>
                  <a:srgbClr val="FF0000"/>
                </a:solidFill>
                <a:cs typeface="B Koodak" panose="00000700000000000000" pitchFamily="2" charset="-78"/>
              </a:rPr>
              <a:t>های این تیپ را دارند </a:t>
            </a:r>
            <a:r>
              <a:rPr lang="fa-IR" sz="3200" dirty="0" smtClean="0">
                <a:solidFill>
                  <a:srgbClr val="FF0000"/>
                </a:solidFill>
                <a:cs typeface="B Koodak" panose="00000700000000000000" pitchFamily="2" charset="-78"/>
              </a:rPr>
              <a:t>می توانید </a:t>
            </a:r>
            <a:r>
              <a:rPr lang="fa-IR" sz="3200" dirty="0">
                <a:solidFill>
                  <a:srgbClr val="FF0000"/>
                </a:solidFill>
                <a:cs typeface="B Koodak" panose="00000700000000000000" pitchFamily="2" charset="-78"/>
              </a:rPr>
              <a:t>با به </a:t>
            </a:r>
            <a:r>
              <a:rPr lang="fa-IR" sz="3200" dirty="0" smtClean="0">
                <a:solidFill>
                  <a:srgbClr val="FF0000"/>
                </a:solidFill>
                <a:cs typeface="B Koodak" panose="00000700000000000000" pitchFamily="2" charset="-78"/>
              </a:rPr>
              <a:t>کارگیری </a:t>
            </a:r>
            <a:r>
              <a:rPr lang="fa-IR" sz="3200" dirty="0">
                <a:solidFill>
                  <a:srgbClr val="FF0000"/>
                </a:solidFill>
                <a:cs typeface="B Koodak" panose="00000700000000000000" pitchFamily="2" charset="-78"/>
              </a:rPr>
              <a:t>سبک مدیریت بر مبنای پیش فرض ها </a:t>
            </a:r>
            <a:r>
              <a:rPr lang="fa-IR" sz="3200" dirty="0" smtClean="0">
                <a:solidFill>
                  <a:srgbClr val="FF0000"/>
                </a:solidFill>
                <a:cs typeface="B Koodak" panose="00000700000000000000" pitchFamily="2" charset="-78"/>
              </a:rPr>
              <a:t>این </a:t>
            </a:r>
            <a:r>
              <a:rPr lang="fa-IR" sz="3200" dirty="0">
                <a:solidFill>
                  <a:srgbClr val="FF0000"/>
                </a:solidFill>
                <a:cs typeface="B Koodak" panose="00000700000000000000" pitchFamily="2" charset="-78"/>
              </a:rPr>
              <a:t>افراد </a:t>
            </a:r>
            <a:r>
              <a:rPr lang="fa-IR" sz="3200" dirty="0" smtClean="0">
                <a:solidFill>
                  <a:srgbClr val="FF0000"/>
                </a:solidFill>
                <a:cs typeface="B Koodak" panose="00000700000000000000" pitchFamily="2" charset="-78"/>
              </a:rPr>
              <a:t>را طبق </a:t>
            </a:r>
            <a:r>
              <a:rPr lang="fa-IR" sz="3200" dirty="0">
                <a:solidFill>
                  <a:srgbClr val="FF0000"/>
                </a:solidFill>
                <a:cs typeface="B Koodak" panose="00000700000000000000" pitchFamily="2" charset="-78"/>
              </a:rPr>
              <a:t>نکاتی که در زیر آمده </a:t>
            </a:r>
            <a:r>
              <a:rPr lang="fa-IR" sz="3200" dirty="0" smtClean="0">
                <a:solidFill>
                  <a:srgbClr val="FF0000"/>
                </a:solidFill>
                <a:cs typeface="B Koodak" panose="00000700000000000000" pitchFamily="2" charset="-78"/>
              </a:rPr>
              <a:t>به </a:t>
            </a:r>
            <a:r>
              <a:rPr lang="fa-IR" sz="3200" dirty="0">
                <a:solidFill>
                  <a:srgbClr val="FF0000"/>
                </a:solidFill>
                <a:cs typeface="B Koodak" panose="00000700000000000000" pitchFamily="2" charset="-78"/>
              </a:rPr>
              <a:t>خوبی مدیریت کنید </a:t>
            </a:r>
            <a:r>
              <a:rPr lang="fa-IR" sz="3200" dirty="0" smtClean="0">
                <a:solidFill>
                  <a:srgbClr val="FF0000"/>
                </a:solidFill>
                <a:cs typeface="B Koodak" panose="00000700000000000000" pitchFamily="2" charset="-78"/>
              </a:rPr>
              <a:t>. </a:t>
            </a:r>
            <a:r>
              <a:rPr lang="fa-IR" dirty="0"/>
              <a:t/>
            </a:r>
            <a:br>
              <a:rPr lang="fa-IR" dirty="0"/>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782305" cy="6858000"/>
          </a:xfrm>
          <a:prstGeom prst="rect">
            <a:avLst/>
          </a:prstGeom>
        </p:spPr>
      </p:pic>
      <p:sp>
        <p:nvSpPr>
          <p:cNvPr id="5" name="Rectangle 4"/>
          <p:cNvSpPr/>
          <p:nvPr/>
        </p:nvSpPr>
        <p:spPr>
          <a:xfrm>
            <a:off x="2862721" y="2185261"/>
            <a:ext cx="9144000" cy="4524315"/>
          </a:xfrm>
          <a:prstGeom prst="rect">
            <a:avLst/>
          </a:prstGeom>
        </p:spPr>
        <p:txBody>
          <a:bodyPr wrap="square">
            <a:spAutoFit/>
          </a:bodyPr>
          <a:lstStyle/>
          <a:p>
            <a:pPr algn="r"/>
            <a:r>
              <a:rPr lang="fa-IR" sz="3600" b="1" dirty="0">
                <a:cs typeface="B Koodak" panose="00000700000000000000" pitchFamily="2" charset="-78"/>
              </a:rPr>
              <a:t>1- تأکید بر تمرکز و تصمیم گیری متمرکز</a:t>
            </a:r>
            <a:br>
              <a:rPr lang="fa-IR" sz="3600" b="1" dirty="0">
                <a:cs typeface="B Koodak" panose="00000700000000000000" pitchFamily="2" charset="-78"/>
              </a:rPr>
            </a:br>
            <a:r>
              <a:rPr lang="fa-IR" sz="3600" b="1" dirty="0">
                <a:cs typeface="B Koodak" panose="00000700000000000000" pitchFamily="2" charset="-78"/>
              </a:rPr>
              <a:t>2-  تأکید بر کنترل منابع</a:t>
            </a:r>
          </a:p>
          <a:p>
            <a:pPr algn="r"/>
            <a:r>
              <a:rPr lang="fa-IR" sz="3600" b="1" dirty="0" smtClean="0">
                <a:cs typeface="B Koodak" panose="00000700000000000000" pitchFamily="2" charset="-78"/>
              </a:rPr>
              <a:t>3- </a:t>
            </a:r>
            <a:r>
              <a:rPr lang="fa-IR" sz="3600" b="1" dirty="0">
                <a:cs typeface="B Koodak" panose="00000700000000000000" pitchFamily="2" charset="-78"/>
              </a:rPr>
              <a:t> مدیر مداری و ایفای نقش رهبری توسط مدیران</a:t>
            </a:r>
            <a:br>
              <a:rPr lang="fa-IR" sz="3600" b="1" dirty="0">
                <a:cs typeface="B Koodak" panose="00000700000000000000" pitchFamily="2" charset="-78"/>
              </a:rPr>
            </a:br>
            <a:r>
              <a:rPr lang="fa-IR" sz="3600" b="1" dirty="0">
                <a:cs typeface="B Koodak" panose="00000700000000000000" pitchFamily="2" charset="-78"/>
              </a:rPr>
              <a:t>4-  استفاده از مشوق های خارجه</a:t>
            </a:r>
          </a:p>
          <a:p>
            <a:pPr algn="r"/>
            <a:r>
              <a:rPr lang="fa-IR" sz="3600" b="1" dirty="0" smtClean="0">
                <a:cs typeface="B Koodak" panose="00000700000000000000" pitchFamily="2" charset="-78"/>
              </a:rPr>
              <a:t>5- </a:t>
            </a:r>
            <a:r>
              <a:rPr lang="fa-IR" sz="3600" b="1" dirty="0">
                <a:cs typeface="B Koodak" panose="00000700000000000000" pitchFamily="2" charset="-78"/>
              </a:rPr>
              <a:t> توقع حصول نتایج کوتاه مدت</a:t>
            </a:r>
            <a:br>
              <a:rPr lang="fa-IR" sz="3600" b="1" dirty="0">
                <a:cs typeface="B Koodak" panose="00000700000000000000" pitchFamily="2" charset="-78"/>
              </a:rPr>
            </a:br>
            <a:r>
              <a:rPr lang="fa-IR" sz="3600" b="1" dirty="0">
                <a:cs typeface="B Koodak" panose="00000700000000000000" pitchFamily="2" charset="-78"/>
              </a:rPr>
              <a:t>6-  استفاده از ساز و کار های کنترل توسط دیگران</a:t>
            </a:r>
          </a:p>
          <a:p>
            <a:pPr algn="r"/>
            <a:r>
              <a:rPr lang="fa-IR" sz="3600" b="1" dirty="0" smtClean="0">
                <a:cs typeface="B Koodak" panose="00000700000000000000" pitchFamily="2" charset="-78"/>
              </a:rPr>
              <a:t>7- </a:t>
            </a:r>
            <a:r>
              <a:rPr lang="fa-IR" sz="3600" b="1" dirty="0">
                <a:cs typeface="B Koodak" panose="00000700000000000000" pitchFamily="2" charset="-78"/>
              </a:rPr>
              <a:t> تأکید بر استفاده صرف از امکانات و ظرفیتهای </a:t>
            </a:r>
            <a:r>
              <a:rPr lang="fa-IR" sz="3600" b="1" dirty="0" smtClean="0">
                <a:cs typeface="B Koodak" panose="00000700000000000000" pitchFamily="2" charset="-78"/>
              </a:rPr>
              <a:t>موجود</a:t>
            </a:r>
            <a:r>
              <a:rPr lang="fa-IR" sz="3600" b="1" dirty="0">
                <a:cs typeface="B Koodak" panose="00000700000000000000" pitchFamily="2" charset="-78"/>
              </a:rPr>
              <a:t/>
            </a:r>
            <a:br>
              <a:rPr lang="fa-IR" sz="3600" b="1" dirty="0">
                <a:cs typeface="B Koodak" panose="00000700000000000000" pitchFamily="2" charset="-78"/>
              </a:rPr>
            </a:br>
            <a:r>
              <a:rPr lang="fa-IR" sz="3600" b="1" dirty="0">
                <a:cs typeface="B Koodak" panose="00000700000000000000" pitchFamily="2" charset="-78"/>
              </a:rPr>
              <a:t>8-  تأکید بر ضرورت رفع تضاد میان منافع افراد</a:t>
            </a:r>
            <a:endParaRPr lang="en-US" sz="3600" b="1" dirty="0">
              <a:cs typeface="B Koodak" panose="00000700000000000000" pitchFamily="2" charset="-78"/>
            </a:endParaRPr>
          </a:p>
        </p:txBody>
      </p:sp>
    </p:spTree>
    <p:extLst>
      <p:ext uri="{BB962C8B-B14F-4D97-AF65-F5344CB8AC3E}">
        <p14:creationId xmlns:p14="http://schemas.microsoft.com/office/powerpoint/2010/main" val="1281050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298</TotalTime>
  <Words>2666</Words>
  <Application>Microsoft Office PowerPoint</Application>
  <PresentationFormat>Widescreen</PresentationFormat>
  <Paragraphs>122</Paragraphs>
  <Slides>22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B Koodak</vt:lpstr>
      <vt:lpstr>B Nazanin</vt:lpstr>
      <vt:lpstr>B Zar</vt:lpstr>
      <vt:lpstr>Calibri</vt:lpstr>
      <vt:lpstr>Corbel</vt:lpstr>
      <vt:lpstr>Tahoma</vt:lpstr>
      <vt:lpstr>Times New Roman</vt:lpstr>
      <vt:lpstr>Wingdings</vt:lpstr>
      <vt:lpstr>Parallax</vt:lpstr>
      <vt:lpstr>PowerPoint Presentation</vt:lpstr>
      <vt:lpstr>PowerPoint Presentation</vt:lpstr>
      <vt:lpstr>معرفی نظریه</vt:lpstr>
      <vt:lpstr>PowerPoint Presentation</vt:lpstr>
      <vt:lpstr>PowerPoint Presentation</vt:lpstr>
      <vt:lpstr>مشکل نظریه  X</vt:lpstr>
      <vt:lpstr>نظریه مدیریتی 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نظریه مک گریگور در آموزش:</vt:lpstr>
      <vt:lpstr>رویکرد سخت تدریس نظریه X: در این روش که تدریس کاملا معلم محور بوده و بیشتر فراگیران با روش های سخنرانی و یا کاملا سنتی به یادگیری مجبور می شوند و معلم را قادر به اعمال تنبیه ، نظارت مستقیم و تهدید و تمسخر شاگردان و نیز مراقبت دائمی بر کار ها می کند. </vt:lpstr>
      <vt:lpstr>در نظریه Y ، دست معلم برای بکار گیری روش های فعال باز تر بوده و با ایجاد ترغیب و انگیره درونی و بیرونی می تواند جریان یاددهی و یادگیری را بر عهده همگروه ها و همسالان و رهبران گروه قرار دهد. معلم نقش ناظر و رهبر را داشته، با برنامه ریزی از قبل مدون شده می تواند به حصول اهداف آموزش مندرج در طراحی آموزش خود اطمینان داشته باشد. در این روش بیشتر وقت و انرژی معلم صرف طراحی موقعیت یادگیری و همچنین پیش بینی روش تدریس و تدوین طرح درس می گردد ولی در کلاس فعالیت او کمتر و نقش مدیریتی و نظارتی بیشتری دارد .</vt:lpstr>
      <vt:lpstr>نتیجه گیری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SHAHRAM</dc:creator>
  <cp:lastModifiedBy>rahimi</cp:lastModifiedBy>
  <cp:revision>50</cp:revision>
  <dcterms:created xsi:type="dcterms:W3CDTF">2017-12-01T19:45:06Z</dcterms:created>
  <dcterms:modified xsi:type="dcterms:W3CDTF">2020-05-01T08:54:35Z</dcterms:modified>
</cp:coreProperties>
</file>